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65" r:id="rId8"/>
    <p:sldId id="266" r:id="rId9"/>
    <p:sldId id="264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88" autoAdjust="0"/>
    <p:restoredTop sz="86134" autoAdjust="0"/>
  </p:normalViewPr>
  <p:slideViewPr>
    <p:cSldViewPr showGuides="1">
      <p:cViewPr varScale="1">
        <p:scale>
          <a:sx n="136" d="100"/>
          <a:sy n="136" d="100"/>
        </p:scale>
        <p:origin x="2382" y="12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549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1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9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4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1" y="3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1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files/docs/2024/03/20/RRS_Limits_Study_ERCOT_Update_v3.2_2024.pptx" TargetMode="External"/><Relationship Id="rId2" Type="http://schemas.openxmlformats.org/officeDocument/2006/relationships/hyperlink" Target="https://www.ercot.com/files/docs/2024/03/20/02_GE-ERCOT_StakeholderPresentation_R6_new.pdf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40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GE Recommendation RRS Limit Draft NPRR and NOGRR</a:t>
            </a:r>
          </a:p>
          <a:p>
            <a:endParaRPr lang="en-US" dirty="0"/>
          </a:p>
          <a:p>
            <a:r>
              <a:rPr lang="en-US" dirty="0"/>
              <a:t>ERCOT</a:t>
            </a:r>
          </a:p>
          <a:p>
            <a:r>
              <a:rPr lang="en-US" dirty="0"/>
              <a:t>Operations Planning</a:t>
            </a:r>
          </a:p>
          <a:p>
            <a:endParaRPr lang="en-US" dirty="0"/>
          </a:p>
          <a:p>
            <a:r>
              <a:rPr lang="en-US" dirty="0"/>
              <a:t>PDCWG | May 15,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06CBF-B259-0FD5-0F41-CD6003355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1D344-B086-76E2-92C9-69DA20DCF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2"/>
                </a:solidFill>
              </a:rPr>
              <a:t>The NPRR and NOGRR have been developed to adopt an amended version of </a:t>
            </a:r>
            <a:r>
              <a:rPr lang="en-US" sz="1600" dirty="0">
                <a:solidFill>
                  <a:schemeClr val="accent2"/>
                </a:solidFill>
                <a:hlinkClick r:id="rId2"/>
              </a:rPr>
              <a:t>GEs recommendation</a:t>
            </a:r>
            <a:r>
              <a:rPr lang="en-US" sz="1600" dirty="0">
                <a:solidFill>
                  <a:schemeClr val="accent2"/>
                </a:solidFill>
              </a:rPr>
              <a:t>, which proposes that a maximum limit of RRS-PFR from a single Resource could be established. This limit is recommended to address the risk of common mode failure i.e. risk of too much RRS-PFR from one Resource which would degrade system frequency response.</a:t>
            </a:r>
          </a:p>
          <a:p>
            <a:endParaRPr lang="en-US" sz="1600" dirty="0">
              <a:solidFill>
                <a:schemeClr val="accent2"/>
              </a:solidFill>
            </a:endParaRPr>
          </a:p>
          <a:p>
            <a:r>
              <a:rPr lang="en-US" sz="1600" dirty="0">
                <a:solidFill>
                  <a:schemeClr val="accent2"/>
                </a:solidFill>
              </a:rPr>
              <a:t>ERCOT recommends </a:t>
            </a:r>
            <a:r>
              <a:rPr lang="en-US" sz="1600" b="1" dirty="0">
                <a:solidFill>
                  <a:schemeClr val="accent2"/>
                </a:solidFill>
              </a:rPr>
              <a:t>157 MW </a:t>
            </a:r>
            <a:r>
              <a:rPr lang="en-US" sz="1600" dirty="0">
                <a:solidFill>
                  <a:schemeClr val="accent2"/>
                </a:solidFill>
              </a:rPr>
              <a:t>as a static limit on the maximum amount of RRS-PFR a single Resource can provide. This value was selected based on </a:t>
            </a:r>
            <a:r>
              <a:rPr lang="en-US" sz="1600" dirty="0">
                <a:solidFill>
                  <a:schemeClr val="accent2"/>
                </a:solidFill>
                <a:hlinkClick r:id="rId3"/>
              </a:rPr>
              <a:t>ERCOT studies as an extension of the GE recommendation </a:t>
            </a:r>
            <a:r>
              <a:rPr lang="en-US" sz="1600" dirty="0">
                <a:solidFill>
                  <a:schemeClr val="accent2"/>
                </a:solidFill>
              </a:rPr>
              <a:t>so that the expected frequency degradation due to failure to perform from a single RRS-PFR Resource stays below 50mHz under a variety of historic inertia conditions.</a:t>
            </a:r>
          </a:p>
          <a:p>
            <a:endParaRPr lang="en-US" sz="1600" dirty="0">
              <a:solidFill>
                <a:schemeClr val="accent2"/>
              </a:solidFill>
            </a:endParaRPr>
          </a:p>
          <a:p>
            <a:r>
              <a:rPr lang="en-US" sz="1600" dirty="0">
                <a:solidFill>
                  <a:schemeClr val="accent2"/>
                </a:solidFill>
              </a:rPr>
              <a:t>NPRR section updated:</a:t>
            </a:r>
          </a:p>
          <a:p>
            <a:pPr lvl="1"/>
            <a:r>
              <a:rPr lang="en-US" sz="1400" dirty="0">
                <a:solidFill>
                  <a:schemeClr val="accent2"/>
                </a:solidFill>
              </a:rPr>
              <a:t>3.16, Standards for Determining Ancillary Service Quantities</a:t>
            </a:r>
          </a:p>
          <a:p>
            <a:pPr lvl="1"/>
            <a:r>
              <a:rPr lang="en-US" sz="1400" dirty="0">
                <a:solidFill>
                  <a:schemeClr val="accent2"/>
                </a:solidFill>
              </a:rPr>
              <a:t>3.18, Resource Limits in Providing Ancillary Service</a:t>
            </a:r>
          </a:p>
          <a:p>
            <a:r>
              <a:rPr lang="en-US" sz="1600" dirty="0">
                <a:solidFill>
                  <a:schemeClr val="accent2"/>
                </a:solidFill>
              </a:rPr>
              <a:t>NOGRR sections updated:</a:t>
            </a:r>
          </a:p>
          <a:p>
            <a:pPr lvl="1"/>
            <a:r>
              <a:rPr lang="en-US" sz="1400" dirty="0">
                <a:solidFill>
                  <a:schemeClr val="accent2"/>
                </a:solidFill>
              </a:rPr>
              <a:t> 2.3.1.2.1, Limit on Generation Resources and Controllable Load Resources Providing RRS</a:t>
            </a:r>
          </a:p>
          <a:p>
            <a:pPr lvl="1"/>
            <a:r>
              <a:rPr lang="en-US" sz="1400" dirty="0">
                <a:solidFill>
                  <a:schemeClr val="accent2"/>
                </a:solidFill>
              </a:rPr>
              <a:t>Section 8 Attachment N: Procedure for Calculating RRS MW Limits for Individual Resources to provide RRS using Primary Frequency Response</a:t>
            </a:r>
          </a:p>
          <a:p>
            <a:pPr lvl="1"/>
            <a:endParaRPr lang="en-US" sz="1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536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0F528-DBD7-7621-2E76-EFE6065C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RRS Limits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CFAD46-244E-6041-19A9-4AF7556CB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>
                <a:solidFill>
                  <a:schemeClr val="accent2"/>
                </a:solidFill>
              </a:rPr>
              <a:t>2.3.1.2.1, Limit on Generation Resources and Controllable Load Resources Providing RRS </a:t>
            </a:r>
          </a:p>
          <a:p>
            <a:pPr marL="625475" indent="-336550">
              <a:buNone/>
            </a:pPr>
            <a:r>
              <a:rPr lang="en-US" sz="1600" dirty="0">
                <a:solidFill>
                  <a:schemeClr val="accent2"/>
                </a:solidFill>
              </a:rPr>
              <a:t>(2) The default maximum MW limit of Primary Frequency Response shall be set to lower of 20% of its High Sustained Limit (HSL) </a:t>
            </a:r>
            <a:r>
              <a:rPr lang="en-US" sz="1600" dirty="0">
                <a:solidFill>
                  <a:schemeClr val="accent6"/>
                </a:solidFill>
              </a:rPr>
              <a:t>and maximum amount of RRS an individual Resource can provide using Primary Frequency Response</a:t>
            </a:r>
            <a:r>
              <a:rPr lang="en-US" sz="1600" dirty="0">
                <a:solidFill>
                  <a:schemeClr val="accent2"/>
                </a:solidFill>
              </a:rPr>
              <a:t> for any newly RRS-qualified Generation Resource or Generation Resource not yet evaluated per Section 8, Attachment N, Procedure for Calculating RRS Limits for Individual Resources, for measuring actual performance.</a:t>
            </a:r>
          </a:p>
          <a:p>
            <a:pPr marL="625475" indent="-336550">
              <a:buNone/>
            </a:pPr>
            <a:r>
              <a:rPr lang="en-US" sz="1600" dirty="0">
                <a:solidFill>
                  <a:schemeClr val="accent2"/>
                </a:solidFill>
              </a:rPr>
              <a:t>Recommended RRS MW Limit: </a:t>
            </a:r>
            <a:r>
              <a:rPr lang="en-US" sz="1600" dirty="0">
                <a:solidFill>
                  <a:schemeClr val="accent6"/>
                </a:solidFill>
              </a:rPr>
              <a:t>157 MW</a:t>
            </a:r>
          </a:p>
          <a:p>
            <a:pPr marL="625475" indent="-336550">
              <a:buNone/>
            </a:pPr>
            <a:endParaRPr lang="en-US" sz="1600" dirty="0">
              <a:solidFill>
                <a:schemeClr val="accent2"/>
              </a:solidFill>
            </a:endParaRPr>
          </a:p>
          <a:p>
            <a:pPr marL="625475" indent="-336550">
              <a:buNone/>
            </a:pPr>
            <a:endParaRPr lang="en-US" sz="1600" dirty="0">
              <a:solidFill>
                <a:schemeClr val="accent2"/>
              </a:solidFill>
            </a:endParaRPr>
          </a:p>
          <a:p>
            <a:pPr marL="625475" indent="-336550">
              <a:buNone/>
            </a:pP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F35CFE-3217-5AA3-A4D4-B302A47E1F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413D0A3-85ED-C1EF-F1E8-EC611B303A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787354"/>
              </p:ext>
            </p:extLst>
          </p:nvPr>
        </p:nvGraphicFramePr>
        <p:xfrm>
          <a:off x="457200" y="3048000"/>
          <a:ext cx="845820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580">
                  <a:extLst>
                    <a:ext uri="{9D8B030D-6E8A-4147-A177-3AD203B41FA5}">
                      <a16:colId xmlns:a16="http://schemas.microsoft.com/office/drawing/2014/main" val="3936232121"/>
                    </a:ext>
                  </a:extLst>
                </a:gridCol>
                <a:gridCol w="775982">
                  <a:extLst>
                    <a:ext uri="{9D8B030D-6E8A-4147-A177-3AD203B41FA5}">
                      <a16:colId xmlns:a16="http://schemas.microsoft.com/office/drawing/2014/main" val="191063613"/>
                    </a:ext>
                  </a:extLst>
                </a:gridCol>
                <a:gridCol w="1396767">
                  <a:extLst>
                    <a:ext uri="{9D8B030D-6E8A-4147-A177-3AD203B41FA5}">
                      <a16:colId xmlns:a16="http://schemas.microsoft.com/office/drawing/2014/main" val="4439171"/>
                    </a:ext>
                  </a:extLst>
                </a:gridCol>
                <a:gridCol w="1086374">
                  <a:extLst>
                    <a:ext uri="{9D8B030D-6E8A-4147-A177-3AD203B41FA5}">
                      <a16:colId xmlns:a16="http://schemas.microsoft.com/office/drawing/2014/main" val="2480486980"/>
                    </a:ext>
                  </a:extLst>
                </a:gridCol>
                <a:gridCol w="1474365">
                  <a:extLst>
                    <a:ext uri="{9D8B030D-6E8A-4147-A177-3AD203B41FA5}">
                      <a16:colId xmlns:a16="http://schemas.microsoft.com/office/drawing/2014/main" val="1593726618"/>
                    </a:ext>
                  </a:extLst>
                </a:gridCol>
                <a:gridCol w="1575732">
                  <a:extLst>
                    <a:ext uri="{9D8B030D-6E8A-4147-A177-3AD203B41FA5}">
                      <a16:colId xmlns:a16="http://schemas.microsoft.com/office/drawing/2014/main" val="188005301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76498355"/>
                    </a:ext>
                  </a:extLst>
                </a:gridCol>
              </a:tblGrid>
              <a:tr h="7913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Unit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HSL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6"/>
                          </a:solidFill>
                        </a:rPr>
                        <a:t>(A)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Default RRS % Limit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Verified Droop 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Verified RRS % Limit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6"/>
                          </a:solidFill>
                        </a:rPr>
                        <a:t>(B)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Calculated RRS MW Limit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6"/>
                          </a:solidFill>
                        </a:rPr>
                        <a:t>C=(A*B)</a:t>
                      </a:r>
                      <a:r>
                        <a:rPr lang="en-US" sz="1600" dirty="0">
                          <a:solidFill>
                            <a:schemeClr val="accent5"/>
                          </a:solidFill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Final RRS MW Limit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6"/>
                          </a:solidFill>
                        </a:rPr>
                        <a:t>Min(C, 157)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2318057"/>
                  </a:ext>
                </a:extLst>
              </a:tr>
              <a:tr h="32238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Unit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3"/>
                          </a:solidFill>
                        </a:rPr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2463709"/>
                  </a:ext>
                </a:extLst>
              </a:tr>
              <a:tr h="32238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Unit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3"/>
                          </a:solidFill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914667"/>
                  </a:ext>
                </a:extLst>
              </a:tr>
              <a:tr h="32238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Unit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0.01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3"/>
                          </a:solidFill>
                        </a:rPr>
                        <a:t>150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7679055"/>
                  </a:ext>
                </a:extLst>
              </a:tr>
              <a:tr h="32238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Unit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6"/>
                          </a:solidFill>
                        </a:rPr>
                        <a:t>157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541346"/>
                  </a:ext>
                </a:extLst>
              </a:tr>
              <a:tr h="32238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Unit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6"/>
                          </a:solidFill>
                        </a:rPr>
                        <a:t>157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81076"/>
                  </a:ext>
                </a:extLst>
              </a:tr>
              <a:tr h="32238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Unit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6"/>
                          </a:solidFill>
                        </a:rPr>
                        <a:t>157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543692"/>
                  </a:ext>
                </a:extLst>
              </a:tr>
              <a:tr h="32238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Unit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accent6"/>
                          </a:solidFill>
                        </a:rPr>
                        <a:t>157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272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3787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99390</TotalTime>
  <Words>403</Words>
  <Application>Microsoft Office PowerPoint</Application>
  <PresentationFormat>On-screen Show (4:3)</PresentationFormat>
  <Paragraphs>86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Overview of changes</vt:lpstr>
      <vt:lpstr>Examples of RRS Limits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Hinojosa, Luis</cp:lastModifiedBy>
  <cp:revision>1667</cp:revision>
  <cp:lastPrinted>2016-01-21T20:53:15Z</cp:lastPrinted>
  <dcterms:created xsi:type="dcterms:W3CDTF">2016-01-21T15:20:31Z</dcterms:created>
  <dcterms:modified xsi:type="dcterms:W3CDTF">2024-05-15T06:15:51Z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2023-07-20T20:05:58Z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4bb8b6c0-eb8f-4d74-95a4-9b16df83a852</vt:lpwstr>
  </property>
  <property fmtid="{D5CDD505-2E9C-101B-9397-08002B2CF9AE}" pid="9" name="MSIP_Label_7084cbda-52b8-46fb-a7b7-cb5bd465ed85_ContentBits">
    <vt:lpwstr>0</vt:lpwstr>
  </property>
</Properties>
</file>