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7.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9.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10.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68" r:id="rId3"/>
    <p:sldMasterId id="2147483672" r:id="rId4"/>
    <p:sldMasterId id="2147483676" r:id="rId5"/>
    <p:sldMasterId id="2147483679" r:id="rId6"/>
    <p:sldMasterId id="2147483683" r:id="rId7"/>
    <p:sldMasterId id="2147483686" r:id="rId8"/>
    <p:sldMasterId id="2147483690" r:id="rId9"/>
    <p:sldMasterId id="2147483693" r:id="rId10"/>
    <p:sldMasterId id="2147483697" r:id="rId11"/>
  </p:sldMasterIdLst>
  <p:sldIdLst>
    <p:sldId id="257" r:id="rId12"/>
    <p:sldId id="381"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89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9250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8573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7049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605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E8B5-3EF8-482C-A406-8752B82F6DD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79A0818-B46E-42FF-BC28-B88D52E06BD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6BFD61F-EA21-41C5-8BFF-B4F1299B2413}"/>
              </a:ext>
            </a:extLst>
          </p:cNvPr>
          <p:cNvSpPr>
            <a:spLocks noGrp="1"/>
          </p:cNvSpPr>
          <p:nvPr>
            <p:ph type="dt" sz="half" idx="10"/>
          </p:nvPr>
        </p:nvSpPr>
        <p:spPr/>
        <p:txBody>
          <a:bodyPr/>
          <a:lstStyle/>
          <a:p>
            <a:fld id="{2BBA4FA3-444B-4645-B2D1-F101704B25A6}" type="datetimeFigureOut">
              <a:rPr lang="en-US" smtClean="0"/>
              <a:t>5/15/2024</a:t>
            </a:fld>
            <a:endParaRPr lang="en-US"/>
          </a:p>
        </p:txBody>
      </p:sp>
      <p:sp>
        <p:nvSpPr>
          <p:cNvPr id="5" name="Footer Placeholder 4">
            <a:extLst>
              <a:ext uri="{FF2B5EF4-FFF2-40B4-BE49-F238E27FC236}">
                <a16:creationId xmlns:a16="http://schemas.microsoft.com/office/drawing/2014/main" id="{D9904DC6-90BD-4CD3-8027-2D5A83CB6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D109E7-B393-4187-A65E-798884E44359}"/>
              </a:ext>
            </a:extLst>
          </p:cNvPr>
          <p:cNvSpPr>
            <a:spLocks noGrp="1"/>
          </p:cNvSpPr>
          <p:nvPr>
            <p:ph type="sldNum" sz="quarter" idx="12"/>
          </p:nvPr>
        </p:nvSpPr>
        <p:spPr/>
        <p:txBody>
          <a:bodyPr/>
          <a:lstStyle/>
          <a:p>
            <a:fld id="{50D1E820-A74D-4F73-852C-97BBA21593CB}" type="slidenum">
              <a:rPr lang="en-US" smtClean="0"/>
              <a:t>‹#›</a:t>
            </a:fld>
            <a:endParaRPr lang="en-US"/>
          </a:p>
        </p:txBody>
      </p:sp>
    </p:spTree>
    <p:extLst>
      <p:ext uri="{BB962C8B-B14F-4D97-AF65-F5344CB8AC3E}">
        <p14:creationId xmlns:p14="http://schemas.microsoft.com/office/powerpoint/2010/main" val="3655030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26966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21547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10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04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E8B5-3EF8-482C-A406-8752B82F6DD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79A0818-B46E-42FF-BC28-B88D52E06BD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6BFD61F-EA21-41C5-8BFF-B4F1299B2413}"/>
              </a:ext>
            </a:extLst>
          </p:cNvPr>
          <p:cNvSpPr>
            <a:spLocks noGrp="1"/>
          </p:cNvSpPr>
          <p:nvPr>
            <p:ph type="dt" sz="half" idx="10"/>
          </p:nvPr>
        </p:nvSpPr>
        <p:spPr/>
        <p:txBody>
          <a:bodyPr/>
          <a:lstStyle/>
          <a:p>
            <a:fld id="{2BBA4FA3-444B-4645-B2D1-F101704B25A6}" type="datetimeFigureOut">
              <a:rPr lang="en-US" smtClean="0"/>
              <a:t>5/15/2024</a:t>
            </a:fld>
            <a:endParaRPr lang="en-US"/>
          </a:p>
        </p:txBody>
      </p:sp>
      <p:sp>
        <p:nvSpPr>
          <p:cNvPr id="5" name="Footer Placeholder 4">
            <a:extLst>
              <a:ext uri="{FF2B5EF4-FFF2-40B4-BE49-F238E27FC236}">
                <a16:creationId xmlns:a16="http://schemas.microsoft.com/office/drawing/2014/main" id="{D9904DC6-90BD-4CD3-8027-2D5A83CB6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D109E7-B393-4187-A65E-798884E44359}"/>
              </a:ext>
            </a:extLst>
          </p:cNvPr>
          <p:cNvSpPr>
            <a:spLocks noGrp="1"/>
          </p:cNvSpPr>
          <p:nvPr>
            <p:ph type="sldNum" sz="quarter" idx="12"/>
          </p:nvPr>
        </p:nvSpPr>
        <p:spPr/>
        <p:txBody>
          <a:bodyPr/>
          <a:lstStyle/>
          <a:p>
            <a:fld id="{50D1E820-A74D-4F73-852C-97BBA21593CB}" type="slidenum">
              <a:rPr lang="en-US" smtClean="0"/>
              <a:t>‹#›</a:t>
            </a:fld>
            <a:endParaRPr lang="en-US"/>
          </a:p>
        </p:txBody>
      </p:sp>
    </p:spTree>
    <p:extLst>
      <p:ext uri="{BB962C8B-B14F-4D97-AF65-F5344CB8AC3E}">
        <p14:creationId xmlns:p14="http://schemas.microsoft.com/office/powerpoint/2010/main" val="81108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82E-A243-4F8D-A61E-024967F604B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0B86F9B-7D5E-4F26-B99A-C5D7F753CA5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7DB062C-DBF4-4E34-93B7-91DE3F1E666F}"/>
              </a:ext>
            </a:extLst>
          </p:cNvPr>
          <p:cNvSpPr>
            <a:spLocks noGrp="1"/>
          </p:cNvSpPr>
          <p:nvPr>
            <p:ph type="dt" sz="half" idx="10"/>
          </p:nvPr>
        </p:nvSpPr>
        <p:spPr/>
        <p:txBody>
          <a:bodyPr/>
          <a:lstStyle/>
          <a:p>
            <a:fld id="{45BD87D8-B90D-4977-9D22-5801AF97774B}" type="datetimeFigureOut">
              <a:rPr lang="en-US" smtClean="0"/>
              <a:t>5/15/2024</a:t>
            </a:fld>
            <a:endParaRPr lang="en-US" dirty="0"/>
          </a:p>
        </p:txBody>
      </p:sp>
      <p:sp>
        <p:nvSpPr>
          <p:cNvPr id="5" name="Footer Placeholder 4">
            <a:extLst>
              <a:ext uri="{FF2B5EF4-FFF2-40B4-BE49-F238E27FC236}">
                <a16:creationId xmlns:a16="http://schemas.microsoft.com/office/drawing/2014/main" id="{C401ECF3-6399-46B8-B526-9D1D18781C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A1E71E-9847-4C3E-BDE9-C506239AD36E}"/>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3015925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20971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62887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40443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6648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E8B5-3EF8-482C-A406-8752B82F6DD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79A0818-B46E-42FF-BC28-B88D52E06BD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6BFD61F-EA21-41C5-8BFF-B4F1299B2413}"/>
              </a:ext>
            </a:extLst>
          </p:cNvPr>
          <p:cNvSpPr>
            <a:spLocks noGrp="1"/>
          </p:cNvSpPr>
          <p:nvPr>
            <p:ph type="dt" sz="half" idx="10"/>
          </p:nvPr>
        </p:nvSpPr>
        <p:spPr/>
        <p:txBody>
          <a:bodyPr/>
          <a:lstStyle/>
          <a:p>
            <a:fld id="{2BBA4FA3-444B-4645-B2D1-F101704B25A6}" type="datetimeFigureOut">
              <a:rPr lang="en-US" smtClean="0"/>
              <a:t>5/15/2024</a:t>
            </a:fld>
            <a:endParaRPr lang="en-US"/>
          </a:p>
        </p:txBody>
      </p:sp>
      <p:sp>
        <p:nvSpPr>
          <p:cNvPr id="5" name="Footer Placeholder 4">
            <a:extLst>
              <a:ext uri="{FF2B5EF4-FFF2-40B4-BE49-F238E27FC236}">
                <a16:creationId xmlns:a16="http://schemas.microsoft.com/office/drawing/2014/main" id="{D9904DC6-90BD-4CD3-8027-2D5A83CB6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D109E7-B393-4187-A65E-798884E44359}"/>
              </a:ext>
            </a:extLst>
          </p:cNvPr>
          <p:cNvSpPr>
            <a:spLocks noGrp="1"/>
          </p:cNvSpPr>
          <p:nvPr>
            <p:ph type="sldNum" sz="quarter" idx="12"/>
          </p:nvPr>
        </p:nvSpPr>
        <p:spPr/>
        <p:txBody>
          <a:bodyPr/>
          <a:lstStyle/>
          <a:p>
            <a:fld id="{50D1E820-A74D-4F73-852C-97BBA21593CB}" type="slidenum">
              <a:rPr lang="en-US" smtClean="0"/>
              <a:t>‹#›</a:t>
            </a:fld>
            <a:endParaRPr lang="en-US"/>
          </a:p>
        </p:txBody>
      </p:sp>
    </p:spTree>
    <p:extLst>
      <p:ext uri="{BB962C8B-B14F-4D97-AF65-F5344CB8AC3E}">
        <p14:creationId xmlns:p14="http://schemas.microsoft.com/office/powerpoint/2010/main" val="14457672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26364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771537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862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674845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173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F110-D199-47EC-8EC0-4E6256BD2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A9B7C-C6C4-42A0-A562-5E3EE674D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98C41-6275-49DD-8013-DEBCB2C0B3BC}"/>
              </a:ext>
            </a:extLst>
          </p:cNvPr>
          <p:cNvSpPr>
            <a:spLocks noGrp="1"/>
          </p:cNvSpPr>
          <p:nvPr>
            <p:ph type="dt" sz="half" idx="10"/>
          </p:nvPr>
        </p:nvSpPr>
        <p:spPr/>
        <p:txBody>
          <a:bodyPr/>
          <a:lstStyle/>
          <a:p>
            <a:fld id="{45BD87D8-B90D-4977-9D22-5801AF97774B}" type="datetimeFigureOut">
              <a:rPr lang="en-US" smtClean="0"/>
              <a:t>5/15/2024</a:t>
            </a:fld>
            <a:endParaRPr lang="en-US" dirty="0"/>
          </a:p>
        </p:txBody>
      </p:sp>
      <p:sp>
        <p:nvSpPr>
          <p:cNvPr id="5" name="Footer Placeholder 4">
            <a:extLst>
              <a:ext uri="{FF2B5EF4-FFF2-40B4-BE49-F238E27FC236}">
                <a16:creationId xmlns:a16="http://schemas.microsoft.com/office/drawing/2014/main" id="{CF298FD4-F0E2-404F-967C-0B99971494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55B9F7-B89E-4630-B5E7-C5A41963253B}"/>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13610697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175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43568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20132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8" name="Rectangle 7"/>
          <p:cNvSpPr/>
          <p:nvPr/>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9" name="Straight Connector 8"/>
          <p:cNvCxnSpPr/>
          <p:nvPr/>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66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0498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E8B5-3EF8-482C-A406-8752B82F6DD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79A0818-B46E-42FF-BC28-B88D52E06BD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6BFD61F-EA21-41C5-8BFF-B4F1299B2413}"/>
              </a:ext>
            </a:extLst>
          </p:cNvPr>
          <p:cNvSpPr>
            <a:spLocks noGrp="1"/>
          </p:cNvSpPr>
          <p:nvPr>
            <p:ph type="dt" sz="half" idx="10"/>
          </p:nvPr>
        </p:nvSpPr>
        <p:spPr/>
        <p:txBody>
          <a:bodyPr/>
          <a:lstStyle/>
          <a:p>
            <a:fld id="{2BBA4FA3-444B-4645-B2D1-F101704B25A6}" type="datetimeFigureOut">
              <a:rPr lang="en-US" smtClean="0"/>
              <a:t>5/15/2024</a:t>
            </a:fld>
            <a:endParaRPr lang="en-US"/>
          </a:p>
        </p:txBody>
      </p:sp>
      <p:sp>
        <p:nvSpPr>
          <p:cNvPr id="5" name="Footer Placeholder 4">
            <a:extLst>
              <a:ext uri="{FF2B5EF4-FFF2-40B4-BE49-F238E27FC236}">
                <a16:creationId xmlns:a16="http://schemas.microsoft.com/office/drawing/2014/main" id="{D9904DC6-90BD-4CD3-8027-2D5A83CB6BAF}"/>
              </a:ext>
            </a:extLst>
          </p:cNvPr>
          <p:cNvSpPr>
            <a:spLocks noGrp="1"/>
          </p:cNvSpPr>
          <p:nvPr>
            <p:ph type="ftr" sz="quarter" idx="11"/>
          </p:nvPr>
        </p:nvSpPr>
        <p:spPr/>
        <p:txBody>
          <a:bodyPr/>
          <a:lstStyle/>
          <a:p>
            <a:r>
              <a:rPr lang="en-US"/>
              <a:t>Footer text goes here.</a:t>
            </a:r>
            <a:endParaRPr lang="en-US" dirty="0"/>
          </a:p>
        </p:txBody>
      </p:sp>
      <p:sp>
        <p:nvSpPr>
          <p:cNvPr id="6" name="Slide Number Placeholder 5">
            <a:extLst>
              <a:ext uri="{FF2B5EF4-FFF2-40B4-BE49-F238E27FC236}">
                <a16:creationId xmlns:a16="http://schemas.microsoft.com/office/drawing/2014/main" id="{BCD109E7-B393-4187-A65E-798884E44359}"/>
              </a:ext>
            </a:extLst>
          </p:cNvPr>
          <p:cNvSpPr>
            <a:spLocks noGrp="1"/>
          </p:cNvSpPr>
          <p:nvPr>
            <p:ph type="sldNum" sz="quarter" idx="12"/>
          </p:nvPr>
        </p:nvSpPr>
        <p:spPr/>
        <p:txBody>
          <a:body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161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950">
                <a:solidFill>
                  <a:schemeClr val="tx2"/>
                </a:solidFill>
              </a:defRPr>
            </a:lvl1pPr>
            <a:lvl2pPr>
              <a:defRPr sz="1800">
                <a:solidFill>
                  <a:schemeClr val="tx2"/>
                </a:solidFill>
              </a:defRPr>
            </a:lvl2pPr>
            <a:lvl3pPr>
              <a:defRPr sz="1650">
                <a:solidFill>
                  <a:schemeClr val="tx2"/>
                </a:solidFill>
              </a:defRPr>
            </a:lvl3pPr>
            <a:lvl4pPr>
              <a:defRPr sz="1575">
                <a:solidFill>
                  <a:schemeClr val="tx2"/>
                </a:solidFill>
              </a:defRPr>
            </a:lvl4pPr>
            <a:lvl5pPr>
              <a:defRPr sz="15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92503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5" Type="http://schemas.openxmlformats.org/officeDocument/2006/relationships/image" Target="../media/image2.pn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png"/><Relationship Id="rId4" Type="http://schemas.openxmlformats.org/officeDocument/2006/relationships/theme" Target="../theme/theme1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2.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2.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1202231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00250" y="6477002"/>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p:nvSpPr>
        <p:spPr>
          <a:xfrm>
            <a:off x="54676" y="6553201"/>
            <a:ext cx="707325" cy="207749"/>
          </a:xfrm>
          <a:prstGeom prst="rect">
            <a:avLst/>
          </a:prstGeom>
          <a:noFill/>
        </p:spPr>
        <p:txBody>
          <a:bodyPr wrap="square" rtlCol="0">
            <a:spAutoFit/>
          </a:bodyPr>
          <a:lstStyle/>
          <a:p>
            <a:pPr algn="l"/>
            <a:r>
              <a:rPr lang="en-US" sz="750" b="1" baseline="0" dirty="0">
                <a:solidFill>
                  <a:schemeClr val="tx2"/>
                </a:solidFill>
              </a:rPr>
              <a:t>PUBLIC</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106583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7543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00250" y="6477002"/>
            <a:ext cx="713232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9550" y="6248400"/>
            <a:ext cx="886400" cy="457200"/>
          </a:xfrm>
          <a:prstGeom prst="rect">
            <a:avLst/>
          </a:prstGeom>
        </p:spPr>
      </p:pic>
      <p:sp>
        <p:nvSpPr>
          <p:cNvPr id="9" name="TextBox 8"/>
          <p:cNvSpPr txBox="1"/>
          <p:nvPr/>
        </p:nvSpPr>
        <p:spPr>
          <a:xfrm>
            <a:off x="54676" y="6553201"/>
            <a:ext cx="707325" cy="207749"/>
          </a:xfrm>
          <a:prstGeom prst="rect">
            <a:avLst/>
          </a:prstGeom>
          <a:noFill/>
        </p:spPr>
        <p:txBody>
          <a:bodyPr wrap="square" rtlCol="0">
            <a:spAutoFit/>
          </a:bodyPr>
          <a:lstStyle/>
          <a:p>
            <a:pPr algn="l"/>
            <a:r>
              <a:rPr lang="en-US" sz="750" b="1" baseline="0" dirty="0">
                <a:solidFill>
                  <a:schemeClr val="tx2"/>
                </a:solidFill>
              </a:rPr>
              <a:t>PUBLIC</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1792060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p:nvSpPr>
        <p:spPr>
          <a:xfrm>
            <a:off x="38100" y="6611781"/>
            <a:ext cx="1219200" cy="207749"/>
          </a:xfrm>
          <a:prstGeom prst="rect">
            <a:avLst/>
          </a:prstGeom>
          <a:noFill/>
        </p:spPr>
        <p:txBody>
          <a:bodyPr wrap="square" rtlCol="0">
            <a:spAutoFit/>
          </a:bodyPr>
          <a:lstStyle/>
          <a:p>
            <a:pPr algn="l"/>
            <a:r>
              <a:rPr lang="en-US" sz="750" b="1" baseline="0" dirty="0">
                <a:solidFill>
                  <a:schemeClr val="tx2"/>
                </a:solidFill>
              </a:rPr>
              <a:t>PUBLIC</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9872955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295436175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p:nvSpPr>
        <p:spPr>
          <a:xfrm>
            <a:off x="54676" y="6553201"/>
            <a:ext cx="707325" cy="207749"/>
          </a:xfrm>
          <a:prstGeom prst="rect">
            <a:avLst/>
          </a:prstGeom>
          <a:noFill/>
        </p:spPr>
        <p:txBody>
          <a:bodyPr wrap="square" rtlCol="0">
            <a:spAutoFit/>
          </a:bodyPr>
          <a:lstStyle/>
          <a:p>
            <a:pPr algn="l"/>
            <a:r>
              <a:rPr lang="en-US" sz="750" b="1" baseline="0" dirty="0">
                <a:solidFill>
                  <a:schemeClr val="tx2"/>
                </a:solidFill>
              </a:rPr>
              <a:t>PUBLIC</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266895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3721294553"/>
      </p:ext>
    </p:extLst>
  </p:cSld>
  <p:clrMap bg1="lt1" tx1="dk1" bg2="lt2" tx2="dk2" accent1="accent1" accent2="accent2" accent3="accent3" accent4="accent4" accent5="accent5" accent6="accent6" hlink="hlink" folHlink="folHlink"/>
  <p:sldLayoutIdLst>
    <p:sldLayoutId id="2147483677" r:id="rId1"/>
    <p:sldLayoutId id="2147483678"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p:nvSpPr>
        <p:spPr>
          <a:xfrm>
            <a:off x="1" y="6553202"/>
            <a:ext cx="935925" cy="207749"/>
          </a:xfrm>
          <a:prstGeom prst="rect">
            <a:avLst/>
          </a:prstGeom>
          <a:noFill/>
        </p:spPr>
        <p:txBody>
          <a:bodyPr wrap="square" rtlCol="0">
            <a:spAutoFit/>
          </a:bodyPr>
          <a:lstStyle/>
          <a:p>
            <a:pPr algn="l"/>
            <a:r>
              <a:rPr lang="en-US" sz="750" b="1" baseline="0" dirty="0">
                <a:solidFill>
                  <a:schemeClr val="tx2"/>
                </a:solidFill>
              </a:rPr>
              <a:t>INTERNAL</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388605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1292580739"/>
      </p:ext>
    </p:extLst>
  </p:cSld>
  <p:clrMap bg1="lt1" tx1="dk1" bg2="lt2" tx2="dk2" accent1="accent1" accent2="accent2" accent3="accent3" accent4="accent4" accent5="accent5" accent6="accent6" hlink="hlink" folHlink="folHlink"/>
  <p:sldLayoutIdLst>
    <p:sldLayoutId id="2147483684" r:id="rId1"/>
    <p:sldLayoutId id="2147483685"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Footer text goes here.</a:t>
            </a:r>
          </a:p>
        </p:txBody>
      </p:sp>
      <p:cxnSp>
        <p:nvCxnSpPr>
          <p:cNvPr id="7" name="Straight Connector 6"/>
          <p:cNvCxnSpPr/>
          <p:nvPr/>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p:nvSpPr>
        <p:spPr>
          <a:xfrm>
            <a:off x="38100" y="6611781"/>
            <a:ext cx="1219200" cy="207749"/>
          </a:xfrm>
          <a:prstGeom prst="rect">
            <a:avLst/>
          </a:prstGeom>
          <a:noFill/>
        </p:spPr>
        <p:txBody>
          <a:bodyPr wrap="square" rtlCol="0">
            <a:spAutoFit/>
          </a:bodyPr>
          <a:lstStyle/>
          <a:p>
            <a:pPr algn="l"/>
            <a:r>
              <a:rPr lang="en-US" sz="750" b="1" baseline="0" dirty="0">
                <a:solidFill>
                  <a:schemeClr val="tx2"/>
                </a:solidFill>
              </a:rPr>
              <a:t>CONFIDENTIAL</a:t>
            </a:r>
            <a:endParaRPr lang="en-US" sz="75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8416724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012" y="2876279"/>
            <a:ext cx="2143190" cy="1105445"/>
          </a:xfrm>
          <a:prstGeom prst="rect">
            <a:avLst/>
          </a:prstGeom>
        </p:spPr>
      </p:pic>
    </p:spTree>
    <p:extLst>
      <p:ext uri="{BB962C8B-B14F-4D97-AF65-F5344CB8AC3E}">
        <p14:creationId xmlns:p14="http://schemas.microsoft.com/office/powerpoint/2010/main" val="3366427597"/>
      </p:ext>
    </p:extLst>
  </p:cSld>
  <p:clrMap bg1="lt1" tx1="dk1" bg2="lt2" tx2="dk2" accent1="accent1" accent2="accent2" accent3="accent3" accent4="accent4" accent5="accent5" accent6="accent6" hlink="hlink" folHlink="folHlink"/>
  <p:sldLayoutIdLst>
    <p:sldLayoutId id="2147483691" r:id="rId1"/>
    <p:sldLayoutId id="2147483692"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2379DBD-A359-41EF-9AE3-D9491749FB2B}"/>
              </a:ext>
            </a:extLst>
          </p:cNvPr>
          <p:cNvSpPr>
            <a:spLocks noGrp="1"/>
          </p:cNvSpPr>
          <p:nvPr>
            <p:ph type="subTitle" idx="1"/>
          </p:nvPr>
        </p:nvSpPr>
        <p:spPr>
          <a:xfrm>
            <a:off x="3751064" y="2258485"/>
            <a:ext cx="4174435" cy="2204458"/>
          </a:xfrm>
        </p:spPr>
        <p:txBody>
          <a:bodyPr/>
          <a:lstStyle/>
          <a:p>
            <a:pPr algn="l"/>
            <a:r>
              <a:rPr lang="en-US" sz="1800" b="1" dirty="0"/>
              <a:t>BAL-001-TRE-3 SAR Update</a:t>
            </a:r>
          </a:p>
          <a:p>
            <a:pPr algn="l"/>
            <a:endParaRPr lang="en-US" sz="1800" b="1" dirty="0"/>
          </a:p>
          <a:p>
            <a:pPr algn="l"/>
            <a:r>
              <a:rPr lang="en-US" dirty="0"/>
              <a:t>ERCOT</a:t>
            </a:r>
          </a:p>
          <a:p>
            <a:pPr algn="l"/>
            <a:r>
              <a:rPr lang="en-US" dirty="0"/>
              <a:t>Operations Planning</a:t>
            </a:r>
          </a:p>
          <a:p>
            <a:pPr algn="l"/>
            <a:endParaRPr lang="en-US" dirty="0"/>
          </a:p>
          <a:p>
            <a:pPr algn="l"/>
            <a:r>
              <a:rPr lang="en-US" dirty="0"/>
              <a:t>PDCWG | May 15, 2024</a:t>
            </a:r>
          </a:p>
          <a:p>
            <a:pPr algn="l"/>
            <a:endParaRPr lang="en-US" sz="1500" dirty="0">
              <a:solidFill>
                <a:schemeClr val="tx2"/>
              </a:solidFill>
            </a:endParaRPr>
          </a:p>
        </p:txBody>
      </p:sp>
    </p:spTree>
    <p:extLst>
      <p:ext uri="{BB962C8B-B14F-4D97-AF65-F5344CB8AC3E}">
        <p14:creationId xmlns:p14="http://schemas.microsoft.com/office/powerpoint/2010/main" val="271917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6E7C-690A-4667-B471-137DF8C37092}"/>
              </a:ext>
            </a:extLst>
          </p:cNvPr>
          <p:cNvSpPr>
            <a:spLocks noGrp="1"/>
          </p:cNvSpPr>
          <p:nvPr>
            <p:ph type="title"/>
          </p:nvPr>
        </p:nvSpPr>
        <p:spPr/>
        <p:txBody>
          <a:bodyPr/>
          <a:lstStyle/>
          <a:p>
            <a:r>
              <a:rPr lang="en-US" dirty="0"/>
              <a:t>Overview of changes</a:t>
            </a:r>
          </a:p>
        </p:txBody>
      </p:sp>
      <p:sp>
        <p:nvSpPr>
          <p:cNvPr id="8" name="Content Placeholder 7">
            <a:extLst>
              <a:ext uri="{FF2B5EF4-FFF2-40B4-BE49-F238E27FC236}">
                <a16:creationId xmlns:a16="http://schemas.microsoft.com/office/drawing/2014/main" id="{D81B8AB1-C558-BAC1-0BA0-96A7E6C15E9A}"/>
              </a:ext>
            </a:extLst>
          </p:cNvPr>
          <p:cNvSpPr>
            <a:spLocks noGrp="1"/>
          </p:cNvSpPr>
          <p:nvPr>
            <p:ph idx="1"/>
          </p:nvPr>
        </p:nvSpPr>
        <p:spPr/>
        <p:txBody>
          <a:bodyPr/>
          <a:lstStyle/>
          <a:p>
            <a:pPr marL="0" indent="0">
              <a:buNone/>
            </a:pPr>
            <a:r>
              <a:rPr lang="en-US" sz="1400" dirty="0"/>
              <a:t>This SAR accomplishes several purposes:</a:t>
            </a:r>
          </a:p>
          <a:p>
            <a:pPr marL="0" indent="0">
              <a:buNone/>
            </a:pPr>
            <a:endParaRPr lang="en-US" sz="1200" dirty="0"/>
          </a:p>
          <a:p>
            <a:pPr>
              <a:buFont typeface="+mj-lt"/>
              <a:buAutoNum type="arabicPeriod"/>
            </a:pPr>
            <a:r>
              <a:rPr lang="en-US" sz="1400" dirty="0"/>
              <a:t>Upon approval by the BA, any generating resource that do not intend to provide Operating Reserves may expand the resource’s Governor </a:t>
            </a:r>
            <a:r>
              <a:rPr lang="en-US" sz="1400" dirty="0" err="1"/>
              <a:t>deadband</a:t>
            </a:r>
            <a:r>
              <a:rPr lang="en-US" sz="1400" dirty="0"/>
              <a:t> to +/-0.036 Hz by providing a GO attestation stating that the unit does not intend to provide Operating Reserves and also updating the new </a:t>
            </a:r>
            <a:r>
              <a:rPr lang="en-US" sz="1400" dirty="0" err="1"/>
              <a:t>deadband</a:t>
            </a:r>
            <a:r>
              <a:rPr lang="en-US" sz="1400" dirty="0"/>
              <a:t> value in its Resource Registration data. </a:t>
            </a:r>
          </a:p>
          <a:p>
            <a:pPr lvl="1"/>
            <a:r>
              <a:rPr lang="en-US" sz="1200" dirty="0"/>
              <a:t>Prior to the implementation of BAL-001-TRE-1 standard, all generation resources were operating at +/-0.036 Hz and the ERCOT Control Performance Score was well above 150. </a:t>
            </a:r>
          </a:p>
          <a:p>
            <a:pPr lvl="1"/>
            <a:r>
              <a:rPr lang="en-US" sz="1200" dirty="0"/>
              <a:t>The number of thermal resources that may opt out of providing Operating Reserves will be significantly small. </a:t>
            </a:r>
          </a:p>
          <a:p>
            <a:pPr lvl="1"/>
            <a:r>
              <a:rPr lang="en-US" sz="1200" dirty="0"/>
              <a:t>All generation resources with extended </a:t>
            </a:r>
            <a:r>
              <a:rPr lang="en-US" sz="1200" dirty="0" err="1"/>
              <a:t>deadband</a:t>
            </a:r>
            <a:r>
              <a:rPr lang="en-US" sz="1200" dirty="0"/>
              <a:t> are still expected to have their governors in service and to respond to frequency excursions.</a:t>
            </a:r>
            <a:endParaRPr lang="en-US" sz="1600" dirty="0"/>
          </a:p>
          <a:p>
            <a:pPr>
              <a:buFont typeface="+mj-lt"/>
              <a:buAutoNum type="arabicPeriod"/>
            </a:pPr>
            <a:r>
              <a:rPr lang="en-US" sz="1400" dirty="0"/>
              <a:t>GOs may implement mitigation plan to increase Governor performance of a generation resource. Once the mitigation plan has been approved by Texas RE, the approval information shall be forwarded to ERCOT by the GO to initiate the resetting of 12-month rolling average performance score. </a:t>
            </a:r>
          </a:p>
          <a:p>
            <a:pPr lvl="1"/>
            <a:r>
              <a:rPr lang="en-US" sz="1200" dirty="0"/>
              <a:t>This language change clarifies the roles and responsibilities of the GO, Texas RE and ERCOT in this process.</a:t>
            </a:r>
          </a:p>
          <a:p>
            <a:pPr>
              <a:buFont typeface="+mj-lt"/>
              <a:buAutoNum type="arabicPeriod"/>
            </a:pPr>
            <a:endParaRPr lang="en-US" sz="1400" dirty="0"/>
          </a:p>
          <a:p>
            <a:pPr>
              <a:buFont typeface="+mj-lt"/>
              <a:buAutoNum type="arabicPeriod"/>
            </a:pPr>
            <a:r>
              <a:rPr lang="en-US" sz="1400" dirty="0"/>
              <a:t>Create the changes necessary to appropriately calculate Primary Frequency Response (PFR) performance of Battery Energy Storage (BESS) and address any technical limitations of these resources may have in providing PFR.</a:t>
            </a:r>
          </a:p>
          <a:p>
            <a:pPr lvl="1"/>
            <a:r>
              <a:rPr lang="en-US" sz="1200" dirty="0"/>
              <a:t>The standard as currently written, does not clearly define performance requirements for battery storage resources and also does not address any technical limitations that may inhibit storage resources from providing PFR during various operating conditions.</a:t>
            </a:r>
          </a:p>
          <a:p>
            <a:endParaRPr lang="en-US" sz="1050" dirty="0"/>
          </a:p>
          <a:p>
            <a:endParaRPr lang="en-US" sz="1200" dirty="0"/>
          </a:p>
        </p:txBody>
      </p:sp>
      <p:sp>
        <p:nvSpPr>
          <p:cNvPr id="4" name="Slide Number Placeholder 3">
            <a:extLst>
              <a:ext uri="{FF2B5EF4-FFF2-40B4-BE49-F238E27FC236}">
                <a16:creationId xmlns:a16="http://schemas.microsoft.com/office/drawing/2014/main" id="{56D30AF4-2218-4847-B127-11E60FB91ED1}"/>
              </a:ext>
            </a:extLst>
          </p:cNvPr>
          <p:cNvSpPr>
            <a:spLocks noGrp="1"/>
          </p:cNvSpPr>
          <p:nvPr>
            <p:ph type="sldNum" sz="quarter" idx="4"/>
          </p:nvPr>
        </p:nvSpPr>
        <p:spPr/>
        <p:txBody>
          <a:bodyPr/>
          <a:lstStyle/>
          <a:p>
            <a:pPr defTabSz="685800">
              <a:defRPr/>
            </a:pPr>
            <a:fld id="{1D93BD3E-1E9A-4970-A6F7-E7AC52762E0C}" type="slidenum">
              <a:rPr lang="en-US">
                <a:solidFill>
                  <a:prstClr val="black">
                    <a:tint val="75000"/>
                  </a:prstClr>
                </a:solidFill>
                <a:latin typeface="Arial" panose="020B0604020202020204"/>
              </a:rPr>
              <a:pPr defTabSz="685800">
                <a:defRPr/>
              </a:pPr>
              <a:t>2</a:t>
            </a:fld>
            <a:endParaRPr lang="en-US" dirty="0">
              <a:solidFill>
                <a:prstClr val="black">
                  <a:tint val="75000"/>
                </a:prstClr>
              </a:solidFill>
              <a:latin typeface="Arial" panose="020B0604020202020204"/>
            </a:endParaRPr>
          </a:p>
        </p:txBody>
      </p:sp>
    </p:spTree>
    <p:extLst>
      <p:ext uri="{BB962C8B-B14F-4D97-AF65-F5344CB8AC3E}">
        <p14:creationId xmlns:p14="http://schemas.microsoft.com/office/powerpoint/2010/main" val="1502663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sz="3600" dirty="0">
                <a:solidFill>
                  <a:schemeClr val="tx1"/>
                </a:solidFill>
              </a:rPr>
              <a:t>Questions?</a:t>
            </a:r>
          </a:p>
        </p:txBody>
      </p:sp>
      <p:sp>
        <p:nvSpPr>
          <p:cNvPr id="4" name="Subtitle 3">
            <a:extLst>
              <a:ext uri="{FF2B5EF4-FFF2-40B4-BE49-F238E27FC236}">
                <a16:creationId xmlns:a16="http://schemas.microsoft.com/office/drawing/2014/main" id="{21D4B3A3-9BDB-F9B3-AED3-11E69B66300A}"/>
              </a:ext>
            </a:extLst>
          </p:cNvPr>
          <p:cNvSpPr>
            <a:spLocks noGrp="1"/>
          </p:cNvSpPr>
          <p:nvPr>
            <p:ph type="subTitle" idx="1"/>
          </p:nvPr>
        </p:nvSpPr>
        <p:spPr/>
        <p:txBody>
          <a:bodyPr/>
          <a:lstStyle/>
          <a:p>
            <a:r>
              <a:rPr lang="en-US" dirty="0"/>
              <a:t>Thank you!</a:t>
            </a:r>
          </a:p>
        </p:txBody>
      </p:sp>
    </p:spTree>
    <p:extLst>
      <p:ext uri="{BB962C8B-B14F-4D97-AF65-F5344CB8AC3E}">
        <p14:creationId xmlns:p14="http://schemas.microsoft.com/office/powerpoint/2010/main" val="2777669657"/>
      </p:ext>
    </p:extLst>
  </p:cSld>
  <p:clrMapOvr>
    <a:masterClrMapping/>
  </p:clrMapOvr>
</p:sld>
</file>

<file path=ppt/theme/theme1.xml><?xml version="1.0" encoding="utf-8"?>
<a:theme xmlns:a="http://schemas.openxmlformats.org/drawingml/2006/main" name="ConfidentialPPT">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dentialPPT" id="{6DEA48DC-C807-4E5A-BCE5-43BFA8A600A3}" vid="{C91BC990-AF49-4E1B-8A77-07FA8136C1AF}"/>
    </a:ext>
  </a:extLst>
</a:theme>
</file>

<file path=ppt/theme/theme10.xml><?xml version="1.0" encoding="utf-8"?>
<a:theme xmlns:a="http://schemas.openxmlformats.org/drawingml/2006/main" name="4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5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6 by 9 PUBLIC PowerPoint Templat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 by 9 PUBLIC PowerPoint Template" id="{DB8D3E4C-6FF4-496E-9BF1-8649E08A3392}" vid="{F8602A06-3FD0-4FC7-A0F8-00C8DEA19F60}"/>
    </a:ext>
  </a:extLst>
</a:theme>
</file>

<file path=ppt/theme/theme4.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3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3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4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290</Words>
  <Application>Microsoft Office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1</vt:i4>
      </vt:variant>
      <vt:variant>
        <vt:lpstr>Theme</vt:lpstr>
      </vt:variant>
      <vt:variant>
        <vt:i4>11</vt:i4>
      </vt:variant>
      <vt:variant>
        <vt:lpstr>Slide Titles</vt:lpstr>
      </vt:variant>
      <vt:variant>
        <vt:i4>3</vt:i4>
      </vt:variant>
    </vt:vector>
  </HeadingPairs>
  <TitlesOfParts>
    <vt:vector size="15" baseType="lpstr">
      <vt:lpstr>Arial</vt:lpstr>
      <vt:lpstr>ConfidentialPPT</vt:lpstr>
      <vt:lpstr>1_Office Theme</vt:lpstr>
      <vt:lpstr>16 by 9 PUBLIC PowerPoint Template</vt:lpstr>
      <vt:lpstr>Office Theme</vt:lpstr>
      <vt:lpstr>2_Custom Design</vt:lpstr>
      <vt:lpstr>2_Office Theme</vt:lpstr>
      <vt:lpstr>3_Custom Design</vt:lpstr>
      <vt:lpstr>3_Office Theme</vt:lpstr>
      <vt:lpstr>4_Custom Design</vt:lpstr>
      <vt:lpstr>4_Office Theme</vt:lpstr>
      <vt:lpstr>5_Office Theme</vt:lpstr>
      <vt:lpstr>PowerPoint Presentation</vt:lpstr>
      <vt:lpstr>Overview of changes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QEDIS9 RHESS2_LD1</dc:title>
  <dc:creator>Vermillion, Brandt</dc:creator>
  <cp:lastModifiedBy>Hinojosa, Luis</cp:lastModifiedBy>
  <cp:revision>34</cp:revision>
  <dcterms:created xsi:type="dcterms:W3CDTF">2023-04-18T14:57:10Z</dcterms:created>
  <dcterms:modified xsi:type="dcterms:W3CDTF">2024-05-15T05:25:29Z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2023-04-18T14:57:10Z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5c9df97a-95b4-48ed-9949-10d4a7719c77</vt:lpwstr>
  </property>
  <property fmtid="{D5CDD505-2E9C-101B-9397-08002B2CF9AE}" pid="8" name="MSIP_Label_7084cbda-52b8-46fb-a7b7-cb5bd465ed85_ContentBits">
    <vt:lpwstr>0</vt:lpwstr>
  </property>
</Properties>
</file>