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0"/>
  </p:notesMasterIdLst>
  <p:sldIdLst>
    <p:sldId id="256" r:id="rId5"/>
    <p:sldId id="257" r:id="rId6"/>
    <p:sldId id="267" r:id="rId7"/>
    <p:sldId id="269" r:id="rId8"/>
    <p:sldId id="260" r:id="rId9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55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33222632-F94E-472F-B39A-00A570B23623}"/>
    <pc:docChg chg="modSld">
      <pc:chgData name="Blakey, Eric" userId="29cc8d84-5a45-4cd1-9434-ff07b65a2be5" providerId="ADAL" clId="{33222632-F94E-472F-B39A-00A570B23623}" dt="2024-05-15T12:25:36.739" v="0" actId="6549"/>
      <pc:docMkLst>
        <pc:docMk/>
      </pc:docMkLst>
      <pc:sldChg chg="modNotesTx">
        <pc:chgData name="Blakey, Eric" userId="29cc8d84-5a45-4cd1-9434-ff07b65a2be5" providerId="ADAL" clId="{33222632-F94E-472F-B39A-00A570B23623}" dt="2024-05-15T12:25:36.739" v="0" actId="6549"/>
        <pc:sldMkLst>
          <pc:docMk/>
          <pc:sldMk cId="333387915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00" b="0" i="1" u="none" strike="noStrike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15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5012024-WMS-Meeting-_-Web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ederalregister.gov/documents/2024/05/09/2024-09233/new-source-performance-standards-for-greenhouse-gas-emissions-from-new-modified-and-reconstructed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16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0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202" TargetMode="External"/><Relationship Id="rId11" Type="http://schemas.openxmlformats.org/officeDocument/2006/relationships/hyperlink" Target="https://www.ercot.com/mktrules/issues/VCMRR039" TargetMode="External"/><Relationship Id="rId5" Type="http://schemas.openxmlformats.org/officeDocument/2006/relationships/hyperlink" Target="https://www.ercot.com/mktrules/issues/NPRR1200" TargetMode="External"/><Relationship Id="rId10" Type="http://schemas.openxmlformats.org/officeDocument/2006/relationships/hyperlink" Target="https://www.ercot.com/mktrules/issues/NPRR1219" TargetMode="External"/><Relationship Id="rId4" Type="http://schemas.openxmlformats.org/officeDocument/2006/relationships/hyperlink" Target="https://www.ercot.com/mktrules/issues/NPRR1190" TargetMode="External"/><Relationship Id="rId9" Type="http://schemas.openxmlformats.org/officeDocument/2006/relationships/hyperlink" Target="https://www.ercot.com/mktrules/issues/SMOGRR02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May 22,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May 1, 2024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Highlights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May 1, 2024 (</a:t>
            </a:r>
            <a:r>
              <a:rPr lang="en-US" sz="1600" b="1" dirty="0" err="1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WebEx</a:t>
            </a:r>
            <a:r>
              <a:rPr lang="en-US" sz="16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 Only)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Operations and Market Items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- 2024 Q1 Settlement Stability Report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No price changes in Q1 2024.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- 2024 Q1 and 2023 Annual Unregistered Distributed Generation (DG) report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Change between Q4 2023 and Q1 2024 was ~105 MW.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Firm Fuel Supply Service Update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ERCOT provided an update to April report for the 2023/24 obligation period.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TAC </a:t>
            </a: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Assignment Update 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TAC Assignment: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i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Review impacts of existing and proposed EPA regulations on the ERCOT market, the reliability of the ERCOT grid, and the future Resource mix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WMS is </a:t>
            </a: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monitoring 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the recent 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EPA ruling 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on Standards for Pollution Reduction.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latin typeface="+mj-lt"/>
              </a:rPr>
              <a:t>Previously </a:t>
            </a:r>
            <a:r>
              <a:rPr lang="en-US" sz="1600" b="1" i="0" dirty="0">
                <a:effectLst/>
                <a:latin typeface="+mj-lt"/>
              </a:rPr>
              <a:t>Tabled Revision Requests:</a:t>
            </a:r>
            <a:endParaRPr lang="en-US" sz="1600" b="1" dirty="0"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3"/>
              </a:rPr>
              <a:t>NPRR1070</a:t>
            </a:r>
            <a:r>
              <a:rPr lang="en-US" sz="1600" dirty="0">
                <a:latin typeface="+mj-lt"/>
              </a:rPr>
              <a:t>, Planning Criteria for GTC Exit Solutions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4"/>
              </a:rPr>
              <a:t>NPRR1190</a:t>
            </a:r>
            <a:r>
              <a:rPr lang="en-US" sz="1600" dirty="0">
                <a:latin typeface="+mj-lt"/>
              </a:rPr>
              <a:t>, High Dispatch Limit Override Provision for Increased NOIE Load Costs (WMWG) - </a:t>
            </a:r>
            <a:r>
              <a:rPr lang="en-US" sz="1600" i="1" dirty="0">
                <a:solidFill>
                  <a:srgbClr val="FF0000"/>
                </a:solidFill>
                <a:latin typeface="+mj-lt"/>
              </a:rPr>
              <a:t>Endorsed with the March 26, 2024 Reliant comments.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5"/>
              </a:rPr>
              <a:t>NPRR1200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Utilization of Calculated Values for Non-WSL for ESRs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6"/>
              </a:rPr>
              <a:t>NPRR1202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Refundable Deposits for Large Load Interconnection Studies (WMWG) 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7"/>
              </a:rPr>
              <a:t>NPRR1214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Reliability Deployment Price Adder Fix to Provide Locational Price Signals, Reduce Uplift and Risk (CMWG)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8"/>
              </a:rPr>
              <a:t>NPRR1216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Implementation of Emergency Pricing Program (WMWG) - </a:t>
            </a:r>
            <a:r>
              <a:rPr lang="en-US" sz="1600" b="0" i="1" dirty="0">
                <a:solidFill>
                  <a:srgbClr val="FF0000"/>
                </a:solidFill>
                <a:effectLst/>
                <a:latin typeface="+mj-lt"/>
              </a:rPr>
              <a:t>Endorsed with the April 17, 2024 ERCOT Comments.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9"/>
              </a:rPr>
              <a:t>SMOGRR028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  <a:latin typeface="+mj-lt"/>
                <a:hlinkClick r:id="rId10"/>
              </a:rPr>
              <a:t>NPRR1219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Methodology Revisions and New Definitions for the Report on Capacity, Demand and Reserves in the ERCOT Region (CDR) (SAWG)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9"/>
              </a:rPr>
              <a:t>SMOGRR028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11"/>
              </a:rPr>
              <a:t>VCMRR039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Related to NPRR1216, Implementation of Emergency Pricing Program (WMWG) – </a:t>
            </a:r>
            <a:r>
              <a:rPr lang="en-US" sz="1600" b="0" i="1" dirty="0">
                <a:solidFill>
                  <a:srgbClr val="FF0000"/>
                </a:solidFill>
                <a:effectLst/>
                <a:latin typeface="+mj-lt"/>
              </a:rPr>
              <a:t>Recommended approval as submitted.</a:t>
            </a:r>
            <a:endParaRPr lang="en-US" sz="1600" b="0" i="0" dirty="0">
              <a:solidFill>
                <a:srgbClr val="2D3338"/>
              </a:solidFill>
              <a:effectLst/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i="1" dirty="0">
              <a:solidFill>
                <a:srgbClr val="FF0000"/>
              </a:solidFill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1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2" name="Rectangle 13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43" name="Straight Connector 15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4" name="Rectangle 17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52D198-57B2-4B62-6E90-7919A808A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658" y="128195"/>
            <a:ext cx="10545727" cy="52785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2024 Working Group Leadership – as </a:t>
            </a:r>
            <a:r>
              <a:rPr lang="en-US" sz="3200" b="1">
                <a:solidFill>
                  <a:schemeClr val="tx1">
                    <a:lumMod val="85000"/>
                    <a:lumOff val="15000"/>
                  </a:schemeClr>
                </a:solidFill>
              </a:rPr>
              <a:t>of 5/1/2024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5" name="Straight Connector 19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21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7" name="Rectangle 23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709F9DF-A164-6D44-5825-E2234E4A5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778130"/>
              </p:ext>
            </p:extLst>
          </p:nvPr>
        </p:nvGraphicFramePr>
        <p:xfrm>
          <a:off x="747346" y="893477"/>
          <a:ext cx="11006040" cy="5309896"/>
        </p:xfrm>
        <a:graphic>
          <a:graphicData uri="http://schemas.openxmlformats.org/drawingml/2006/table">
            <a:tbl>
              <a:tblPr firstRow="1" firstCol="1" bandRow="1">
                <a:solidFill>
                  <a:srgbClr val="F2F2F2">
                    <a:alpha val="45098"/>
                  </a:srgbClr>
                </a:solidFill>
                <a:tableStyleId>{5C22544A-7EE6-4342-B048-85BDC9FD1C3A}</a:tableStyleId>
              </a:tblPr>
              <a:tblGrid>
                <a:gridCol w="4874137">
                  <a:extLst>
                    <a:ext uri="{9D8B030D-6E8A-4147-A177-3AD203B41FA5}">
                      <a16:colId xmlns:a16="http://schemas.microsoft.com/office/drawing/2014/main" val="2206904911"/>
                    </a:ext>
                  </a:extLst>
                </a:gridCol>
                <a:gridCol w="363682">
                  <a:extLst>
                    <a:ext uri="{9D8B030D-6E8A-4147-A177-3AD203B41FA5}">
                      <a16:colId xmlns:a16="http://schemas.microsoft.com/office/drawing/2014/main" val="1811850789"/>
                    </a:ext>
                  </a:extLst>
                </a:gridCol>
                <a:gridCol w="5768221">
                  <a:extLst>
                    <a:ext uri="{9D8B030D-6E8A-4147-A177-3AD203B41FA5}">
                      <a16:colId xmlns:a16="http://schemas.microsoft.com/office/drawing/2014/main" val="3829713132"/>
                    </a:ext>
                  </a:extLst>
                </a:gridCol>
              </a:tblGrid>
              <a:tr h="54762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Congestion Management (CMWG)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Alex Miller, EDF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 Vice Chairs: </a:t>
                      </a:r>
                      <a:r>
                        <a:rPr lang="en-US" sz="2000" b="0" cap="none" spc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Beverly Loew, Goff Policy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cap="none" spc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                           Chenyan Guo, NextEra Energy</a:t>
                      </a:r>
                      <a:endParaRPr lang="en-US" sz="2000" b="0" cap="none" spc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cap="none" spc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Resource Cost (RCWG)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Blake Holt, LCRA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Kiran Sidhu, E360 Power</a:t>
                      </a: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793389"/>
                  </a:ext>
                </a:extLst>
              </a:tr>
              <a:tr h="85374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Seth Cochran, DC Energy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Co-Chair: Alex Miller, EDF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Blake Holt, LCRA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Co-Chair:    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262281"/>
                  </a:ext>
                </a:extLst>
              </a:tr>
              <a:tr h="6082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Demand Side (DSWG)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</a:t>
                      </a:r>
                      <a:r>
                        <a:rPr lang="en-US" sz="2000" b="0" cap="none" spc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Nathan Mancha, BP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Mark Smith</a:t>
                      </a: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Supply Analysis (SAWG)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Hanson, NGR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Co-Vice Chairs: Greg Lackey, CPS</a:t>
                      </a:r>
                      <a:b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Pete Warnken, ERCOT  </a:t>
                      </a: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168169"/>
                  </a:ext>
                </a:extLst>
              </a:tr>
              <a:tr h="76679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Hanson, NGR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Co-Vice Chairs: Greg Lackey, Pete Warnken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90535"/>
                  </a:ext>
                </a:extLst>
              </a:tr>
              <a:tr h="606127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Metering (MWG)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Michael Blum, CPE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Kyle Stuckly, Oncor</a:t>
                      </a: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Wholesale Market (WMWG)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Kevin Hanson, National Grid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Blake Holt, LCRA</a:t>
                      </a: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96323"/>
                  </a:ext>
                </a:extLst>
              </a:tr>
              <a:tr h="770389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Michael Blum, CPE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Kyle Stuckly, Oncor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Colin Walcavich, NGR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 Andrew Reimers, </a:t>
                      </a:r>
                      <a:r>
                        <a:rPr lang="en-US" sz="2400" b="0" cap="none" spc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Lancium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63921"/>
                  </a:ext>
                </a:extLst>
              </a:tr>
              <a:tr h="115695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Market Settlements (MSWG)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Chair: Heddie Lookadoo, Shell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Vice Chair: Shuye Teng, Constellation</a:t>
                      </a: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433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981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June 5</a:t>
            </a:r>
            <a:r>
              <a:rPr lang="en-US" sz="66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endParaRPr lang="en-US" sz="66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01FB654198304E88A460AF61392E75" ma:contentTypeVersion="16" ma:contentTypeDescription="Create a new document." ma:contentTypeScope="" ma:versionID="f71e2e4331d3b95521563b32149a7f7a">
  <xsd:schema xmlns:xsd="http://www.w3.org/2001/XMLSchema" xmlns:xs="http://www.w3.org/2001/XMLSchema" xmlns:p="http://schemas.microsoft.com/office/2006/metadata/properties" xmlns:ns3="d5814646-16b6-41a0-bab3-bed797625507" xmlns:ns4="eea92c97-0ed9-4d08-b407-8fc09c4dd51e" targetNamespace="http://schemas.microsoft.com/office/2006/metadata/properties" ma:root="true" ma:fieldsID="2388246bf7376d98ecd4e7d613c7126f" ns3:_="" ns4:_="">
    <xsd:import namespace="d5814646-16b6-41a0-bab3-bed797625507"/>
    <xsd:import namespace="eea92c97-0ed9-4d08-b407-8fc09c4dd5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CR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14646-16b6-41a0-bab3-bed7976255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92c97-0ed9-4d08-b407-8fc09c4dd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814646-16b6-41a0-bab3-bed797625507" xsi:nil="true"/>
  </documentManagement>
</p:properties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5B75FD-943C-4B2E-90B6-E94496D78F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9730CC-A266-4BA8-9C1E-8492A0A26614}">
  <ds:schemaRefs>
    <ds:schemaRef ds:uri="eea92c97-0ed9-4d08-b407-8fc09c4dd51e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d5814646-16b6-41a0-bab3-bed79762550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468</Words>
  <Application>Microsoft Office PowerPoint</Application>
  <PresentationFormat>Widescreen</PresentationFormat>
  <Paragraphs>63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Cambria</vt:lpstr>
      <vt:lpstr>Retrospect</vt:lpstr>
      <vt:lpstr>WMS Report</vt:lpstr>
      <vt:lpstr>WMS Meeting  May 1, 2024</vt:lpstr>
      <vt:lpstr>Revision Requests Under WMS Review</vt:lpstr>
      <vt:lpstr>2024 Working Group Leadership – as of 5/1/2024</vt:lpstr>
      <vt:lpstr>Next Meeting   June 5th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7</cp:revision>
  <cp:lastPrinted>2023-01-18T21:52:04Z</cp:lastPrinted>
  <dcterms:created xsi:type="dcterms:W3CDTF">2021-01-14T19:13:08Z</dcterms:created>
  <dcterms:modified xsi:type="dcterms:W3CDTF">2024-05-15T12:28:47Z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0x0101004C01FB654198304E88A460AF61392E75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