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77"/>
  </p:notesMasterIdLst>
  <p:handoutMasterIdLst>
    <p:handoutMasterId r:id="rId78"/>
  </p:handoutMasterIdLst>
  <p:sldIdLst>
    <p:sldId id="338" r:id="rId6"/>
    <p:sldId id="429" r:id="rId7"/>
    <p:sldId id="419" r:id="rId8"/>
    <p:sldId id="422" r:id="rId9"/>
    <p:sldId id="460" r:id="rId10"/>
    <p:sldId id="312" r:id="rId11"/>
    <p:sldId id="442" r:id="rId12"/>
    <p:sldId id="394" r:id="rId13"/>
    <p:sldId id="395" r:id="rId14"/>
    <p:sldId id="456" r:id="rId15"/>
    <p:sldId id="396" r:id="rId16"/>
    <p:sldId id="397" r:id="rId17"/>
    <p:sldId id="427" r:id="rId18"/>
    <p:sldId id="370" r:id="rId19"/>
    <p:sldId id="398" r:id="rId20"/>
    <p:sldId id="462" r:id="rId21"/>
    <p:sldId id="432" r:id="rId22"/>
    <p:sldId id="461" r:id="rId23"/>
    <p:sldId id="434" r:id="rId24"/>
    <p:sldId id="472" r:id="rId25"/>
    <p:sldId id="471" r:id="rId26"/>
    <p:sldId id="470" r:id="rId27"/>
    <p:sldId id="435" r:id="rId28"/>
    <p:sldId id="371" r:id="rId29"/>
    <p:sldId id="437" r:id="rId30"/>
    <p:sldId id="436" r:id="rId31"/>
    <p:sldId id="438" r:id="rId32"/>
    <p:sldId id="439" r:id="rId33"/>
    <p:sldId id="440" r:id="rId34"/>
    <p:sldId id="443" r:id="rId35"/>
    <p:sldId id="441" r:id="rId36"/>
    <p:sldId id="373" r:id="rId37"/>
    <p:sldId id="459" r:id="rId38"/>
    <p:sldId id="446" r:id="rId39"/>
    <p:sldId id="447" r:id="rId40"/>
    <p:sldId id="445" r:id="rId41"/>
    <p:sldId id="368" r:id="rId42"/>
    <p:sldId id="455" r:id="rId43"/>
    <p:sldId id="415" r:id="rId44"/>
    <p:sldId id="444" r:id="rId45"/>
    <p:sldId id="400" r:id="rId46"/>
    <p:sldId id="454" r:id="rId47"/>
    <p:sldId id="473" r:id="rId48"/>
    <p:sldId id="417" r:id="rId49"/>
    <p:sldId id="448" r:id="rId50"/>
    <p:sldId id="449" r:id="rId51"/>
    <p:sldId id="361" r:id="rId52"/>
    <p:sldId id="360" r:id="rId53"/>
    <p:sldId id="305" r:id="rId54"/>
    <p:sldId id="405" r:id="rId55"/>
    <p:sldId id="410" r:id="rId56"/>
    <p:sldId id="412" r:id="rId57"/>
    <p:sldId id="401" r:id="rId58"/>
    <p:sldId id="402" r:id="rId59"/>
    <p:sldId id="403" r:id="rId60"/>
    <p:sldId id="404" r:id="rId61"/>
    <p:sldId id="391" r:id="rId62"/>
    <p:sldId id="413" r:id="rId63"/>
    <p:sldId id="411" r:id="rId64"/>
    <p:sldId id="389" r:id="rId65"/>
    <p:sldId id="467" r:id="rId66"/>
    <p:sldId id="466" r:id="rId67"/>
    <p:sldId id="465" r:id="rId68"/>
    <p:sldId id="450" r:id="rId69"/>
    <p:sldId id="453" r:id="rId70"/>
    <p:sldId id="344" r:id="rId71"/>
    <p:sldId id="452" r:id="rId72"/>
    <p:sldId id="451" r:id="rId73"/>
    <p:sldId id="463" r:id="rId74"/>
    <p:sldId id="468" r:id="rId75"/>
    <p:sldId id="469" r:id="rId7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09530C-FCCD-7243-0E45-203FB6A75893}" name="Dan Woodfin" initials="DW" userId="Dan Woodfin" providerId="None"/>
  <p188:author id="{FA27DE27-4B96-A59E-FDD9-EF7C24BC629B}" name="Schmall, John" initials="SJ" userId="S::john.schmall@ercot.com::f98f7ff2-2efd-46b1-a0be-6e7428f04ce8" providerId="AD"/>
  <p188:author id="{61CD393B-B17F-647C-CC65-41A4EDC8BC3E}" name="Woodfin, Dan" initials="WD" userId="S::dan.woodfin@ercot.com::241f4bb4-a54f-4ff5-bea3-a7be5eec2bbc" providerId="AD"/>
  <p188:author id="{45A5BF4A-79CF-094C-5A49-8F5E49E493A8}" name="Schmall, John" initials="SJ" userId="S::John.Schmall@ercot.com::f98f7ff2-2efd-46b1-a0be-6e7428f04ce8" providerId="AD"/>
  <p188:author id="{589DC168-78C1-DDF1-674F-BBBA7FBEB40B}" name="Gallo, Andrew" initials="GA" userId="S::Andrew.Gallo@ercot.com::cc58da07-39e6-4d6c-a067-ef04bd655513" providerId="AD"/>
  <p188:author id="{B26D2F69-58CA-BED0-CB81-B411BE637E61}" name="Rickerson, Woody" initials="RW" userId="S::woody.rickerson@ercot.com::4c3e11ff-1da2-4c35-b71e-7b91a6389016" providerId="AD"/>
  <p188:author id="{1E6A1C6D-95E2-9F58-4E53-AFEA81F9AAB2}" name="Solis, Stephen" initials="SS" userId="S::Stephen.Solis@ercot.com::4217e5b7-af20-42de-818f-e9ca39127043" providerId="AD"/>
  <p188:author id="{79884AAB-9EF0-6972-2455-CD9E7CA7FCA0}" name="Gallo, Andrew" initials="GA" userId="S::andrew.gallo@ercot.com::cc58da07-39e6-4d6c-a067-ef04bd655513" providerId="AD"/>
  <p188:author id="{575809B5-6CA8-E837-43EE-2C1B7D4EB6E0}" name="Dan Woodfin2" initials="DW2" userId="Dan Woodfin2" providerId="None"/>
  <p188:author id="{40DB8FD6-CA5D-1B0A-3489-5F753D80E76B}" name="Solis, Stephen" initials="SS" userId="S::stephen.solis@ercot.com::4217e5b7-af20-42de-818f-e9ca391270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41280"/>
    <a:srgbClr val="C1F7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2F4D4-29BE-404D-80AF-A76AAF3A545A}" v="6" dt="2024-05-10T04:36:12.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004" y="13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is, Stephen" userId="4217e5b7-af20-42de-818f-e9ca39127043" providerId="ADAL" clId="{46C2F4D4-29BE-404D-80AF-A76AAF3A545A}"/>
    <pc:docChg chg="modSld">
      <pc:chgData name="Solis, Stephen" userId="4217e5b7-af20-42de-818f-e9ca39127043" providerId="ADAL" clId="{46C2F4D4-29BE-404D-80AF-A76AAF3A545A}" dt="2024-05-10T04:40:14.093" v="105" actId="20577"/>
      <pc:docMkLst>
        <pc:docMk/>
      </pc:docMkLst>
      <pc:sldChg chg="modSp mod">
        <pc:chgData name="Solis, Stephen" userId="4217e5b7-af20-42de-818f-e9ca39127043" providerId="ADAL" clId="{46C2F4D4-29BE-404D-80AF-A76AAF3A545A}" dt="2024-05-10T04:40:02.876" v="95" actId="20577"/>
        <pc:sldMkLst>
          <pc:docMk/>
          <pc:sldMk cId="4142783148" sldId="417"/>
        </pc:sldMkLst>
        <pc:spChg chg="mod">
          <ac:chgData name="Solis, Stephen" userId="4217e5b7-af20-42de-818f-e9ca39127043" providerId="ADAL" clId="{46C2F4D4-29BE-404D-80AF-A76AAF3A545A}" dt="2024-05-10T04:40:02.876" v="95" actId="20577"/>
          <ac:spMkLst>
            <pc:docMk/>
            <pc:sldMk cId="4142783148" sldId="417"/>
            <ac:spMk id="9" creationId="{D96EE0B8-6908-1DDB-940E-3C129C22523A}"/>
          </ac:spMkLst>
        </pc:spChg>
      </pc:sldChg>
      <pc:sldChg chg="modSp mod">
        <pc:chgData name="Solis, Stephen" userId="4217e5b7-af20-42de-818f-e9ca39127043" providerId="ADAL" clId="{46C2F4D4-29BE-404D-80AF-A76AAF3A545A}" dt="2024-05-10T04:38:20.153" v="19" actId="20577"/>
        <pc:sldMkLst>
          <pc:docMk/>
          <pc:sldMk cId="2191033961" sldId="439"/>
        </pc:sldMkLst>
        <pc:spChg chg="mod">
          <ac:chgData name="Solis, Stephen" userId="4217e5b7-af20-42de-818f-e9ca39127043" providerId="ADAL" clId="{46C2F4D4-29BE-404D-80AF-A76AAF3A545A}" dt="2024-05-10T04:38:20.153" v="19" actId="20577"/>
          <ac:spMkLst>
            <pc:docMk/>
            <pc:sldMk cId="2191033961" sldId="439"/>
            <ac:spMk id="3" creationId="{D6087E00-1978-4228-422B-DC67F1098F25}"/>
          </ac:spMkLst>
        </pc:spChg>
        <pc:spChg chg="mod">
          <ac:chgData name="Solis, Stephen" userId="4217e5b7-af20-42de-818f-e9ca39127043" providerId="ADAL" clId="{46C2F4D4-29BE-404D-80AF-A76AAF3A545A}" dt="2024-05-10T04:38:11.553" v="9" actId="20577"/>
          <ac:spMkLst>
            <pc:docMk/>
            <pc:sldMk cId="2191033961" sldId="439"/>
            <ac:spMk id="9" creationId="{D96EE0B8-6908-1DDB-940E-3C129C22523A}"/>
          </ac:spMkLst>
        </pc:spChg>
      </pc:sldChg>
      <pc:sldChg chg="modSp mod">
        <pc:chgData name="Solis, Stephen" userId="4217e5b7-af20-42de-818f-e9ca39127043" providerId="ADAL" clId="{46C2F4D4-29BE-404D-80AF-A76AAF3A545A}" dt="2024-05-10T04:39:43.398" v="85" actId="20577"/>
        <pc:sldMkLst>
          <pc:docMk/>
          <pc:sldMk cId="966084565" sldId="445"/>
        </pc:sldMkLst>
        <pc:spChg chg="mod">
          <ac:chgData name="Solis, Stephen" userId="4217e5b7-af20-42de-818f-e9ca39127043" providerId="ADAL" clId="{46C2F4D4-29BE-404D-80AF-A76AAF3A545A}" dt="2024-05-10T04:39:34.869" v="75" actId="20577"/>
          <ac:spMkLst>
            <pc:docMk/>
            <pc:sldMk cId="966084565" sldId="445"/>
            <ac:spMk id="3" creationId="{2E438589-8EB7-9B83-1718-B20DAF3B979A}"/>
          </ac:spMkLst>
        </pc:spChg>
        <pc:spChg chg="mod">
          <ac:chgData name="Solis, Stephen" userId="4217e5b7-af20-42de-818f-e9ca39127043" providerId="ADAL" clId="{46C2F4D4-29BE-404D-80AF-A76AAF3A545A}" dt="2024-05-10T04:39:43.398" v="85" actId="20577"/>
          <ac:spMkLst>
            <pc:docMk/>
            <pc:sldMk cId="966084565" sldId="445"/>
            <ac:spMk id="9" creationId="{D96EE0B8-6908-1DDB-940E-3C129C22523A}"/>
          </ac:spMkLst>
        </pc:spChg>
      </pc:sldChg>
      <pc:sldChg chg="modSp mod">
        <pc:chgData name="Solis, Stephen" userId="4217e5b7-af20-42de-818f-e9ca39127043" providerId="ADAL" clId="{46C2F4D4-29BE-404D-80AF-A76AAF3A545A}" dt="2024-05-10T04:39:20.527" v="65" actId="20577"/>
        <pc:sldMkLst>
          <pc:docMk/>
          <pc:sldMk cId="2080243690" sldId="446"/>
        </pc:sldMkLst>
        <pc:spChg chg="mod">
          <ac:chgData name="Solis, Stephen" userId="4217e5b7-af20-42de-818f-e9ca39127043" providerId="ADAL" clId="{46C2F4D4-29BE-404D-80AF-A76AAF3A545A}" dt="2024-05-10T04:38:41.741" v="29" actId="20577"/>
          <ac:spMkLst>
            <pc:docMk/>
            <pc:sldMk cId="2080243690" sldId="446"/>
            <ac:spMk id="3" creationId="{79199C3C-A14D-6566-AB5C-87355C6D8188}"/>
          </ac:spMkLst>
        </pc:spChg>
        <pc:spChg chg="mod">
          <ac:chgData name="Solis, Stephen" userId="4217e5b7-af20-42de-818f-e9ca39127043" providerId="ADAL" clId="{46C2F4D4-29BE-404D-80AF-A76AAF3A545A}" dt="2024-05-10T04:38:56.756" v="55" actId="20577"/>
          <ac:spMkLst>
            <pc:docMk/>
            <pc:sldMk cId="2080243690" sldId="446"/>
            <ac:spMk id="5" creationId="{81375295-7721-D134-153B-50ACC850A6CF}"/>
          </ac:spMkLst>
        </pc:spChg>
        <pc:spChg chg="mod">
          <ac:chgData name="Solis, Stephen" userId="4217e5b7-af20-42de-818f-e9ca39127043" providerId="ADAL" clId="{46C2F4D4-29BE-404D-80AF-A76AAF3A545A}" dt="2024-05-10T04:39:20.527" v="65" actId="20577"/>
          <ac:spMkLst>
            <pc:docMk/>
            <pc:sldMk cId="2080243690" sldId="446"/>
            <ac:spMk id="9" creationId="{D96EE0B8-6908-1DDB-940E-3C129C22523A}"/>
          </ac:spMkLst>
        </pc:spChg>
      </pc:sldChg>
      <pc:sldChg chg="modSp mod">
        <pc:chgData name="Solis, Stephen" userId="4217e5b7-af20-42de-818f-e9ca39127043" providerId="ADAL" clId="{46C2F4D4-29BE-404D-80AF-A76AAF3A545A}" dt="2024-05-10T04:40:14.093" v="105" actId="20577"/>
        <pc:sldMkLst>
          <pc:docMk/>
          <pc:sldMk cId="2700212995" sldId="449"/>
        </pc:sldMkLst>
        <pc:spChg chg="mod">
          <ac:chgData name="Solis, Stephen" userId="4217e5b7-af20-42de-818f-e9ca39127043" providerId="ADAL" clId="{46C2F4D4-29BE-404D-80AF-A76AAF3A545A}" dt="2024-05-10T04:40:14.093" v="105" actId="20577"/>
          <ac:spMkLst>
            <pc:docMk/>
            <pc:sldMk cId="2700212995" sldId="449"/>
            <ac:spMk id="9" creationId="{D96EE0B8-6908-1DDB-940E-3C129C2252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rcot-my.sharepoint.com/personal/stephen_solis_ercot_com/Documents/Desktop/GIS%20report%20break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rcot-my.sharepoint.com/personal/stephen_solis_ercot_com/Documents/Desktop/GIS%20report%20breakdow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GIS Report New IBRs</a:t>
            </a:r>
            <a:r>
              <a:rPr lang="en-US" baseline="0" dirty="0"/>
              <a:t> as of May 1, 2024 by Month</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Sheet1!$C$2</c:f>
              <c:strCache>
                <c:ptCount val="1"/>
                <c:pt idx="0">
                  <c:v>Solar</c:v>
                </c:pt>
              </c:strCache>
            </c:strRef>
          </c:tx>
          <c:spPr>
            <a:solidFill>
              <a:schemeClr val="accent5">
                <a:lumMod val="60000"/>
                <a:lumOff val="40000"/>
              </a:schemeClr>
            </a:solidFill>
            <a:ln>
              <a:noFill/>
            </a:ln>
            <a:effectLst/>
          </c:spPr>
          <c:invertIfNegative val="0"/>
          <c:cat>
            <c:strRef>
              <c:f>Sheet1!$A$3:$A$14</c:f>
              <c:strCache>
                <c:ptCount val="12"/>
                <c:pt idx="0">
                  <c:v>7/1/2023</c:v>
                </c:pt>
                <c:pt idx="1">
                  <c:v>8/1/2023</c:v>
                </c:pt>
                <c:pt idx="2">
                  <c:v>9/1/2023</c:v>
                </c:pt>
                <c:pt idx="3">
                  <c:v>10/1/2023</c:v>
                </c:pt>
                <c:pt idx="4">
                  <c:v>11/1/2023</c:v>
                </c:pt>
                <c:pt idx="5">
                  <c:v>12/1/2023</c:v>
                </c:pt>
                <c:pt idx="6">
                  <c:v>1/1/2024</c:v>
                </c:pt>
                <c:pt idx="7">
                  <c:v>2/1/2024</c:v>
                </c:pt>
                <c:pt idx="8">
                  <c:v>3/1/2024</c:v>
                </c:pt>
                <c:pt idx="9">
                  <c:v>4/1/2024</c:v>
                </c:pt>
                <c:pt idx="10">
                  <c:v>5/1/2024</c:v>
                </c:pt>
                <c:pt idx="11">
                  <c:v>*6/1/2024</c:v>
                </c:pt>
              </c:strCache>
            </c:strRef>
          </c:cat>
          <c:val>
            <c:numRef>
              <c:f>Sheet1!$C$3:$C$14</c:f>
              <c:numCache>
                <c:formatCode>#,##0</c:formatCode>
                <c:ptCount val="12"/>
                <c:pt idx="0">
                  <c:v>2111</c:v>
                </c:pt>
                <c:pt idx="1">
                  <c:v>166</c:v>
                </c:pt>
                <c:pt idx="2">
                  <c:v>878</c:v>
                </c:pt>
                <c:pt idx="3">
                  <c:v>786</c:v>
                </c:pt>
                <c:pt idx="4">
                  <c:v>2776</c:v>
                </c:pt>
                <c:pt idx="5">
                  <c:v>2400</c:v>
                </c:pt>
                <c:pt idx="6">
                  <c:v>664</c:v>
                </c:pt>
                <c:pt idx="7">
                  <c:v>1378</c:v>
                </c:pt>
                <c:pt idx="8">
                  <c:v>535</c:v>
                </c:pt>
                <c:pt idx="9">
                  <c:v>0</c:v>
                </c:pt>
                <c:pt idx="10">
                  <c:v>818</c:v>
                </c:pt>
                <c:pt idx="11">
                  <c:v>1137.4545454545455</c:v>
                </c:pt>
              </c:numCache>
            </c:numRef>
          </c:val>
          <c:extLst>
            <c:ext xmlns:c16="http://schemas.microsoft.com/office/drawing/2014/chart" uri="{C3380CC4-5D6E-409C-BE32-E72D297353CC}">
              <c16:uniqueId val="{00000000-FA02-441F-B42E-F155D7E4EB22}"/>
            </c:ext>
          </c:extLst>
        </c:ser>
        <c:ser>
          <c:idx val="3"/>
          <c:order val="2"/>
          <c:tx>
            <c:strRef>
              <c:f>Sheet1!$D$2</c:f>
              <c:strCache>
                <c:ptCount val="1"/>
                <c:pt idx="0">
                  <c:v>ESR</c:v>
                </c:pt>
              </c:strCache>
            </c:strRef>
          </c:tx>
          <c:spPr>
            <a:solidFill>
              <a:srgbClr val="00AEC7"/>
            </a:solidFill>
            <a:ln>
              <a:noFill/>
            </a:ln>
            <a:effectLst/>
          </c:spPr>
          <c:invertIfNegative val="0"/>
          <c:cat>
            <c:strRef>
              <c:f>Sheet1!$A$3:$A$14</c:f>
              <c:strCache>
                <c:ptCount val="12"/>
                <c:pt idx="0">
                  <c:v>7/1/2023</c:v>
                </c:pt>
                <c:pt idx="1">
                  <c:v>8/1/2023</c:v>
                </c:pt>
                <c:pt idx="2">
                  <c:v>9/1/2023</c:v>
                </c:pt>
                <c:pt idx="3">
                  <c:v>10/1/2023</c:v>
                </c:pt>
                <c:pt idx="4">
                  <c:v>11/1/2023</c:v>
                </c:pt>
                <c:pt idx="5">
                  <c:v>12/1/2023</c:v>
                </c:pt>
                <c:pt idx="6">
                  <c:v>1/1/2024</c:v>
                </c:pt>
                <c:pt idx="7">
                  <c:v>2/1/2024</c:v>
                </c:pt>
                <c:pt idx="8">
                  <c:v>3/1/2024</c:v>
                </c:pt>
                <c:pt idx="9">
                  <c:v>4/1/2024</c:v>
                </c:pt>
                <c:pt idx="10">
                  <c:v>5/1/2024</c:v>
                </c:pt>
                <c:pt idx="11">
                  <c:v>*6/1/2024</c:v>
                </c:pt>
              </c:strCache>
            </c:strRef>
          </c:cat>
          <c:val>
            <c:numRef>
              <c:f>Sheet1!$D$3:$D$14</c:f>
              <c:numCache>
                <c:formatCode>#,##0</c:formatCode>
                <c:ptCount val="12"/>
                <c:pt idx="0">
                  <c:v>1119</c:v>
                </c:pt>
                <c:pt idx="1">
                  <c:v>441</c:v>
                </c:pt>
                <c:pt idx="2">
                  <c:v>251</c:v>
                </c:pt>
                <c:pt idx="3">
                  <c:v>1238</c:v>
                </c:pt>
                <c:pt idx="4">
                  <c:v>173</c:v>
                </c:pt>
                <c:pt idx="5">
                  <c:v>1325</c:v>
                </c:pt>
                <c:pt idx="6">
                  <c:v>1033</c:v>
                </c:pt>
                <c:pt idx="7">
                  <c:v>515</c:v>
                </c:pt>
                <c:pt idx="8">
                  <c:v>767</c:v>
                </c:pt>
                <c:pt idx="9">
                  <c:v>221</c:v>
                </c:pt>
                <c:pt idx="10">
                  <c:v>1492</c:v>
                </c:pt>
                <c:pt idx="11">
                  <c:v>779.5454545454545</c:v>
                </c:pt>
              </c:numCache>
            </c:numRef>
          </c:val>
          <c:extLst>
            <c:ext xmlns:c16="http://schemas.microsoft.com/office/drawing/2014/chart" uri="{C3380CC4-5D6E-409C-BE32-E72D297353CC}">
              <c16:uniqueId val="{00000001-FA02-441F-B42E-F155D7E4EB22}"/>
            </c:ext>
          </c:extLst>
        </c:ser>
        <c:ser>
          <c:idx val="2"/>
          <c:order val="3"/>
          <c:tx>
            <c:strRef>
              <c:f>Sheet1!$E$2</c:f>
              <c:strCache>
                <c:ptCount val="1"/>
                <c:pt idx="0">
                  <c:v>Wind</c:v>
                </c:pt>
              </c:strCache>
            </c:strRef>
          </c:tx>
          <c:spPr>
            <a:solidFill>
              <a:srgbClr val="92D050"/>
            </a:solidFill>
            <a:ln>
              <a:noFill/>
            </a:ln>
            <a:effectLst/>
          </c:spPr>
          <c:invertIfNegative val="0"/>
          <c:cat>
            <c:strRef>
              <c:f>Sheet1!$A$3:$A$14</c:f>
              <c:strCache>
                <c:ptCount val="12"/>
                <c:pt idx="0">
                  <c:v>7/1/2023</c:v>
                </c:pt>
                <c:pt idx="1">
                  <c:v>8/1/2023</c:v>
                </c:pt>
                <c:pt idx="2">
                  <c:v>9/1/2023</c:v>
                </c:pt>
                <c:pt idx="3">
                  <c:v>10/1/2023</c:v>
                </c:pt>
                <c:pt idx="4">
                  <c:v>11/1/2023</c:v>
                </c:pt>
                <c:pt idx="5">
                  <c:v>12/1/2023</c:v>
                </c:pt>
                <c:pt idx="6">
                  <c:v>1/1/2024</c:v>
                </c:pt>
                <c:pt idx="7">
                  <c:v>2/1/2024</c:v>
                </c:pt>
                <c:pt idx="8">
                  <c:v>3/1/2024</c:v>
                </c:pt>
                <c:pt idx="9">
                  <c:v>4/1/2024</c:v>
                </c:pt>
                <c:pt idx="10">
                  <c:v>5/1/2024</c:v>
                </c:pt>
                <c:pt idx="11">
                  <c:v>*6/1/2024</c:v>
                </c:pt>
              </c:strCache>
            </c:strRef>
          </c:cat>
          <c:val>
            <c:numRef>
              <c:f>Sheet1!$E$3:$E$14</c:f>
              <c:numCache>
                <c:formatCode>#,##0</c:formatCode>
                <c:ptCount val="12"/>
                <c:pt idx="0">
                  <c:v>0</c:v>
                </c:pt>
                <c:pt idx="1">
                  <c:v>0</c:v>
                </c:pt>
                <c:pt idx="2">
                  <c:v>0</c:v>
                </c:pt>
                <c:pt idx="3">
                  <c:v>148</c:v>
                </c:pt>
                <c:pt idx="4">
                  <c:v>166</c:v>
                </c:pt>
                <c:pt idx="5">
                  <c:v>0</c:v>
                </c:pt>
                <c:pt idx="6">
                  <c:v>0</c:v>
                </c:pt>
                <c:pt idx="7">
                  <c:v>225</c:v>
                </c:pt>
                <c:pt idx="8">
                  <c:v>0</c:v>
                </c:pt>
                <c:pt idx="9">
                  <c:v>0</c:v>
                </c:pt>
                <c:pt idx="10">
                  <c:v>0</c:v>
                </c:pt>
                <c:pt idx="11">
                  <c:v>49</c:v>
                </c:pt>
              </c:numCache>
            </c:numRef>
          </c:val>
          <c:extLst>
            <c:ext xmlns:c16="http://schemas.microsoft.com/office/drawing/2014/chart" uri="{C3380CC4-5D6E-409C-BE32-E72D297353CC}">
              <c16:uniqueId val="{00000002-FA02-441F-B42E-F155D7E4EB22}"/>
            </c:ext>
          </c:extLst>
        </c:ser>
        <c:dLbls>
          <c:showLegendKey val="0"/>
          <c:showVal val="0"/>
          <c:showCatName val="0"/>
          <c:showSerName val="0"/>
          <c:showPercent val="0"/>
          <c:showBubbleSize val="0"/>
        </c:dLbls>
        <c:gapWidth val="150"/>
        <c:overlap val="100"/>
        <c:axId val="276859632"/>
        <c:axId val="176092864"/>
      </c:barChart>
      <c:lineChart>
        <c:grouping val="standard"/>
        <c:varyColors val="0"/>
        <c:ser>
          <c:idx val="0"/>
          <c:order val="0"/>
          <c:tx>
            <c:strRef>
              <c:f>Sheet1!$B$2</c:f>
              <c:strCache>
                <c:ptCount val="1"/>
                <c:pt idx="0">
                  <c:v>Total</c:v>
                </c:pt>
              </c:strCache>
            </c:strRef>
          </c:tx>
          <c:spPr>
            <a:ln w="12700" cap="rnd">
              <a:solidFill>
                <a:schemeClr val="accent1">
                  <a:alpha val="0"/>
                </a:schemeClr>
              </a:solidFill>
              <a:round/>
            </a:ln>
            <a:effectLst/>
          </c:spPr>
          <c:marker>
            <c:symbol val="none"/>
          </c:marker>
          <c:cat>
            <c:strRef>
              <c:f>Sheet1!$A$3:$A$14</c:f>
              <c:strCache>
                <c:ptCount val="12"/>
                <c:pt idx="0">
                  <c:v>7/1/2023</c:v>
                </c:pt>
                <c:pt idx="1">
                  <c:v>8/1/2023</c:v>
                </c:pt>
                <c:pt idx="2">
                  <c:v>9/1/2023</c:v>
                </c:pt>
                <c:pt idx="3">
                  <c:v>10/1/2023</c:v>
                </c:pt>
                <c:pt idx="4">
                  <c:v>11/1/2023</c:v>
                </c:pt>
                <c:pt idx="5">
                  <c:v>12/1/2023</c:v>
                </c:pt>
                <c:pt idx="6">
                  <c:v>1/1/2024</c:v>
                </c:pt>
                <c:pt idx="7">
                  <c:v>2/1/2024</c:v>
                </c:pt>
                <c:pt idx="8">
                  <c:v>3/1/2024</c:v>
                </c:pt>
                <c:pt idx="9">
                  <c:v>4/1/2024</c:v>
                </c:pt>
                <c:pt idx="10">
                  <c:v>5/1/2024</c:v>
                </c:pt>
                <c:pt idx="11">
                  <c:v>*6/1/2024</c:v>
                </c:pt>
              </c:strCache>
            </c:strRef>
          </c:cat>
          <c:val>
            <c:numRef>
              <c:f>Sheet1!$B$3:$B$14</c:f>
              <c:numCache>
                <c:formatCode>#,##0</c:formatCode>
                <c:ptCount val="12"/>
                <c:pt idx="0">
                  <c:v>3230</c:v>
                </c:pt>
                <c:pt idx="1">
                  <c:v>607</c:v>
                </c:pt>
                <c:pt idx="2">
                  <c:v>1130</c:v>
                </c:pt>
                <c:pt idx="3">
                  <c:v>2173</c:v>
                </c:pt>
                <c:pt idx="4">
                  <c:v>3116</c:v>
                </c:pt>
                <c:pt idx="5">
                  <c:v>3724</c:v>
                </c:pt>
                <c:pt idx="6">
                  <c:v>1697</c:v>
                </c:pt>
                <c:pt idx="7">
                  <c:v>2118</c:v>
                </c:pt>
                <c:pt idx="8">
                  <c:v>1302</c:v>
                </c:pt>
                <c:pt idx="9">
                  <c:v>221</c:v>
                </c:pt>
                <c:pt idx="10">
                  <c:v>2311</c:v>
                </c:pt>
                <c:pt idx="11">
                  <c:v>1966.2727272727273</c:v>
                </c:pt>
              </c:numCache>
            </c:numRef>
          </c:val>
          <c:smooth val="0"/>
          <c:extLst>
            <c:ext xmlns:c16="http://schemas.microsoft.com/office/drawing/2014/chart" uri="{C3380CC4-5D6E-409C-BE32-E72D297353CC}">
              <c16:uniqueId val="{00000003-FA02-441F-B42E-F155D7E4EB22}"/>
            </c:ext>
          </c:extLst>
        </c:ser>
        <c:dLbls>
          <c:showLegendKey val="0"/>
          <c:showVal val="0"/>
          <c:showCatName val="0"/>
          <c:showSerName val="0"/>
          <c:showPercent val="0"/>
          <c:showBubbleSize val="0"/>
        </c:dLbls>
        <c:marker val="1"/>
        <c:smooth val="0"/>
        <c:axId val="1094369439"/>
        <c:axId val="1094369919"/>
      </c:lineChart>
      <c:catAx>
        <c:axId val="27685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092864"/>
        <c:crosses val="autoZero"/>
        <c:auto val="1"/>
        <c:lblAlgn val="ctr"/>
        <c:lblOffset val="100"/>
        <c:noMultiLvlLbl val="0"/>
      </c:catAx>
      <c:valAx>
        <c:axId val="17609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MWs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859632"/>
        <c:crosses val="autoZero"/>
        <c:crossBetween val="between"/>
      </c:valAx>
      <c:valAx>
        <c:axId val="1094369919"/>
        <c:scaling>
          <c:orientation val="minMax"/>
        </c:scaling>
        <c:delete val="1"/>
        <c:axPos val="r"/>
        <c:numFmt formatCode="#,##0" sourceLinked="1"/>
        <c:majorTickMark val="out"/>
        <c:minorTickMark val="none"/>
        <c:tickLblPos val="nextTo"/>
        <c:crossAx val="1094369439"/>
        <c:crosses val="max"/>
        <c:crossBetween val="between"/>
      </c:valAx>
      <c:catAx>
        <c:axId val="1094369439"/>
        <c:scaling>
          <c:orientation val="minMax"/>
        </c:scaling>
        <c:delete val="1"/>
        <c:axPos val="t"/>
        <c:numFmt formatCode="General" sourceLinked="1"/>
        <c:majorTickMark val="out"/>
        <c:minorTickMark val="none"/>
        <c:tickLblPos val="nextTo"/>
        <c:crossAx val="1094369919"/>
        <c:crosses val="max"/>
        <c:auto val="1"/>
        <c:lblAlgn val="ctr"/>
        <c:lblOffset val="100"/>
        <c:tickMarkSkip val="1"/>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Running Total of New</a:t>
            </a:r>
            <a:r>
              <a:rPr lang="en-US" sz="1100" baseline="0" dirty="0"/>
              <a:t> IBRs by Month</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Sheet1!$G$2</c:f>
              <c:strCache>
                <c:ptCount val="1"/>
                <c:pt idx="0">
                  <c:v>Running Total</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7/1/2023</c:v>
                </c:pt>
                <c:pt idx="1">
                  <c:v>8/1/2023</c:v>
                </c:pt>
                <c:pt idx="2">
                  <c:v>9/1/2023</c:v>
                </c:pt>
                <c:pt idx="3">
                  <c:v>10/1/2023</c:v>
                </c:pt>
                <c:pt idx="4">
                  <c:v>11/1/2023</c:v>
                </c:pt>
                <c:pt idx="5">
                  <c:v>12/1/2023</c:v>
                </c:pt>
                <c:pt idx="6">
                  <c:v>1/1/2024</c:v>
                </c:pt>
                <c:pt idx="7">
                  <c:v>2/1/2024</c:v>
                </c:pt>
                <c:pt idx="8">
                  <c:v>3/1/2024</c:v>
                </c:pt>
                <c:pt idx="9">
                  <c:v>4/1/2024</c:v>
                </c:pt>
                <c:pt idx="10">
                  <c:v>5/1/2024</c:v>
                </c:pt>
                <c:pt idx="11">
                  <c:v>*6/1/2024</c:v>
                </c:pt>
              </c:strCache>
            </c:strRef>
          </c:cat>
          <c:val>
            <c:numRef>
              <c:f>Sheet1!$G$3:$G$14</c:f>
              <c:numCache>
                <c:formatCode>#,##0</c:formatCode>
                <c:ptCount val="12"/>
                <c:pt idx="0">
                  <c:v>3230</c:v>
                </c:pt>
                <c:pt idx="1">
                  <c:v>3837</c:v>
                </c:pt>
                <c:pt idx="2">
                  <c:v>4967</c:v>
                </c:pt>
                <c:pt idx="3">
                  <c:v>7140</c:v>
                </c:pt>
                <c:pt idx="4">
                  <c:v>10256</c:v>
                </c:pt>
                <c:pt idx="5">
                  <c:v>13980</c:v>
                </c:pt>
                <c:pt idx="6">
                  <c:v>15677</c:v>
                </c:pt>
                <c:pt idx="7">
                  <c:v>17795</c:v>
                </c:pt>
                <c:pt idx="8">
                  <c:v>19097</c:v>
                </c:pt>
                <c:pt idx="9">
                  <c:v>19318</c:v>
                </c:pt>
                <c:pt idx="10">
                  <c:v>21629</c:v>
                </c:pt>
                <c:pt idx="11">
                  <c:v>23595.272727272728</c:v>
                </c:pt>
              </c:numCache>
            </c:numRef>
          </c:val>
          <c:extLst>
            <c:ext xmlns:c16="http://schemas.microsoft.com/office/drawing/2014/chart" uri="{C3380CC4-5D6E-409C-BE32-E72D297353CC}">
              <c16:uniqueId val="{00000000-69E7-43C8-9E8E-98F30BDFE732}"/>
            </c:ext>
          </c:extLst>
        </c:ser>
        <c:dLbls>
          <c:showLegendKey val="0"/>
          <c:showVal val="0"/>
          <c:showCatName val="0"/>
          <c:showSerName val="0"/>
          <c:showPercent val="0"/>
          <c:showBubbleSize val="0"/>
        </c:dLbls>
        <c:gapWidth val="219"/>
        <c:overlap val="-27"/>
        <c:axId val="907966255"/>
        <c:axId val="1970829999"/>
      </c:barChart>
      <c:catAx>
        <c:axId val="90796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0829999"/>
        <c:crosses val="autoZero"/>
        <c:auto val="1"/>
        <c:lblAlgn val="ctr"/>
        <c:lblOffset val="100"/>
        <c:noMultiLvlLbl val="0"/>
      </c:catAx>
      <c:valAx>
        <c:axId val="1970829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7966255"/>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F750BF31-E9A8-4E88-81E7-44C5092290FC}" type="datetimeFigureOut">
              <a:rPr lang="en-US" smtClean="0"/>
              <a:t>5/9/2024</a:t>
            </a:fld>
            <a:endParaRPr lang="en-US" dirty="0"/>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67EFB637-CCC9-4803-8851-F6915048CBB4}" type="datetimeFigureOut">
              <a:rPr lang="en-US" smtClean="0"/>
              <a:t>5/9/2024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10111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48</a:t>
            </a:fld>
            <a:endParaRPr lang="en-US" dirty="0"/>
          </a:p>
        </p:txBody>
      </p:sp>
    </p:spTree>
    <p:extLst>
      <p:ext uri="{BB962C8B-B14F-4D97-AF65-F5344CB8AC3E}">
        <p14:creationId xmlns:p14="http://schemas.microsoft.com/office/powerpoint/2010/main" val="227401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dirty="0"/>
          </a:p>
        </p:txBody>
      </p:sp>
    </p:spTree>
    <p:extLst>
      <p:ext uri="{BB962C8B-B14F-4D97-AF65-F5344CB8AC3E}">
        <p14:creationId xmlns:p14="http://schemas.microsoft.com/office/powerpoint/2010/main" val="384751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dirty="0"/>
          </a:p>
        </p:txBody>
      </p:sp>
    </p:spTree>
    <p:extLst>
      <p:ext uri="{BB962C8B-B14F-4D97-AF65-F5344CB8AC3E}">
        <p14:creationId xmlns:p14="http://schemas.microsoft.com/office/powerpoint/2010/main" val="1215066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dirty="0"/>
          </a:p>
        </p:txBody>
      </p:sp>
    </p:spTree>
    <p:extLst>
      <p:ext uri="{BB962C8B-B14F-4D97-AF65-F5344CB8AC3E}">
        <p14:creationId xmlns:p14="http://schemas.microsoft.com/office/powerpoint/2010/main" val="179399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57</a:t>
            </a:fld>
            <a:endParaRPr lang="en-US" dirty="0"/>
          </a:p>
        </p:txBody>
      </p:sp>
    </p:spTree>
    <p:extLst>
      <p:ext uri="{BB962C8B-B14F-4D97-AF65-F5344CB8AC3E}">
        <p14:creationId xmlns:p14="http://schemas.microsoft.com/office/powerpoint/2010/main" val="397827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58</a:t>
            </a:fld>
            <a:endParaRPr lang="en-US" dirty="0"/>
          </a:p>
        </p:txBody>
      </p:sp>
    </p:spTree>
    <p:extLst>
      <p:ext uri="{BB962C8B-B14F-4D97-AF65-F5344CB8AC3E}">
        <p14:creationId xmlns:p14="http://schemas.microsoft.com/office/powerpoint/2010/main" val="205795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59</a:t>
            </a:fld>
            <a:endParaRPr lang="en-US" dirty="0"/>
          </a:p>
        </p:txBody>
      </p:sp>
    </p:spTree>
    <p:extLst>
      <p:ext uri="{BB962C8B-B14F-4D97-AF65-F5344CB8AC3E}">
        <p14:creationId xmlns:p14="http://schemas.microsoft.com/office/powerpoint/2010/main" val="330611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60</a:t>
            </a:fld>
            <a:endParaRPr lang="en-US" dirty="0"/>
          </a:p>
        </p:txBody>
      </p:sp>
    </p:spTree>
    <p:extLst>
      <p:ext uri="{BB962C8B-B14F-4D97-AF65-F5344CB8AC3E}">
        <p14:creationId xmlns:p14="http://schemas.microsoft.com/office/powerpoint/2010/main" val="157220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64</a:t>
            </a:fld>
            <a:endParaRPr lang="en-US" dirty="0"/>
          </a:p>
        </p:txBody>
      </p:sp>
    </p:spTree>
    <p:extLst>
      <p:ext uri="{BB962C8B-B14F-4D97-AF65-F5344CB8AC3E}">
        <p14:creationId xmlns:p14="http://schemas.microsoft.com/office/powerpoint/2010/main" val="344479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67</a:t>
            </a:fld>
            <a:endParaRPr lang="en-US" dirty="0"/>
          </a:p>
        </p:txBody>
      </p:sp>
    </p:spTree>
    <p:extLst>
      <p:ext uri="{BB962C8B-B14F-4D97-AF65-F5344CB8AC3E}">
        <p14:creationId xmlns:p14="http://schemas.microsoft.com/office/powerpoint/2010/main" val="407304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369441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69</a:t>
            </a:fld>
            <a:endParaRPr lang="en-US" dirty="0"/>
          </a:p>
        </p:txBody>
      </p:sp>
    </p:spTree>
    <p:extLst>
      <p:ext uri="{BB962C8B-B14F-4D97-AF65-F5344CB8AC3E}">
        <p14:creationId xmlns:p14="http://schemas.microsoft.com/office/powerpoint/2010/main" val="62940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112551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88687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203581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328101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14972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98378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316633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1"/>
                </a:solidFill>
              </a:defRPr>
            </a:lvl1pPr>
            <a:lvl2pPr>
              <a:defRPr sz="2400">
                <a:solidFill>
                  <a:schemeClr val="tx1"/>
                </a:solidFill>
              </a:defRPr>
            </a:lvl2pPr>
            <a:lvl3pPr>
              <a:defRPr sz="2200">
                <a:solidFill>
                  <a:schemeClr val="tx1"/>
                </a:solidFill>
              </a:defRPr>
            </a:lvl3pPr>
            <a:lvl4pPr>
              <a:defRPr sz="21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6811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rcot.com/files/docs/2023/10/17/ibr-alert-summary.pptx"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MPRegistration@ercot.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ercot.com/files/docs/2014/04/17/124nogrr_15_ercot_comments_041714.doc"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ercot.com/files/docs/2023/03/07/245NOGRR-07%20Oncor%20Comments%20030723.docx"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nerc.com/comm/RSTC_Reliability_Guidelines/NERC_2022_Odessa_Disturbance_Report%20%281%29.pdf"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0.emf"/><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hyperlink" Target="https://www.nerc.com/comm/RSTC_Reliability_Guidelines/NERC_2022_Odessa_Disturbance_Report%20%281%29.pdf"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nerc.com/pa/rrm/bpsa/Alerts%20DL/NERC%20Alert%20R-2023-03-14-01%20Level%202%20-%20Inverter-Based%20Resource%20Performance%20Issues.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rcot.com/files/docs/2023/10/17/ibr-alert-summary.pptx"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0"/>
            <a:ext cx="5204791" cy="2185214"/>
          </a:xfrm>
          <a:prstGeom prst="rect">
            <a:avLst/>
          </a:prstGeom>
          <a:noFill/>
        </p:spPr>
        <p:txBody>
          <a:bodyPr wrap="square" lIns="91440" tIns="45720" rIns="91440" bIns="45720" rtlCol="0" anchor="t">
            <a:spAutoFit/>
          </a:bodyPr>
          <a:lstStyle/>
          <a:p>
            <a:r>
              <a:rPr lang="en-US" sz="2800" b="1" dirty="0">
                <a:solidFill>
                  <a:schemeClr val="tx2"/>
                </a:solidFill>
              </a:rPr>
              <a:t>NOGRR 245 Board Remand</a:t>
            </a:r>
          </a:p>
          <a:p>
            <a:endParaRPr lang="en-US" sz="2800" b="1" dirty="0">
              <a:solidFill>
                <a:schemeClr val="tx2"/>
              </a:solidFill>
            </a:endParaRPr>
          </a:p>
          <a:p>
            <a:r>
              <a:rPr lang="en-US" sz="2000" b="1" dirty="0">
                <a:solidFill>
                  <a:schemeClr val="tx2"/>
                </a:solidFill>
              </a:rPr>
              <a:t>Technical Advisory Committee </a:t>
            </a:r>
          </a:p>
          <a:p>
            <a:r>
              <a:rPr lang="en-US" sz="2000" b="1" dirty="0">
                <a:solidFill>
                  <a:schemeClr val="tx2"/>
                </a:solidFill>
              </a:rPr>
              <a:t>Workshop for NOGRR 245</a:t>
            </a:r>
            <a:endParaRPr lang="en-US" sz="2000" b="1" dirty="0">
              <a:solidFill>
                <a:schemeClr val="tx2"/>
              </a:solidFill>
              <a:cs typeface="Arial"/>
            </a:endParaRPr>
          </a:p>
          <a:p>
            <a:endParaRPr lang="en-US" sz="2000" b="1" dirty="0">
              <a:solidFill>
                <a:schemeClr val="tx2"/>
              </a:solidFill>
              <a:cs typeface="Arial"/>
            </a:endParaRPr>
          </a:p>
          <a:p>
            <a:r>
              <a:rPr lang="en-US" sz="2000" b="1" dirty="0">
                <a:solidFill>
                  <a:schemeClr val="tx2"/>
                </a:solidFill>
              </a:rPr>
              <a:t>May 10, 2024</a:t>
            </a:r>
            <a:endParaRPr lang="en-US" sz="2000" b="1" dirty="0">
              <a:solidFill>
                <a:schemeClr val="tx2"/>
              </a:solidFill>
              <a:cs typeface="Arial"/>
            </a:endParaRPr>
          </a:p>
        </p:txBody>
      </p:sp>
    </p:spTree>
    <p:extLst>
      <p:ext uri="{BB962C8B-B14F-4D97-AF65-F5344CB8AC3E}">
        <p14:creationId xmlns:p14="http://schemas.microsoft.com/office/powerpoint/2010/main" val="367691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07572" y="281700"/>
            <a:ext cx="9047922" cy="796613"/>
          </a:xfrm>
        </p:spPr>
        <p:txBody>
          <a:bodyPr lIns="91440" tIns="45720" rIns="91440" bIns="45720" anchor="t"/>
          <a:lstStyle/>
          <a:p>
            <a:r>
              <a:rPr lang="en-US" sz="2200" dirty="0"/>
              <a:t>Key Issue 1: Software and Parameters – Assessment of Impact </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5" name="Content Placeholder 2">
            <a:extLst>
              <a:ext uri="{FF2B5EF4-FFF2-40B4-BE49-F238E27FC236}">
                <a16:creationId xmlns:a16="http://schemas.microsoft.com/office/drawing/2014/main" id="{42353610-D3A2-AF78-9067-17C193102E65}"/>
              </a:ext>
            </a:extLst>
          </p:cNvPr>
          <p:cNvSpPr>
            <a:spLocks noGrp="1"/>
          </p:cNvSpPr>
          <p:nvPr>
            <p:ph idx="1"/>
          </p:nvPr>
        </p:nvSpPr>
        <p:spPr>
          <a:xfrm>
            <a:off x="251059" y="862373"/>
            <a:ext cx="8710061" cy="3682594"/>
          </a:xfrm>
        </p:spPr>
        <p:txBody>
          <a:bodyPr lIns="91440" tIns="45720" rIns="91440" bIns="45720" anchor="t">
            <a:normAutofit/>
          </a:bodyPr>
          <a:lstStyle/>
          <a:p>
            <a:r>
              <a:rPr lang="en-US" sz="1800" dirty="0"/>
              <a:t>Per Texas RE presentation (RFI results for solar in ERCOT – Slide 8)</a:t>
            </a:r>
            <a:endParaRPr lang="en-US" sz="1800" dirty="0">
              <a:cs typeface="Arial"/>
            </a:endParaRPr>
          </a:p>
          <a:p>
            <a:pPr lvl="1"/>
            <a:r>
              <a:rPr lang="en-US" sz="1800" dirty="0"/>
              <a:t>20-34% of IBRs set to ride-through to equipment max capability</a:t>
            </a:r>
            <a:endParaRPr lang="en-US" sz="1800" dirty="0">
              <a:cs typeface="Arial"/>
            </a:endParaRPr>
          </a:p>
          <a:p>
            <a:r>
              <a:rPr lang="en-US" sz="1800" dirty="0"/>
              <a:t>In the TAC version, ERCOT estimates only units with SGIA before 1/16/14 (~16GW) need to maximize to "requirements" because units after 1/16/14 would otherwise be non-compliant</a:t>
            </a:r>
            <a:endParaRPr lang="en-US" sz="1800" dirty="0">
              <a:cs typeface="Arial"/>
            </a:endParaRPr>
          </a:p>
          <a:p>
            <a:r>
              <a:rPr lang="en-US" sz="1800" dirty="0">
                <a:cs typeface="Arial"/>
              </a:rPr>
              <a:t>If only 16 GW of older IBRs would "maximize" to requirements </a:t>
            </a:r>
            <a:r>
              <a:rPr lang="en-US" sz="1800" u="sng" dirty="0">
                <a:cs typeface="Arial"/>
              </a:rPr>
              <a:t>and</a:t>
            </a:r>
            <a:r>
              <a:rPr lang="en-US" sz="1800" dirty="0">
                <a:cs typeface="Arial"/>
              </a:rPr>
              <a:t> if ~25% of 70GW (16 GW) are already maximized, there may be 36+ GW not maximized to equipment capability (as recommended by NERC)</a:t>
            </a:r>
          </a:p>
          <a:p>
            <a:r>
              <a:rPr lang="en-US" sz="1800" dirty="0">
                <a:cs typeface="Arial"/>
              </a:rPr>
              <a:t>This means 36+ GW of </a:t>
            </a:r>
            <a:r>
              <a:rPr lang="en-US" sz="1800" i="1" dirty="0">
                <a:cs typeface="Arial"/>
              </a:rPr>
              <a:t>cost-effective</a:t>
            </a:r>
            <a:r>
              <a:rPr lang="en-US" sz="1800" dirty="0">
                <a:cs typeface="Arial"/>
              </a:rPr>
              <a:t> improvement and model validation is not required in the TAC-recommended version</a:t>
            </a:r>
          </a:p>
          <a:p>
            <a:endParaRPr lang="en-US" sz="2000" dirty="0">
              <a:cs typeface="Arial"/>
            </a:endParaRPr>
          </a:p>
        </p:txBody>
      </p:sp>
      <p:pic>
        <p:nvPicPr>
          <p:cNvPr id="6" name="Picture 5">
            <a:extLst>
              <a:ext uri="{FF2B5EF4-FFF2-40B4-BE49-F238E27FC236}">
                <a16:creationId xmlns:a16="http://schemas.microsoft.com/office/drawing/2014/main" id="{CB97A303-2F62-87D2-030F-17EDCC1F51B6}"/>
              </a:ext>
            </a:extLst>
          </p:cNvPr>
          <p:cNvPicPr>
            <a:picLocks noChangeAspect="1"/>
          </p:cNvPicPr>
          <p:nvPr/>
        </p:nvPicPr>
        <p:blipFill>
          <a:blip r:embed="rId2"/>
          <a:stretch>
            <a:fillRect/>
          </a:stretch>
        </p:blipFill>
        <p:spPr>
          <a:xfrm>
            <a:off x="1311068" y="3973026"/>
            <a:ext cx="7027924" cy="2273131"/>
          </a:xfrm>
          <a:prstGeom prst="rect">
            <a:avLst/>
          </a:prstGeom>
        </p:spPr>
      </p:pic>
    </p:spTree>
    <p:extLst>
      <p:ext uri="{BB962C8B-B14F-4D97-AF65-F5344CB8AC3E}">
        <p14:creationId xmlns:p14="http://schemas.microsoft.com/office/powerpoint/2010/main" val="415077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3840128-79E6-C5FB-A3C4-C73624D836FE}"/>
              </a:ext>
            </a:extLst>
          </p:cNvPr>
          <p:cNvPicPr>
            <a:picLocks noChangeAspect="1"/>
          </p:cNvPicPr>
          <p:nvPr/>
        </p:nvPicPr>
        <p:blipFill>
          <a:blip r:embed="rId2"/>
          <a:stretch>
            <a:fillRect/>
          </a:stretch>
        </p:blipFill>
        <p:spPr>
          <a:xfrm>
            <a:off x="116336" y="1620138"/>
            <a:ext cx="8911329" cy="3470470"/>
          </a:xfrm>
          <a:prstGeom prst="rect">
            <a:avLst/>
          </a:prstGeom>
        </p:spPr>
      </p:pic>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1: Software and Parameters – Incorrect settings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152400" y="1143000"/>
            <a:ext cx="8763000" cy="1146110"/>
          </a:xfrm>
        </p:spPr>
        <p:txBody>
          <a:bodyPr lIns="91440" tIns="45720" rIns="91440" bIns="45720" anchor="t"/>
          <a:lstStyle/>
          <a:p>
            <a:pPr marL="0" indent="0">
              <a:buNone/>
            </a:pPr>
            <a:endParaRPr lang="en-US" sz="1600" i="1" dirty="0"/>
          </a:p>
          <a:p>
            <a:endParaRPr lang="en-US" sz="1600" dirty="0"/>
          </a:p>
        </p:txBody>
      </p:sp>
      <p:sp>
        <p:nvSpPr>
          <p:cNvPr id="6" name="TextBox 5">
            <a:extLst>
              <a:ext uri="{FF2B5EF4-FFF2-40B4-BE49-F238E27FC236}">
                <a16:creationId xmlns:a16="http://schemas.microsoft.com/office/drawing/2014/main" id="{F562FDAE-64B5-02F1-B8F5-1C4F39F68648}"/>
              </a:ext>
            </a:extLst>
          </p:cNvPr>
          <p:cNvSpPr txBox="1"/>
          <p:nvPr/>
        </p:nvSpPr>
        <p:spPr>
          <a:xfrm>
            <a:off x="82419" y="6102474"/>
            <a:ext cx="7035282" cy="215444"/>
          </a:xfrm>
          <a:prstGeom prst="rect">
            <a:avLst/>
          </a:prstGeom>
          <a:noFill/>
        </p:spPr>
        <p:txBody>
          <a:bodyPr wrap="square" rtlCol="0">
            <a:spAutoFit/>
          </a:bodyPr>
          <a:lstStyle/>
          <a:p>
            <a:r>
              <a:rPr lang="en-US" sz="800" dirty="0">
                <a:hlinkClick r:id="rId3"/>
              </a:rPr>
              <a:t>https://www.ercot.com/files/docs/2023/10/17/ibr-alert-summary.pptx</a:t>
            </a:r>
            <a:endParaRPr lang="en-US" sz="800" dirty="0"/>
          </a:p>
        </p:txBody>
      </p:sp>
      <p:sp>
        <p:nvSpPr>
          <p:cNvPr id="8" name="TextBox 7">
            <a:extLst>
              <a:ext uri="{FF2B5EF4-FFF2-40B4-BE49-F238E27FC236}">
                <a16:creationId xmlns:a16="http://schemas.microsoft.com/office/drawing/2014/main" id="{9D91A4F5-425B-A5DC-1B9A-F2EFAFCB023D}"/>
              </a:ext>
            </a:extLst>
          </p:cNvPr>
          <p:cNvSpPr txBox="1"/>
          <p:nvPr/>
        </p:nvSpPr>
        <p:spPr>
          <a:xfrm>
            <a:off x="228600" y="755526"/>
            <a:ext cx="8763000" cy="646331"/>
          </a:xfrm>
          <a:prstGeom prst="rect">
            <a:avLst/>
          </a:prstGeom>
          <a:noFill/>
        </p:spPr>
        <p:txBody>
          <a:bodyPr wrap="square">
            <a:spAutoFit/>
          </a:bodyPr>
          <a:lstStyle/>
          <a:p>
            <a:pPr marL="231775" indent="-231775">
              <a:buFont typeface="Arial" panose="020B0604020202020204" pitchFamily="34" charset="0"/>
              <a:buChar char="•"/>
            </a:pPr>
            <a:r>
              <a:rPr lang="en-US" dirty="0"/>
              <a:t>Texas RE showed additional incorrect settings up to 44% (</a:t>
            </a:r>
            <a:r>
              <a:rPr lang="en-US" i="1" dirty="0"/>
              <a:t>e.g</a:t>
            </a:r>
            <a:r>
              <a:rPr lang="en-US" dirty="0"/>
              <a:t>., momentary cessation, reactive current w/o active current or active current priority settings)</a:t>
            </a:r>
          </a:p>
        </p:txBody>
      </p:sp>
      <p:sp>
        <p:nvSpPr>
          <p:cNvPr id="9" name="TextBox 8">
            <a:extLst>
              <a:ext uri="{FF2B5EF4-FFF2-40B4-BE49-F238E27FC236}">
                <a16:creationId xmlns:a16="http://schemas.microsoft.com/office/drawing/2014/main" id="{D96EE0B8-6908-1DDB-940E-3C129C22523A}"/>
              </a:ext>
            </a:extLst>
          </p:cNvPr>
          <p:cNvSpPr txBox="1"/>
          <p:nvPr/>
        </p:nvSpPr>
        <p:spPr>
          <a:xfrm>
            <a:off x="116336" y="5314093"/>
            <a:ext cx="8799064" cy="646331"/>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Key Takeaway: </a:t>
            </a:r>
            <a:r>
              <a:rPr lang="en-US" dirty="0"/>
              <a:t>Maximizing to equipment capability will also help address incorrect settings.</a:t>
            </a:r>
          </a:p>
        </p:txBody>
      </p:sp>
    </p:spTree>
    <p:extLst>
      <p:ext uri="{BB962C8B-B14F-4D97-AF65-F5344CB8AC3E}">
        <p14:creationId xmlns:p14="http://schemas.microsoft.com/office/powerpoint/2010/main" val="4971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Key Issue 1: Software and Parameters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152400" y="1143000"/>
            <a:ext cx="8763000" cy="1146110"/>
          </a:xfrm>
        </p:spPr>
        <p:txBody>
          <a:bodyPr lIns="91440" tIns="45720" rIns="91440" bIns="45720" anchor="t"/>
          <a:lstStyle/>
          <a:p>
            <a:pPr marL="0" indent="0">
              <a:buNone/>
            </a:pPr>
            <a:endParaRPr lang="en-US" sz="1600" i="1" dirty="0"/>
          </a:p>
          <a:p>
            <a:endParaRPr lang="en-US" sz="1600" dirty="0"/>
          </a:p>
        </p:txBody>
      </p:sp>
      <p:sp>
        <p:nvSpPr>
          <p:cNvPr id="8" name="TextBox 7">
            <a:extLst>
              <a:ext uri="{FF2B5EF4-FFF2-40B4-BE49-F238E27FC236}">
                <a16:creationId xmlns:a16="http://schemas.microsoft.com/office/drawing/2014/main" id="{9D91A4F5-425B-A5DC-1B9A-F2EFAFCB023D}"/>
              </a:ext>
            </a:extLst>
          </p:cNvPr>
          <p:cNvSpPr txBox="1"/>
          <p:nvPr/>
        </p:nvSpPr>
        <p:spPr>
          <a:xfrm>
            <a:off x="3996824" y="2273234"/>
            <a:ext cx="4999104" cy="329320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600" dirty="0"/>
              <a:t>Must ensure IBRs maximize ride-through capability to </a:t>
            </a:r>
            <a:r>
              <a:rPr lang="en-US" sz="1600" i="1" dirty="0"/>
              <a:t>full equipment capability</a:t>
            </a:r>
          </a:p>
          <a:p>
            <a:pPr marL="285750" indent="-285750">
              <a:buFont typeface="Arial" panose="020B0604020202020204" pitchFamily="34" charset="0"/>
              <a:buChar char="•"/>
            </a:pPr>
            <a:r>
              <a:rPr lang="en-US" sz="1600" dirty="0"/>
              <a:t>Settings changes will ensure field settings match model and improve model quality</a:t>
            </a:r>
            <a:endParaRPr lang="en-US" sz="1600" dirty="0">
              <a:cs typeface="Arial"/>
            </a:endParaRPr>
          </a:p>
          <a:p>
            <a:pPr marL="285750" indent="-285750">
              <a:buFont typeface="Arial" panose="020B0604020202020204" pitchFamily="34" charset="0"/>
              <a:buChar char="•"/>
            </a:pPr>
            <a:r>
              <a:rPr lang="en-US" sz="1600" dirty="0"/>
              <a:t>Helps IBRs perform to requirements where terminal conditions differ from POIB</a:t>
            </a:r>
            <a:endParaRPr lang="en-US" sz="1600" dirty="0">
              <a:cs typeface="Arial"/>
            </a:endParaRPr>
          </a:p>
          <a:p>
            <a:pPr marL="285750" indent="-285750">
              <a:buFont typeface="Arial" panose="020B0604020202020204" pitchFamily="34" charset="0"/>
              <a:buChar char="•"/>
            </a:pPr>
            <a:r>
              <a:rPr lang="en-US" sz="1600" dirty="0"/>
              <a:t>~45-55 GW of installed IBRs could improve performance up to equipment capability through software and parameters</a:t>
            </a:r>
            <a:endParaRPr lang="en-US" sz="1600" dirty="0">
              <a:cs typeface="Arial"/>
            </a:endParaRPr>
          </a:p>
          <a:p>
            <a:pPr marL="285750" indent="-285750">
              <a:buFont typeface="Arial" panose="020B0604020202020204" pitchFamily="34" charset="0"/>
              <a:buChar char="•"/>
            </a:pPr>
            <a:r>
              <a:rPr lang="en-US" sz="1600" dirty="0"/>
              <a:t>Limiting ride-through only to minimum requirements could lower this amount to &lt; 16 GW and does not comport with NERC recommendations</a:t>
            </a:r>
            <a:endParaRPr lang="en-US" sz="1600" dirty="0">
              <a:cs typeface="Arial"/>
            </a:endParaRPr>
          </a:p>
        </p:txBody>
      </p:sp>
      <p:sp>
        <p:nvSpPr>
          <p:cNvPr id="9" name="TextBox 8">
            <a:extLst>
              <a:ext uri="{FF2B5EF4-FFF2-40B4-BE49-F238E27FC236}">
                <a16:creationId xmlns:a16="http://schemas.microsoft.com/office/drawing/2014/main" id="{D96EE0B8-6908-1DDB-940E-3C129C22523A}"/>
              </a:ext>
            </a:extLst>
          </p:cNvPr>
          <p:cNvSpPr txBox="1"/>
          <p:nvPr/>
        </p:nvSpPr>
        <p:spPr>
          <a:xfrm>
            <a:off x="272649" y="5465014"/>
            <a:ext cx="8724005" cy="646331"/>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b="1" dirty="0"/>
              <a:t>Key Takeaway: </a:t>
            </a:r>
            <a:r>
              <a:rPr lang="en-US" dirty="0"/>
              <a:t>Language should require that software, parameters, protection and control settings </a:t>
            </a:r>
            <a:r>
              <a:rPr lang="en-US" b="1" i="1" dirty="0"/>
              <a:t>maximize to equipment capability </a:t>
            </a:r>
            <a:r>
              <a:rPr lang="en-US" dirty="0"/>
              <a:t>- not just to requirements.  </a:t>
            </a:r>
          </a:p>
        </p:txBody>
      </p:sp>
      <p:grpSp>
        <p:nvGrpSpPr>
          <p:cNvPr id="97" name="Group 96">
            <a:extLst>
              <a:ext uri="{FF2B5EF4-FFF2-40B4-BE49-F238E27FC236}">
                <a16:creationId xmlns:a16="http://schemas.microsoft.com/office/drawing/2014/main" id="{37F6B66D-7390-7C00-1F5F-A78C673ED2BB}"/>
              </a:ext>
            </a:extLst>
          </p:cNvPr>
          <p:cNvGrpSpPr/>
          <p:nvPr/>
        </p:nvGrpSpPr>
        <p:grpSpPr>
          <a:xfrm>
            <a:off x="368873" y="645862"/>
            <a:ext cx="7282229" cy="4501335"/>
            <a:chOff x="410899" y="495300"/>
            <a:chExt cx="10171757" cy="5880333"/>
          </a:xfrm>
        </p:grpSpPr>
        <p:sp>
          <p:nvSpPr>
            <p:cNvPr id="104" name="Rectangle 103">
              <a:extLst>
                <a:ext uri="{FF2B5EF4-FFF2-40B4-BE49-F238E27FC236}">
                  <a16:creationId xmlns:a16="http://schemas.microsoft.com/office/drawing/2014/main" id="{C85F64A7-437E-ACBC-DED5-FAD97CDD24C3}"/>
                </a:ext>
              </a:extLst>
            </p:cNvPr>
            <p:cNvSpPr/>
            <p:nvPr/>
          </p:nvSpPr>
          <p:spPr>
            <a:xfrm>
              <a:off x="970722" y="1255096"/>
              <a:ext cx="9523093" cy="1066795"/>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BFEA458A-FABF-F308-8027-1C4A1F755FBF}"/>
                </a:ext>
              </a:extLst>
            </p:cNvPr>
            <p:cNvSpPr/>
            <p:nvPr/>
          </p:nvSpPr>
          <p:spPr>
            <a:xfrm flipV="1">
              <a:off x="944880" y="2298188"/>
              <a:ext cx="2883401" cy="4064512"/>
            </a:xfrm>
            <a:prstGeom prst="triangle">
              <a:avLst>
                <a:gd name="adj" fmla="val 574"/>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29F91981-8DF6-F629-212F-7E94375D9579}"/>
                </a:ext>
              </a:extLst>
            </p:cNvPr>
            <p:cNvCxnSpPr>
              <a:cxnSpLocks/>
            </p:cNvCxnSpPr>
            <p:nvPr/>
          </p:nvCxnSpPr>
          <p:spPr>
            <a:xfrm>
              <a:off x="962025" y="495300"/>
              <a:ext cx="0" cy="5880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1959685-8DC4-821E-1905-FFB09087EB3C}"/>
                </a:ext>
              </a:extLst>
            </p:cNvPr>
            <p:cNvCxnSpPr>
              <a:cxnSpLocks/>
            </p:cNvCxnSpPr>
            <p:nvPr/>
          </p:nvCxnSpPr>
          <p:spPr>
            <a:xfrm>
              <a:off x="881882" y="1731264"/>
              <a:ext cx="9700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3E6D60A-7834-93FB-9C0A-DF45808B06B0}"/>
                </a:ext>
              </a:extLst>
            </p:cNvPr>
            <p:cNvCxnSpPr>
              <a:cxnSpLocks/>
            </p:cNvCxnSpPr>
            <p:nvPr/>
          </p:nvCxnSpPr>
          <p:spPr>
            <a:xfrm>
              <a:off x="962025" y="707136"/>
              <a:ext cx="744855" cy="5242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7CB3910-D8EC-2559-09BC-B775EA6D5FB5}"/>
                </a:ext>
              </a:extLst>
            </p:cNvPr>
            <p:cNvCxnSpPr>
              <a:cxnSpLocks/>
            </p:cNvCxnSpPr>
            <p:nvPr/>
          </p:nvCxnSpPr>
          <p:spPr>
            <a:xfrm>
              <a:off x="1706880" y="1231392"/>
              <a:ext cx="869289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06713FE-A653-8FDF-E364-AB65EF1CA6D2}"/>
                </a:ext>
              </a:extLst>
            </p:cNvPr>
            <p:cNvCxnSpPr>
              <a:cxnSpLocks/>
            </p:cNvCxnSpPr>
            <p:nvPr/>
          </p:nvCxnSpPr>
          <p:spPr>
            <a:xfrm>
              <a:off x="3828288" y="2298192"/>
              <a:ext cx="66141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791AEA7-23CF-D198-E697-6F99EBDFAAD3}"/>
                </a:ext>
              </a:extLst>
            </p:cNvPr>
            <p:cNvCxnSpPr>
              <a:cxnSpLocks/>
            </p:cNvCxnSpPr>
            <p:nvPr/>
          </p:nvCxnSpPr>
          <p:spPr>
            <a:xfrm flipH="1">
              <a:off x="962025" y="2298192"/>
              <a:ext cx="2866263" cy="407744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6" name="Isosceles Triangle 105">
              <a:extLst>
                <a:ext uri="{FF2B5EF4-FFF2-40B4-BE49-F238E27FC236}">
                  <a16:creationId xmlns:a16="http://schemas.microsoft.com/office/drawing/2014/main" id="{C1116C43-7CAE-F51A-5180-4958868A0D17}"/>
                </a:ext>
              </a:extLst>
            </p:cNvPr>
            <p:cNvSpPr/>
            <p:nvPr/>
          </p:nvSpPr>
          <p:spPr>
            <a:xfrm>
              <a:off x="969213" y="666400"/>
              <a:ext cx="762001" cy="576592"/>
            </a:xfrm>
            <a:prstGeom prst="triangle">
              <a:avLst>
                <a:gd name="adj" fmla="val 574"/>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E299A0A-DFC8-7487-D219-7FE95CA8981C}"/>
                </a:ext>
              </a:extLst>
            </p:cNvPr>
            <p:cNvSpPr txBox="1"/>
            <p:nvPr/>
          </p:nvSpPr>
          <p:spPr>
            <a:xfrm rot="16200000">
              <a:off x="22751" y="3545792"/>
              <a:ext cx="1206195" cy="429900"/>
            </a:xfrm>
            <a:prstGeom prst="rect">
              <a:avLst/>
            </a:prstGeom>
            <a:noFill/>
          </p:spPr>
          <p:txBody>
            <a:bodyPr wrap="square" rtlCol="0">
              <a:spAutoFit/>
            </a:bodyPr>
            <a:lstStyle/>
            <a:p>
              <a:r>
                <a:rPr lang="en-US" sz="1400" dirty="0"/>
                <a:t>Voltage</a:t>
              </a:r>
            </a:p>
          </p:txBody>
        </p:sp>
      </p:grpSp>
      <p:sp>
        <p:nvSpPr>
          <p:cNvPr id="63" name="Oval 62">
            <a:extLst>
              <a:ext uri="{FF2B5EF4-FFF2-40B4-BE49-F238E27FC236}">
                <a16:creationId xmlns:a16="http://schemas.microsoft.com/office/drawing/2014/main" id="{7410AEE4-0B82-8CAF-650B-FC8F72A4EA30}"/>
              </a:ext>
            </a:extLst>
          </p:cNvPr>
          <p:cNvSpPr/>
          <p:nvPr/>
        </p:nvSpPr>
        <p:spPr>
          <a:xfrm>
            <a:off x="1863151" y="2435365"/>
            <a:ext cx="1009693" cy="60545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&lt; 2023</a:t>
            </a:r>
          </a:p>
          <a:p>
            <a:pPr algn="ctr"/>
            <a:r>
              <a:rPr lang="en-US" sz="1200" dirty="0">
                <a:solidFill>
                  <a:schemeClr val="tx1"/>
                </a:solidFill>
              </a:rPr>
              <a:t>45GW</a:t>
            </a:r>
          </a:p>
        </p:txBody>
      </p:sp>
      <p:sp>
        <p:nvSpPr>
          <p:cNvPr id="123" name="TextBox 122">
            <a:extLst>
              <a:ext uri="{FF2B5EF4-FFF2-40B4-BE49-F238E27FC236}">
                <a16:creationId xmlns:a16="http://schemas.microsoft.com/office/drawing/2014/main" id="{853EAF6C-FC72-2453-25A9-696294FB8208}"/>
              </a:ext>
            </a:extLst>
          </p:cNvPr>
          <p:cNvSpPr txBox="1"/>
          <p:nvPr/>
        </p:nvSpPr>
        <p:spPr>
          <a:xfrm>
            <a:off x="2326802" y="2362333"/>
            <a:ext cx="282660" cy="307777"/>
          </a:xfrm>
          <a:prstGeom prst="rect">
            <a:avLst/>
          </a:prstGeom>
          <a:noFill/>
        </p:spPr>
        <p:txBody>
          <a:bodyPr wrap="square" rtlCol="0">
            <a:spAutoFit/>
          </a:bodyPr>
          <a:lstStyle/>
          <a:p>
            <a:r>
              <a:rPr lang="en-US" sz="1400" b="1" dirty="0">
                <a:solidFill>
                  <a:srgbClr val="FF0000"/>
                </a:solidFill>
                <a:latin typeface="Berlin Sans FB" panose="020E0602020502020306" pitchFamily="34" charset="0"/>
              </a:rPr>
              <a:t>X</a:t>
            </a:r>
          </a:p>
        </p:txBody>
      </p:sp>
      <p:sp>
        <p:nvSpPr>
          <p:cNvPr id="124" name="TextBox 123">
            <a:extLst>
              <a:ext uri="{FF2B5EF4-FFF2-40B4-BE49-F238E27FC236}">
                <a16:creationId xmlns:a16="http://schemas.microsoft.com/office/drawing/2014/main" id="{E692E524-816F-4E0E-6DC4-1AD939FB6998}"/>
              </a:ext>
            </a:extLst>
          </p:cNvPr>
          <p:cNvSpPr txBox="1"/>
          <p:nvPr/>
        </p:nvSpPr>
        <p:spPr>
          <a:xfrm>
            <a:off x="591458" y="1100674"/>
            <a:ext cx="393284" cy="307777"/>
          </a:xfrm>
          <a:prstGeom prst="rect">
            <a:avLst/>
          </a:prstGeom>
          <a:noFill/>
        </p:spPr>
        <p:txBody>
          <a:bodyPr wrap="square" rtlCol="0">
            <a:spAutoFit/>
          </a:bodyPr>
          <a:lstStyle/>
          <a:p>
            <a:r>
              <a:rPr lang="en-US" sz="1400" b="1" dirty="0">
                <a:latin typeface="Berlin Sans FB" panose="020E0602020502020306" pitchFamily="34" charset="0"/>
              </a:rPr>
              <a:t>H</a:t>
            </a:r>
            <a:endParaRPr lang="en-US" sz="1400" b="1" baseline="-25000" dirty="0">
              <a:latin typeface="Berlin Sans FB" panose="020E0602020502020306" pitchFamily="34" charset="0"/>
            </a:endParaRPr>
          </a:p>
        </p:txBody>
      </p:sp>
      <p:sp>
        <p:nvSpPr>
          <p:cNvPr id="132" name="TextBox 131">
            <a:extLst>
              <a:ext uri="{FF2B5EF4-FFF2-40B4-BE49-F238E27FC236}">
                <a16:creationId xmlns:a16="http://schemas.microsoft.com/office/drawing/2014/main" id="{879ADAC4-0A97-931E-BA4F-A665841D9555}"/>
              </a:ext>
            </a:extLst>
          </p:cNvPr>
          <p:cNvSpPr txBox="1"/>
          <p:nvPr/>
        </p:nvSpPr>
        <p:spPr>
          <a:xfrm>
            <a:off x="1128361" y="605341"/>
            <a:ext cx="654954" cy="307777"/>
          </a:xfrm>
          <a:prstGeom prst="rect">
            <a:avLst/>
          </a:prstGeom>
          <a:noFill/>
        </p:spPr>
        <p:txBody>
          <a:bodyPr wrap="square" rtlCol="0">
            <a:spAutoFit/>
          </a:bodyPr>
          <a:lstStyle/>
          <a:p>
            <a:r>
              <a:rPr lang="en-US" sz="1400" b="1" dirty="0">
                <a:solidFill>
                  <a:srgbClr val="00B050"/>
                </a:solidFill>
                <a:latin typeface="Berlin Sans FB" panose="020E0602020502020306" pitchFamily="34" charset="0"/>
              </a:rPr>
              <a:t>H</a:t>
            </a:r>
            <a:r>
              <a:rPr lang="en-US" sz="1400" b="1" baseline="-25000" dirty="0">
                <a:solidFill>
                  <a:srgbClr val="00B050"/>
                </a:solidFill>
                <a:latin typeface="Berlin Sans FB" panose="020E0602020502020306" pitchFamily="34" charset="0"/>
              </a:rPr>
              <a:t>New</a:t>
            </a:r>
          </a:p>
        </p:txBody>
      </p:sp>
      <p:sp>
        <p:nvSpPr>
          <p:cNvPr id="95" name="Oval 94">
            <a:extLst>
              <a:ext uri="{FF2B5EF4-FFF2-40B4-BE49-F238E27FC236}">
                <a16:creationId xmlns:a16="http://schemas.microsoft.com/office/drawing/2014/main" id="{8A8BB49B-84C6-565C-79A4-15F2C3FF0B9B}"/>
              </a:ext>
            </a:extLst>
          </p:cNvPr>
          <p:cNvSpPr/>
          <p:nvPr/>
        </p:nvSpPr>
        <p:spPr>
          <a:xfrm>
            <a:off x="937270" y="3077004"/>
            <a:ext cx="770023" cy="45778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&lt; 2009</a:t>
            </a:r>
          </a:p>
          <a:p>
            <a:pPr algn="ctr"/>
            <a:r>
              <a:rPr lang="en-US" sz="900" dirty="0">
                <a:solidFill>
                  <a:schemeClr val="tx1"/>
                </a:solidFill>
              </a:rPr>
              <a:t>(8GW)</a:t>
            </a:r>
          </a:p>
        </p:txBody>
      </p:sp>
      <p:sp>
        <p:nvSpPr>
          <p:cNvPr id="94" name="Oval 93">
            <a:extLst>
              <a:ext uri="{FF2B5EF4-FFF2-40B4-BE49-F238E27FC236}">
                <a16:creationId xmlns:a16="http://schemas.microsoft.com/office/drawing/2014/main" id="{82EBC94C-C039-81BB-8EBA-5C6746CF44AF}"/>
              </a:ext>
            </a:extLst>
          </p:cNvPr>
          <p:cNvSpPr/>
          <p:nvPr/>
        </p:nvSpPr>
        <p:spPr>
          <a:xfrm>
            <a:off x="269956" y="1339547"/>
            <a:ext cx="770023" cy="45778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&lt; 2014</a:t>
            </a:r>
          </a:p>
          <a:p>
            <a:pPr algn="ctr"/>
            <a:r>
              <a:rPr lang="en-US" sz="900" dirty="0">
                <a:solidFill>
                  <a:schemeClr val="tx1"/>
                </a:solidFill>
              </a:rPr>
              <a:t>(8GW)</a:t>
            </a:r>
          </a:p>
        </p:txBody>
      </p:sp>
      <p:cxnSp>
        <p:nvCxnSpPr>
          <p:cNvPr id="61" name="Straight Arrow Connector 60">
            <a:extLst>
              <a:ext uri="{FF2B5EF4-FFF2-40B4-BE49-F238E27FC236}">
                <a16:creationId xmlns:a16="http://schemas.microsoft.com/office/drawing/2014/main" id="{048E3D72-564B-F4E2-B225-B6DFAC6C2C80}"/>
              </a:ext>
            </a:extLst>
          </p:cNvPr>
          <p:cNvCxnSpPr>
            <a:cxnSpLocks/>
          </p:cNvCxnSpPr>
          <p:nvPr/>
        </p:nvCxnSpPr>
        <p:spPr>
          <a:xfrm flipV="1">
            <a:off x="705302" y="741349"/>
            <a:ext cx="512565" cy="426519"/>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38" name="Straight Arrow Connector 137">
            <a:extLst>
              <a:ext uri="{FF2B5EF4-FFF2-40B4-BE49-F238E27FC236}">
                <a16:creationId xmlns:a16="http://schemas.microsoft.com/office/drawing/2014/main" id="{7537C2E7-E425-2EA2-3B06-C00F6D12159E}"/>
              </a:ext>
            </a:extLst>
          </p:cNvPr>
          <p:cNvCxnSpPr>
            <a:cxnSpLocks/>
          </p:cNvCxnSpPr>
          <p:nvPr/>
        </p:nvCxnSpPr>
        <p:spPr>
          <a:xfrm flipV="1">
            <a:off x="845657" y="1125351"/>
            <a:ext cx="243640" cy="176784"/>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3" name="TextBox 142">
            <a:extLst>
              <a:ext uri="{FF2B5EF4-FFF2-40B4-BE49-F238E27FC236}">
                <a16:creationId xmlns:a16="http://schemas.microsoft.com/office/drawing/2014/main" id="{15F688C1-4CD9-B385-6526-28024E3A056E}"/>
              </a:ext>
            </a:extLst>
          </p:cNvPr>
          <p:cNvSpPr txBox="1"/>
          <p:nvPr/>
        </p:nvSpPr>
        <p:spPr>
          <a:xfrm>
            <a:off x="920940" y="902052"/>
            <a:ext cx="654954" cy="307777"/>
          </a:xfrm>
          <a:prstGeom prst="rect">
            <a:avLst/>
          </a:prstGeom>
          <a:noFill/>
        </p:spPr>
        <p:txBody>
          <a:bodyPr wrap="square" rtlCol="0">
            <a:spAutoFit/>
          </a:bodyPr>
          <a:lstStyle/>
          <a:p>
            <a:r>
              <a:rPr lang="en-US" sz="1400" b="1" dirty="0">
                <a:solidFill>
                  <a:srgbClr val="FF0000"/>
                </a:solidFill>
                <a:latin typeface="Berlin Sans FB" panose="020E0602020502020306" pitchFamily="34" charset="0"/>
              </a:rPr>
              <a:t>H</a:t>
            </a:r>
            <a:r>
              <a:rPr lang="en-US" sz="1400" b="1" baseline="-25000" dirty="0">
                <a:solidFill>
                  <a:srgbClr val="FF0000"/>
                </a:solidFill>
                <a:latin typeface="Berlin Sans FB" panose="020E0602020502020306" pitchFamily="34" charset="0"/>
              </a:rPr>
              <a:t>New</a:t>
            </a:r>
          </a:p>
        </p:txBody>
      </p:sp>
      <p:cxnSp>
        <p:nvCxnSpPr>
          <p:cNvPr id="144" name="Straight Arrow Connector 143">
            <a:extLst>
              <a:ext uri="{FF2B5EF4-FFF2-40B4-BE49-F238E27FC236}">
                <a16:creationId xmlns:a16="http://schemas.microsoft.com/office/drawing/2014/main" id="{970144B4-71BB-BEA7-6E52-E08D64BD3F73}"/>
              </a:ext>
            </a:extLst>
          </p:cNvPr>
          <p:cNvCxnSpPr>
            <a:cxnSpLocks/>
          </p:cNvCxnSpPr>
          <p:nvPr/>
        </p:nvCxnSpPr>
        <p:spPr>
          <a:xfrm>
            <a:off x="1699698" y="3325138"/>
            <a:ext cx="627104" cy="24729"/>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46" name="Straight Arrow Connector 145">
            <a:extLst>
              <a:ext uri="{FF2B5EF4-FFF2-40B4-BE49-F238E27FC236}">
                <a16:creationId xmlns:a16="http://schemas.microsoft.com/office/drawing/2014/main" id="{C7459162-7E1D-7CC9-043D-D894E445F236}"/>
              </a:ext>
            </a:extLst>
          </p:cNvPr>
          <p:cNvCxnSpPr>
            <a:cxnSpLocks/>
          </p:cNvCxnSpPr>
          <p:nvPr/>
        </p:nvCxnSpPr>
        <p:spPr>
          <a:xfrm>
            <a:off x="1696447" y="3424371"/>
            <a:ext cx="194235" cy="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50" name="Straight Arrow Connector 149">
            <a:extLst>
              <a:ext uri="{FF2B5EF4-FFF2-40B4-BE49-F238E27FC236}">
                <a16:creationId xmlns:a16="http://schemas.microsoft.com/office/drawing/2014/main" id="{699F53F3-5D0B-BBCD-B880-5E6FBC17ED08}"/>
              </a:ext>
            </a:extLst>
          </p:cNvPr>
          <p:cNvCxnSpPr>
            <a:cxnSpLocks/>
          </p:cNvCxnSpPr>
          <p:nvPr/>
        </p:nvCxnSpPr>
        <p:spPr>
          <a:xfrm>
            <a:off x="2539342" y="2455125"/>
            <a:ext cx="887164" cy="17514"/>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52" name="TextBox 151">
            <a:extLst>
              <a:ext uri="{FF2B5EF4-FFF2-40B4-BE49-F238E27FC236}">
                <a16:creationId xmlns:a16="http://schemas.microsoft.com/office/drawing/2014/main" id="{38F5E787-3809-E6C2-77FF-2088240F1BE9}"/>
              </a:ext>
            </a:extLst>
          </p:cNvPr>
          <p:cNvSpPr txBox="1"/>
          <p:nvPr/>
        </p:nvSpPr>
        <p:spPr>
          <a:xfrm>
            <a:off x="2355488" y="2187521"/>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sp>
        <p:nvSpPr>
          <p:cNvPr id="125" name="TextBox 124">
            <a:extLst>
              <a:ext uri="{FF2B5EF4-FFF2-40B4-BE49-F238E27FC236}">
                <a16:creationId xmlns:a16="http://schemas.microsoft.com/office/drawing/2014/main" id="{266679D3-568F-AE0D-4D6B-4BCD9E09B424}"/>
              </a:ext>
            </a:extLst>
          </p:cNvPr>
          <p:cNvSpPr txBox="1"/>
          <p:nvPr/>
        </p:nvSpPr>
        <p:spPr>
          <a:xfrm>
            <a:off x="1604892" y="3045903"/>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sp>
        <p:nvSpPr>
          <p:cNvPr id="153" name="TextBox 152">
            <a:extLst>
              <a:ext uri="{FF2B5EF4-FFF2-40B4-BE49-F238E27FC236}">
                <a16:creationId xmlns:a16="http://schemas.microsoft.com/office/drawing/2014/main" id="{283BD181-9324-90C9-BBB1-7B318FBAB488}"/>
              </a:ext>
            </a:extLst>
          </p:cNvPr>
          <p:cNvSpPr txBox="1"/>
          <p:nvPr/>
        </p:nvSpPr>
        <p:spPr>
          <a:xfrm>
            <a:off x="1651103" y="3380403"/>
            <a:ext cx="654954" cy="307777"/>
          </a:xfrm>
          <a:prstGeom prst="rect">
            <a:avLst/>
          </a:prstGeom>
          <a:noFill/>
        </p:spPr>
        <p:txBody>
          <a:bodyPr wrap="square" rtlCol="0">
            <a:spAutoFit/>
          </a:bodyPr>
          <a:lstStyle/>
          <a:p>
            <a:r>
              <a:rPr lang="en-US" sz="1400" b="1" dirty="0">
                <a:solidFill>
                  <a:srgbClr val="FF0000"/>
                </a:solidFill>
                <a:latin typeface="Berlin Sans FB" panose="020E0602020502020306" pitchFamily="34" charset="0"/>
              </a:rPr>
              <a:t>L</a:t>
            </a:r>
            <a:r>
              <a:rPr lang="en-US" sz="1400" b="1" baseline="-25000" dirty="0">
                <a:solidFill>
                  <a:srgbClr val="FF0000"/>
                </a:solidFill>
                <a:latin typeface="Berlin Sans FB" panose="020E0602020502020306" pitchFamily="34" charset="0"/>
              </a:rPr>
              <a:t>New</a:t>
            </a:r>
          </a:p>
        </p:txBody>
      </p:sp>
      <p:sp>
        <p:nvSpPr>
          <p:cNvPr id="154" name="TextBox 153">
            <a:extLst>
              <a:ext uri="{FF2B5EF4-FFF2-40B4-BE49-F238E27FC236}">
                <a16:creationId xmlns:a16="http://schemas.microsoft.com/office/drawing/2014/main" id="{358F8A98-14B7-17E3-B327-D9FCD890C9A1}"/>
              </a:ext>
            </a:extLst>
          </p:cNvPr>
          <p:cNvSpPr txBox="1"/>
          <p:nvPr/>
        </p:nvSpPr>
        <p:spPr>
          <a:xfrm>
            <a:off x="2211865" y="3121223"/>
            <a:ext cx="654954" cy="307777"/>
          </a:xfrm>
          <a:prstGeom prst="rect">
            <a:avLst/>
          </a:prstGeom>
          <a:noFill/>
        </p:spPr>
        <p:txBody>
          <a:bodyPr wrap="square" rtlCol="0">
            <a:spAutoFit/>
          </a:bodyPr>
          <a:lstStyle/>
          <a:p>
            <a:r>
              <a:rPr lang="en-US" sz="1400" b="1" dirty="0">
                <a:solidFill>
                  <a:srgbClr val="00B050"/>
                </a:solidFill>
                <a:latin typeface="Berlin Sans FB" panose="020E0602020502020306" pitchFamily="34" charset="0"/>
              </a:rPr>
              <a:t>L</a:t>
            </a:r>
            <a:r>
              <a:rPr lang="en-US" sz="1400" b="1" baseline="-25000" dirty="0">
                <a:solidFill>
                  <a:srgbClr val="00B050"/>
                </a:solidFill>
                <a:latin typeface="Berlin Sans FB" panose="020E0602020502020306" pitchFamily="34" charset="0"/>
              </a:rPr>
              <a:t>New</a:t>
            </a:r>
          </a:p>
        </p:txBody>
      </p:sp>
      <p:sp>
        <p:nvSpPr>
          <p:cNvPr id="155" name="TextBox 154">
            <a:extLst>
              <a:ext uri="{FF2B5EF4-FFF2-40B4-BE49-F238E27FC236}">
                <a16:creationId xmlns:a16="http://schemas.microsoft.com/office/drawing/2014/main" id="{6B1AF0E8-D4AA-1018-10B6-48963A21EE06}"/>
              </a:ext>
            </a:extLst>
          </p:cNvPr>
          <p:cNvSpPr txBox="1"/>
          <p:nvPr/>
        </p:nvSpPr>
        <p:spPr>
          <a:xfrm>
            <a:off x="3197906" y="2152870"/>
            <a:ext cx="654954" cy="307777"/>
          </a:xfrm>
          <a:prstGeom prst="rect">
            <a:avLst/>
          </a:prstGeom>
          <a:noFill/>
        </p:spPr>
        <p:txBody>
          <a:bodyPr wrap="square" rtlCol="0">
            <a:spAutoFit/>
          </a:bodyPr>
          <a:lstStyle/>
          <a:p>
            <a:r>
              <a:rPr lang="en-US" sz="1400" b="1" dirty="0">
                <a:solidFill>
                  <a:srgbClr val="00B050"/>
                </a:solidFill>
                <a:latin typeface="Berlin Sans FB" panose="020E0602020502020306" pitchFamily="34" charset="0"/>
              </a:rPr>
              <a:t>L</a:t>
            </a:r>
            <a:r>
              <a:rPr lang="en-US" sz="1400" b="1" baseline="-25000" dirty="0">
                <a:solidFill>
                  <a:srgbClr val="00B050"/>
                </a:solidFill>
                <a:latin typeface="Berlin Sans FB" panose="020E0602020502020306" pitchFamily="34" charset="0"/>
              </a:rPr>
              <a:t>New</a:t>
            </a:r>
          </a:p>
        </p:txBody>
      </p:sp>
      <p:cxnSp>
        <p:nvCxnSpPr>
          <p:cNvPr id="158" name="Straight Arrow Connector 157">
            <a:extLst>
              <a:ext uri="{FF2B5EF4-FFF2-40B4-BE49-F238E27FC236}">
                <a16:creationId xmlns:a16="http://schemas.microsoft.com/office/drawing/2014/main" id="{BA2BC077-DA86-88F8-DD02-D15D74F3E104}"/>
              </a:ext>
            </a:extLst>
          </p:cNvPr>
          <p:cNvCxnSpPr>
            <a:cxnSpLocks/>
          </p:cNvCxnSpPr>
          <p:nvPr/>
        </p:nvCxnSpPr>
        <p:spPr>
          <a:xfrm>
            <a:off x="1629401" y="4069060"/>
            <a:ext cx="247305" cy="4571"/>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60" name="Straight Arrow Connector 159">
            <a:extLst>
              <a:ext uri="{FF2B5EF4-FFF2-40B4-BE49-F238E27FC236}">
                <a16:creationId xmlns:a16="http://schemas.microsoft.com/office/drawing/2014/main" id="{433566C9-900C-F44F-E83A-26865147BEF2}"/>
              </a:ext>
            </a:extLst>
          </p:cNvPr>
          <p:cNvCxnSpPr>
            <a:cxnSpLocks/>
          </p:cNvCxnSpPr>
          <p:nvPr/>
        </p:nvCxnSpPr>
        <p:spPr>
          <a:xfrm>
            <a:off x="1629401" y="4250490"/>
            <a:ext cx="247305" cy="0"/>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63" name="TextBox 162">
            <a:extLst>
              <a:ext uri="{FF2B5EF4-FFF2-40B4-BE49-F238E27FC236}">
                <a16:creationId xmlns:a16="http://schemas.microsoft.com/office/drawing/2014/main" id="{8269D53F-1FC7-1124-A439-2DE44B272BFA}"/>
              </a:ext>
            </a:extLst>
          </p:cNvPr>
          <p:cNvSpPr txBox="1"/>
          <p:nvPr/>
        </p:nvSpPr>
        <p:spPr>
          <a:xfrm>
            <a:off x="1555117" y="4222450"/>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sp>
        <p:nvSpPr>
          <p:cNvPr id="164" name="TextBox 163">
            <a:extLst>
              <a:ext uri="{FF2B5EF4-FFF2-40B4-BE49-F238E27FC236}">
                <a16:creationId xmlns:a16="http://schemas.microsoft.com/office/drawing/2014/main" id="{5AEF8858-33AC-61E8-EB93-56A3D95F43CB}"/>
              </a:ext>
            </a:extLst>
          </p:cNvPr>
          <p:cNvSpPr txBox="1"/>
          <p:nvPr/>
        </p:nvSpPr>
        <p:spPr>
          <a:xfrm>
            <a:off x="1540686" y="4401458"/>
            <a:ext cx="393284" cy="307777"/>
          </a:xfrm>
          <a:prstGeom prst="rect">
            <a:avLst/>
          </a:prstGeom>
          <a:noFill/>
        </p:spPr>
        <p:txBody>
          <a:bodyPr wrap="square" rtlCol="0">
            <a:spAutoFit/>
          </a:bodyPr>
          <a:lstStyle/>
          <a:p>
            <a:r>
              <a:rPr lang="en-US" sz="1400" b="1" dirty="0">
                <a:latin typeface="Berlin Sans FB" panose="020E0602020502020306" pitchFamily="34" charset="0"/>
              </a:rPr>
              <a:t>H</a:t>
            </a:r>
            <a:endParaRPr lang="en-US" sz="1400" b="1" baseline="-25000" dirty="0">
              <a:latin typeface="Berlin Sans FB" panose="020E0602020502020306" pitchFamily="34" charset="0"/>
            </a:endParaRPr>
          </a:p>
        </p:txBody>
      </p:sp>
      <p:sp>
        <p:nvSpPr>
          <p:cNvPr id="165" name="TextBox 164">
            <a:extLst>
              <a:ext uri="{FF2B5EF4-FFF2-40B4-BE49-F238E27FC236}">
                <a16:creationId xmlns:a16="http://schemas.microsoft.com/office/drawing/2014/main" id="{576BC10C-3BF5-335F-C9CA-859F9DF36DDD}"/>
              </a:ext>
            </a:extLst>
          </p:cNvPr>
          <p:cNvSpPr txBox="1"/>
          <p:nvPr/>
        </p:nvSpPr>
        <p:spPr>
          <a:xfrm>
            <a:off x="1837777" y="3955318"/>
            <a:ext cx="2578220" cy="769441"/>
          </a:xfrm>
          <a:prstGeom prst="rect">
            <a:avLst/>
          </a:prstGeom>
          <a:noFill/>
        </p:spPr>
        <p:txBody>
          <a:bodyPr wrap="square" rtlCol="0">
            <a:spAutoFit/>
          </a:bodyPr>
          <a:lstStyle/>
          <a:p>
            <a:r>
              <a:rPr lang="en-US" sz="1100" dirty="0"/>
              <a:t>Maximize to equipment capability</a:t>
            </a:r>
          </a:p>
          <a:p>
            <a:r>
              <a:rPr lang="en-US" sz="1100" dirty="0"/>
              <a:t>Maximize to requirements</a:t>
            </a:r>
          </a:p>
          <a:p>
            <a:r>
              <a:rPr lang="en-US" sz="1100" dirty="0"/>
              <a:t>Current LVRT capability</a:t>
            </a:r>
          </a:p>
          <a:p>
            <a:r>
              <a:rPr lang="en-US" sz="1100" dirty="0"/>
              <a:t>Current HVRT capability</a:t>
            </a:r>
          </a:p>
        </p:txBody>
      </p:sp>
      <p:sp>
        <p:nvSpPr>
          <p:cNvPr id="166" name="TextBox 165">
            <a:extLst>
              <a:ext uri="{FF2B5EF4-FFF2-40B4-BE49-F238E27FC236}">
                <a16:creationId xmlns:a16="http://schemas.microsoft.com/office/drawing/2014/main" id="{3A07033D-3834-41EE-5353-28383806988B}"/>
              </a:ext>
            </a:extLst>
          </p:cNvPr>
          <p:cNvSpPr txBox="1"/>
          <p:nvPr/>
        </p:nvSpPr>
        <p:spPr>
          <a:xfrm>
            <a:off x="1535674" y="4607901"/>
            <a:ext cx="654954" cy="307777"/>
          </a:xfrm>
          <a:prstGeom prst="rect">
            <a:avLst/>
          </a:prstGeom>
          <a:noFill/>
        </p:spPr>
        <p:txBody>
          <a:bodyPr wrap="square" rtlCol="0">
            <a:spAutoFit/>
          </a:bodyPr>
          <a:lstStyle/>
          <a:p>
            <a:r>
              <a:rPr lang="en-US" sz="1400" b="1" dirty="0">
                <a:latin typeface="Berlin Sans FB" panose="020E0602020502020306" pitchFamily="34" charset="0"/>
              </a:rPr>
              <a:t>H</a:t>
            </a:r>
            <a:r>
              <a:rPr lang="en-US" sz="1400" b="1" baseline="-25000" dirty="0">
                <a:latin typeface="Berlin Sans FB" panose="020E0602020502020306" pitchFamily="34" charset="0"/>
              </a:rPr>
              <a:t>New</a:t>
            </a:r>
          </a:p>
        </p:txBody>
      </p:sp>
      <p:sp>
        <p:nvSpPr>
          <p:cNvPr id="167" name="TextBox 166">
            <a:extLst>
              <a:ext uri="{FF2B5EF4-FFF2-40B4-BE49-F238E27FC236}">
                <a16:creationId xmlns:a16="http://schemas.microsoft.com/office/drawing/2014/main" id="{383AC3AE-17BB-363A-B0BF-03EC7F508BEE}"/>
              </a:ext>
            </a:extLst>
          </p:cNvPr>
          <p:cNvSpPr txBox="1"/>
          <p:nvPr/>
        </p:nvSpPr>
        <p:spPr>
          <a:xfrm>
            <a:off x="1538408" y="4797002"/>
            <a:ext cx="654954" cy="307777"/>
          </a:xfrm>
          <a:prstGeom prst="rect">
            <a:avLst/>
          </a:prstGeom>
          <a:noFill/>
        </p:spPr>
        <p:txBody>
          <a:bodyPr wrap="square" rtlCol="0">
            <a:spAutoFit/>
          </a:bodyPr>
          <a:lstStyle/>
          <a:p>
            <a:r>
              <a:rPr lang="en-US" sz="1400" b="1" dirty="0">
                <a:latin typeface="Berlin Sans FB" panose="020E0602020502020306" pitchFamily="34" charset="0"/>
              </a:rPr>
              <a:t>L</a:t>
            </a:r>
            <a:r>
              <a:rPr lang="en-US" sz="1400" b="1" baseline="-25000" dirty="0">
                <a:latin typeface="Berlin Sans FB" panose="020E0602020502020306" pitchFamily="34" charset="0"/>
              </a:rPr>
              <a:t>New</a:t>
            </a:r>
          </a:p>
        </p:txBody>
      </p:sp>
      <p:sp>
        <p:nvSpPr>
          <p:cNvPr id="168" name="TextBox 167">
            <a:extLst>
              <a:ext uri="{FF2B5EF4-FFF2-40B4-BE49-F238E27FC236}">
                <a16:creationId xmlns:a16="http://schemas.microsoft.com/office/drawing/2014/main" id="{EF5448EB-FB25-70FB-266A-E218D5E7B67E}"/>
              </a:ext>
            </a:extLst>
          </p:cNvPr>
          <p:cNvSpPr txBox="1"/>
          <p:nvPr/>
        </p:nvSpPr>
        <p:spPr>
          <a:xfrm>
            <a:off x="1975855" y="4640455"/>
            <a:ext cx="2578220" cy="430887"/>
          </a:xfrm>
          <a:prstGeom prst="rect">
            <a:avLst/>
          </a:prstGeom>
          <a:noFill/>
        </p:spPr>
        <p:txBody>
          <a:bodyPr wrap="square" rtlCol="0">
            <a:spAutoFit/>
          </a:bodyPr>
          <a:lstStyle/>
          <a:p>
            <a:r>
              <a:rPr lang="en-US" sz="1100" dirty="0"/>
              <a:t>New HVRT capability</a:t>
            </a:r>
          </a:p>
          <a:p>
            <a:r>
              <a:rPr lang="en-US" sz="1100" dirty="0"/>
              <a:t>New LVRT capability</a:t>
            </a:r>
          </a:p>
        </p:txBody>
      </p:sp>
      <p:sp>
        <p:nvSpPr>
          <p:cNvPr id="169" name="TextBox 168">
            <a:extLst>
              <a:ext uri="{FF2B5EF4-FFF2-40B4-BE49-F238E27FC236}">
                <a16:creationId xmlns:a16="http://schemas.microsoft.com/office/drawing/2014/main" id="{F8FC985A-5342-5139-9B8D-6AC4658121E0}"/>
              </a:ext>
            </a:extLst>
          </p:cNvPr>
          <p:cNvSpPr txBox="1"/>
          <p:nvPr/>
        </p:nvSpPr>
        <p:spPr>
          <a:xfrm>
            <a:off x="1535297" y="5015606"/>
            <a:ext cx="282660" cy="307777"/>
          </a:xfrm>
          <a:prstGeom prst="rect">
            <a:avLst/>
          </a:prstGeom>
          <a:noFill/>
        </p:spPr>
        <p:txBody>
          <a:bodyPr wrap="square" rtlCol="0">
            <a:spAutoFit/>
          </a:bodyPr>
          <a:lstStyle/>
          <a:p>
            <a:r>
              <a:rPr lang="en-US" sz="1400" b="1" dirty="0">
                <a:solidFill>
                  <a:srgbClr val="FF0000"/>
                </a:solidFill>
                <a:latin typeface="Berlin Sans FB" panose="020E0602020502020306" pitchFamily="34" charset="0"/>
              </a:rPr>
              <a:t>X</a:t>
            </a:r>
          </a:p>
        </p:txBody>
      </p:sp>
      <p:sp>
        <p:nvSpPr>
          <p:cNvPr id="170" name="TextBox 169">
            <a:extLst>
              <a:ext uri="{FF2B5EF4-FFF2-40B4-BE49-F238E27FC236}">
                <a16:creationId xmlns:a16="http://schemas.microsoft.com/office/drawing/2014/main" id="{2E323666-74F4-6B0C-528A-65893E080964}"/>
              </a:ext>
            </a:extLst>
          </p:cNvPr>
          <p:cNvSpPr txBox="1"/>
          <p:nvPr/>
        </p:nvSpPr>
        <p:spPr>
          <a:xfrm>
            <a:off x="1933970" y="5034127"/>
            <a:ext cx="2578220" cy="261610"/>
          </a:xfrm>
          <a:prstGeom prst="rect">
            <a:avLst/>
          </a:prstGeom>
          <a:noFill/>
        </p:spPr>
        <p:txBody>
          <a:bodyPr wrap="square" rtlCol="0">
            <a:spAutoFit/>
          </a:bodyPr>
          <a:lstStyle/>
          <a:p>
            <a:r>
              <a:rPr lang="en-US" sz="1100" dirty="0"/>
              <a:t>No change in capability</a:t>
            </a:r>
          </a:p>
        </p:txBody>
      </p:sp>
    </p:spTree>
    <p:extLst>
      <p:ext uri="{BB962C8B-B14F-4D97-AF65-F5344CB8AC3E}">
        <p14:creationId xmlns:p14="http://schemas.microsoft.com/office/powerpoint/2010/main" val="156912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Key Issue 1: Software and Parameters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500514" y="2505670"/>
            <a:ext cx="8033886" cy="101566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2000" b="1" dirty="0"/>
              <a:t>Key Decision: </a:t>
            </a:r>
            <a:r>
              <a:rPr lang="en-US" sz="2000" dirty="0"/>
              <a:t>Do TAC members support software/parameterization improvements maximized to equipment capability or only to current requirements?</a:t>
            </a:r>
          </a:p>
        </p:txBody>
      </p:sp>
    </p:spTree>
    <p:extLst>
      <p:ext uri="{BB962C8B-B14F-4D97-AF65-F5344CB8AC3E}">
        <p14:creationId xmlns:p14="http://schemas.microsoft.com/office/powerpoint/2010/main" val="247602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0D9BF65-E8C8-8411-22E6-E55895F16ACD}"/>
              </a:ext>
            </a:extLst>
          </p:cNvPr>
          <p:cNvPicPr>
            <a:picLocks noChangeAspect="1"/>
          </p:cNvPicPr>
          <p:nvPr/>
        </p:nvPicPr>
        <p:blipFill>
          <a:blip r:embed="rId2"/>
          <a:stretch>
            <a:fillRect/>
          </a:stretch>
        </p:blipFill>
        <p:spPr>
          <a:xfrm>
            <a:off x="1048591" y="1493268"/>
            <a:ext cx="7178351" cy="4627713"/>
          </a:xfrm>
          <a:prstGeom prst="rect">
            <a:avLst/>
          </a:prstGeom>
        </p:spPr>
      </p:pic>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dirty="0"/>
              <a:t>Exemption Assessment Issues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1" y="846151"/>
            <a:ext cx="9144001" cy="5776118"/>
          </a:xfrm>
        </p:spPr>
        <p:txBody>
          <a:bodyPr lIns="91440" tIns="45720" rIns="91440" bIns="45720" anchor="t"/>
          <a:lstStyle/>
          <a:p>
            <a:pPr marL="0" indent="0">
              <a:buNone/>
            </a:pPr>
            <a:endParaRPr lang="en-US" sz="1600" dirty="0"/>
          </a:p>
          <a:p>
            <a:endParaRPr lang="en-US" sz="1600" dirty="0"/>
          </a:p>
        </p:txBody>
      </p:sp>
      <p:sp>
        <p:nvSpPr>
          <p:cNvPr id="8" name="Callout: Bent Line 7">
            <a:extLst>
              <a:ext uri="{FF2B5EF4-FFF2-40B4-BE49-F238E27FC236}">
                <a16:creationId xmlns:a16="http://schemas.microsoft.com/office/drawing/2014/main" id="{9214D3C5-CFA8-4FC6-F33C-0618F103590D}"/>
              </a:ext>
            </a:extLst>
          </p:cNvPr>
          <p:cNvSpPr/>
          <p:nvPr/>
        </p:nvSpPr>
        <p:spPr>
          <a:xfrm>
            <a:off x="381000" y="1493268"/>
            <a:ext cx="1685732" cy="828091"/>
          </a:xfrm>
          <a:prstGeom prst="borderCallout2">
            <a:avLst>
              <a:gd name="adj1" fmla="val 100000"/>
              <a:gd name="adj2" fmla="val 51667"/>
              <a:gd name="adj3" fmla="val 100625"/>
              <a:gd name="adj4" fmla="val 53333"/>
              <a:gd name="adj5" fmla="val 253551"/>
              <a:gd name="adj6" fmla="val 1648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2A:ERCOT cannot deny for reliability reasons</a:t>
            </a:r>
          </a:p>
        </p:txBody>
      </p:sp>
      <p:sp>
        <p:nvSpPr>
          <p:cNvPr id="9" name="Callout: Bent Line 8">
            <a:extLst>
              <a:ext uri="{FF2B5EF4-FFF2-40B4-BE49-F238E27FC236}">
                <a16:creationId xmlns:a16="http://schemas.microsoft.com/office/drawing/2014/main" id="{B4C2351D-460E-B3C5-A221-A08B66B46C5E}"/>
              </a:ext>
            </a:extLst>
          </p:cNvPr>
          <p:cNvSpPr/>
          <p:nvPr/>
        </p:nvSpPr>
        <p:spPr>
          <a:xfrm>
            <a:off x="2280686" y="887781"/>
            <a:ext cx="3485632" cy="828091"/>
          </a:xfrm>
          <a:prstGeom prst="borderCallout2">
            <a:avLst>
              <a:gd name="adj1" fmla="val 100000"/>
              <a:gd name="adj2" fmla="val 51667"/>
              <a:gd name="adj3" fmla="val 100625"/>
              <a:gd name="adj4" fmla="val 53333"/>
              <a:gd name="adj5" fmla="val 213065"/>
              <a:gd name="adj6" fmla="val 467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2C: “Commercially reasonable” varies from site-to-site and is subjective (difficult for PUCT to evaluate appeals)</a:t>
            </a:r>
          </a:p>
        </p:txBody>
      </p:sp>
      <p:sp>
        <p:nvSpPr>
          <p:cNvPr id="10" name="Callout: Bent Line 9">
            <a:extLst>
              <a:ext uri="{FF2B5EF4-FFF2-40B4-BE49-F238E27FC236}">
                <a16:creationId xmlns:a16="http://schemas.microsoft.com/office/drawing/2014/main" id="{BCEF4FA0-8E48-75FC-443C-E9BD54485C14}"/>
              </a:ext>
            </a:extLst>
          </p:cNvPr>
          <p:cNvSpPr/>
          <p:nvPr/>
        </p:nvSpPr>
        <p:spPr>
          <a:xfrm>
            <a:off x="6863314" y="737019"/>
            <a:ext cx="1511982" cy="828091"/>
          </a:xfrm>
          <a:prstGeom prst="borderCallout2">
            <a:avLst>
              <a:gd name="adj1" fmla="val 100000"/>
              <a:gd name="adj2" fmla="val 51667"/>
              <a:gd name="adj3" fmla="val 100625"/>
              <a:gd name="adj4" fmla="val 53333"/>
              <a:gd name="adj5" fmla="val 124349"/>
              <a:gd name="adj6" fmla="val 4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4:SGIA date discussed later</a:t>
            </a:r>
          </a:p>
        </p:txBody>
      </p:sp>
      <p:sp>
        <p:nvSpPr>
          <p:cNvPr id="11" name="Callout: Bent Line 10">
            <a:extLst>
              <a:ext uri="{FF2B5EF4-FFF2-40B4-BE49-F238E27FC236}">
                <a16:creationId xmlns:a16="http://schemas.microsoft.com/office/drawing/2014/main" id="{425E694D-F993-0D38-8CA8-0C0873A96B5D}"/>
              </a:ext>
            </a:extLst>
          </p:cNvPr>
          <p:cNvSpPr/>
          <p:nvPr/>
        </p:nvSpPr>
        <p:spPr>
          <a:xfrm>
            <a:off x="62204" y="4919638"/>
            <a:ext cx="2407298" cy="1277543"/>
          </a:xfrm>
          <a:prstGeom prst="borderCallout2">
            <a:avLst>
              <a:gd name="adj1" fmla="val -2911"/>
              <a:gd name="adj2" fmla="val 51667"/>
              <a:gd name="adj3" fmla="val -783"/>
              <a:gd name="adj4" fmla="val 50865"/>
              <a:gd name="adj5" fmla="val -18534"/>
              <a:gd name="adj6" fmla="val 669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2D: Until exemption is assessed and granted, performance requirements must remain to ensure reliability</a:t>
            </a:r>
          </a:p>
        </p:txBody>
      </p:sp>
      <p:sp>
        <p:nvSpPr>
          <p:cNvPr id="13" name="Rectangle 12">
            <a:extLst>
              <a:ext uri="{FF2B5EF4-FFF2-40B4-BE49-F238E27FC236}">
                <a16:creationId xmlns:a16="http://schemas.microsoft.com/office/drawing/2014/main" id="{E14D840E-43B1-CEC8-38F6-84A3197903DF}"/>
              </a:ext>
            </a:extLst>
          </p:cNvPr>
          <p:cNvSpPr/>
          <p:nvPr/>
        </p:nvSpPr>
        <p:spPr>
          <a:xfrm>
            <a:off x="6565535" y="2703806"/>
            <a:ext cx="2280029" cy="8773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cs typeface="Arial"/>
              </a:rPr>
              <a:t>Issue 2B: </a:t>
            </a:r>
          </a:p>
          <a:p>
            <a:pPr algn="ctr"/>
            <a:r>
              <a:rPr lang="en-US" sz="1400" dirty="0">
                <a:cs typeface="Arial"/>
              </a:rPr>
              <a:t>Allowed Exemption Requests for Unknown or PAJ/RoCoF uncertainties</a:t>
            </a:r>
          </a:p>
        </p:txBody>
      </p:sp>
      <p:sp>
        <p:nvSpPr>
          <p:cNvPr id="14" name="Rectangle 13">
            <a:extLst>
              <a:ext uri="{FF2B5EF4-FFF2-40B4-BE49-F238E27FC236}">
                <a16:creationId xmlns:a16="http://schemas.microsoft.com/office/drawing/2014/main" id="{27187F59-5949-3B1A-7A0F-48D35949B919}"/>
              </a:ext>
            </a:extLst>
          </p:cNvPr>
          <p:cNvSpPr/>
          <p:nvPr/>
        </p:nvSpPr>
        <p:spPr>
          <a:xfrm>
            <a:off x="5592642" y="5306146"/>
            <a:ext cx="2136781" cy="7699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Issue 2E: Insufficient </a:t>
            </a:r>
            <a:endParaRPr lang="en-US" dirty="0"/>
          </a:p>
          <a:p>
            <a:pPr algn="ctr"/>
            <a:r>
              <a:rPr lang="en-US" sz="1400" dirty="0">
                <a:cs typeface="Arial"/>
              </a:rPr>
              <a:t>time to review exemptions &amp; appeals</a:t>
            </a:r>
            <a:endParaRPr lang="en-US" dirty="0"/>
          </a:p>
        </p:txBody>
      </p:sp>
      <p:cxnSp>
        <p:nvCxnSpPr>
          <p:cNvPr id="15" name="Straight Arrow Connector 14">
            <a:extLst>
              <a:ext uri="{FF2B5EF4-FFF2-40B4-BE49-F238E27FC236}">
                <a16:creationId xmlns:a16="http://schemas.microsoft.com/office/drawing/2014/main" id="{D968FBF1-F521-EC36-DAF3-C8C8F6D42149}"/>
              </a:ext>
            </a:extLst>
          </p:cNvPr>
          <p:cNvCxnSpPr/>
          <p:nvPr/>
        </p:nvCxnSpPr>
        <p:spPr>
          <a:xfrm>
            <a:off x="4049144" y="4738525"/>
            <a:ext cx="1517234" cy="633872"/>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7F2691-0D20-26BF-C6C1-5E2A2CD07E6A}"/>
              </a:ext>
            </a:extLst>
          </p:cNvPr>
          <p:cNvCxnSpPr>
            <a:cxnSpLocks/>
          </p:cNvCxnSpPr>
          <p:nvPr/>
        </p:nvCxnSpPr>
        <p:spPr>
          <a:xfrm>
            <a:off x="3983489" y="3777570"/>
            <a:ext cx="1564983" cy="1559015"/>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63755A-A7B4-F6A0-3965-A29B8FE0D5CE}"/>
              </a:ext>
            </a:extLst>
          </p:cNvPr>
          <p:cNvCxnSpPr>
            <a:cxnSpLocks/>
          </p:cNvCxnSpPr>
          <p:nvPr/>
        </p:nvCxnSpPr>
        <p:spPr>
          <a:xfrm>
            <a:off x="4037207" y="5204081"/>
            <a:ext cx="1541109" cy="210097"/>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DE4949-C6D6-692E-A3A7-21169DA1E0D7}"/>
              </a:ext>
            </a:extLst>
          </p:cNvPr>
          <p:cNvCxnSpPr>
            <a:cxnSpLocks/>
          </p:cNvCxnSpPr>
          <p:nvPr/>
        </p:nvCxnSpPr>
        <p:spPr>
          <a:xfrm flipV="1">
            <a:off x="5994930" y="2877494"/>
            <a:ext cx="562248" cy="4775"/>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8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2A: ERCOT Limited in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12" name="TextBox 11">
            <a:extLst>
              <a:ext uri="{FF2B5EF4-FFF2-40B4-BE49-F238E27FC236}">
                <a16:creationId xmlns:a16="http://schemas.microsoft.com/office/drawing/2014/main" id="{5CEA064E-064D-2C88-5B10-C02D707F4DCF}"/>
              </a:ext>
            </a:extLst>
          </p:cNvPr>
          <p:cNvSpPr txBox="1"/>
          <p:nvPr/>
        </p:nvSpPr>
        <p:spPr>
          <a:xfrm>
            <a:off x="261257" y="933265"/>
            <a:ext cx="6175054" cy="338554"/>
          </a:xfrm>
          <a:prstGeom prst="rect">
            <a:avLst/>
          </a:prstGeom>
          <a:noFill/>
        </p:spPr>
        <p:txBody>
          <a:bodyPr wrap="square" rtlCol="0">
            <a:spAutoFit/>
          </a:bodyPr>
          <a:lstStyle/>
          <a:p>
            <a:r>
              <a:rPr lang="en-US" sz="1600" dirty="0"/>
              <a:t>TAC-recommended Section 2.13.1 Exemptions and Extensions</a:t>
            </a:r>
          </a:p>
        </p:txBody>
      </p:sp>
      <p:sp>
        <p:nvSpPr>
          <p:cNvPr id="5" name="TextBox 4">
            <a:extLst>
              <a:ext uri="{FF2B5EF4-FFF2-40B4-BE49-F238E27FC236}">
                <a16:creationId xmlns:a16="http://schemas.microsoft.com/office/drawing/2014/main" id="{47A79FCA-BDDD-2B0A-E410-B2CE179BE1D4}"/>
              </a:ext>
            </a:extLst>
          </p:cNvPr>
          <p:cNvSpPr txBox="1"/>
          <p:nvPr/>
        </p:nvSpPr>
        <p:spPr>
          <a:xfrm>
            <a:off x="282112" y="4237063"/>
            <a:ext cx="8610600" cy="923330"/>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Key Takeaway: </a:t>
            </a:r>
            <a:r>
              <a:rPr lang="en-US" dirty="0"/>
              <a:t>TAC-recommended version only allows ERCOT to deny an exemption if it believes available commercially reasonable modifications exist </a:t>
            </a:r>
            <a:r>
              <a:rPr lang="en-US" i="1" dirty="0"/>
              <a:t>and</a:t>
            </a:r>
            <a:r>
              <a:rPr lang="en-US" dirty="0"/>
              <a:t> if model does not represent limitations to “best of RE’s understanding”</a:t>
            </a:r>
          </a:p>
        </p:txBody>
      </p:sp>
      <p:sp>
        <p:nvSpPr>
          <p:cNvPr id="6" name="TextBox 5">
            <a:extLst>
              <a:ext uri="{FF2B5EF4-FFF2-40B4-BE49-F238E27FC236}">
                <a16:creationId xmlns:a16="http://schemas.microsoft.com/office/drawing/2014/main" id="{93DECDFC-D17A-D0EF-96BB-B40E1AC2209D}"/>
              </a:ext>
            </a:extLst>
          </p:cNvPr>
          <p:cNvSpPr txBox="1"/>
          <p:nvPr/>
        </p:nvSpPr>
        <p:spPr>
          <a:xfrm>
            <a:off x="282111" y="5319675"/>
            <a:ext cx="8582125" cy="923330"/>
          </a:xfrm>
          <a:prstGeom prst="rect">
            <a:avLst/>
          </a:prstGeom>
          <a:solidFill>
            <a:srgbClr val="FFFF00"/>
          </a:solidFill>
          <a:ln>
            <a:solidFill>
              <a:schemeClr val="tx1"/>
            </a:solidFill>
          </a:ln>
        </p:spPr>
        <p:txBody>
          <a:bodyPr wrap="square" rtlCol="0">
            <a:spAutoFit/>
          </a:bodyPr>
          <a:lstStyle/>
          <a:p>
            <a:r>
              <a:rPr lang="en-US" b="1" dirty="0"/>
              <a:t>Key Question: </a:t>
            </a:r>
            <a:r>
              <a:rPr lang="en-US" dirty="0"/>
              <a:t>Do TAC members want to allow ERCOT to deny exemption if it would cause unacceptable reliability risk to ERCOT system? (if not, must explain why to Board)</a:t>
            </a:r>
          </a:p>
        </p:txBody>
      </p:sp>
      <p:sp>
        <p:nvSpPr>
          <p:cNvPr id="3" name="TextBox 2">
            <a:extLst>
              <a:ext uri="{FF2B5EF4-FFF2-40B4-BE49-F238E27FC236}">
                <a16:creationId xmlns:a16="http://schemas.microsoft.com/office/drawing/2014/main" id="{607B8E31-812E-5865-703F-E8051DC6A9E2}"/>
              </a:ext>
            </a:extLst>
          </p:cNvPr>
          <p:cNvSpPr txBox="1"/>
          <p:nvPr/>
        </p:nvSpPr>
        <p:spPr>
          <a:xfrm>
            <a:off x="519763" y="1270538"/>
            <a:ext cx="8210351" cy="2923877"/>
          </a:xfrm>
          <a:prstGeom prst="rect">
            <a:avLst/>
          </a:prstGeom>
          <a:noFill/>
        </p:spPr>
        <p:txBody>
          <a:bodyPr wrap="square" rtlCol="0">
            <a:spAutoFit/>
          </a:bodyPr>
          <a:lstStyle/>
          <a:p>
            <a:pPr marL="346075" marR="0" indent="-346075" algn="l">
              <a:spcBef>
                <a:spcPts val="0"/>
              </a:spcBef>
              <a:spcAft>
                <a:spcPts val="1200"/>
              </a:spcAft>
            </a:pPr>
            <a:r>
              <a:rPr lang="en-US" sz="1400" dirty="0">
                <a:effectLst/>
                <a:ea typeface="Times New Roman" panose="02020603050405020304" pitchFamily="18" charset="0"/>
              </a:rPr>
              <a:t>(2)	Subject to the appeal process in this Section, ERCOT </a:t>
            </a:r>
            <a:r>
              <a:rPr lang="en-US" sz="1400" b="1" i="1" dirty="0">
                <a:effectLst/>
                <a:ea typeface="Times New Roman" panose="02020603050405020304" pitchFamily="18" charset="0"/>
              </a:rPr>
              <a:t>may deny a request for an exemption</a:t>
            </a:r>
            <a:r>
              <a:rPr lang="en-US" sz="1400" dirty="0">
                <a:effectLst/>
                <a:ea typeface="Times New Roman" panose="02020603050405020304" pitchFamily="18" charset="0"/>
              </a:rPr>
              <a:t> or extension </a:t>
            </a:r>
            <a:r>
              <a:rPr lang="en-US" sz="1400" b="1" i="1" dirty="0">
                <a:effectLst/>
                <a:ea typeface="Times New Roman" panose="02020603050405020304" pitchFamily="18" charset="0"/>
              </a:rPr>
              <a:t>if the Requesting Entity fails to demonstrate, to ERCOT’s reasonable satisfaction</a:t>
            </a:r>
            <a:r>
              <a:rPr lang="en-US" sz="1400" dirty="0">
                <a:effectLst/>
                <a:ea typeface="Times New Roman" panose="02020603050405020304" pitchFamily="18" charset="0"/>
              </a:rPr>
              <a:t>:</a:t>
            </a:r>
          </a:p>
          <a:p>
            <a:pPr marL="682625" marR="0" indent="-336550" algn="l">
              <a:spcBef>
                <a:spcPts val="0"/>
              </a:spcBef>
              <a:spcAft>
                <a:spcPts val="1200"/>
              </a:spcAft>
            </a:pPr>
            <a:r>
              <a:rPr lang="en-US" sz="1400" dirty="0">
                <a:effectLst/>
                <a:ea typeface="Times New Roman" panose="02020603050405020304" pitchFamily="18" charset="0"/>
              </a:rPr>
              <a:t>(a)	For [Resource with SGIA executed prior to June 1, 2024] that meets the criteria in paragraph (5) of Section 2.9.1, or [Resource] seeking an exemption as described in paragraph (7) of Section 2.9.1, the Requesting Entity has:</a:t>
            </a:r>
          </a:p>
          <a:p>
            <a:pPr marL="971550" marR="0" indent="-288925" algn="l">
              <a:spcBef>
                <a:spcPts val="0"/>
              </a:spcBef>
              <a:spcAft>
                <a:spcPts val="1200"/>
              </a:spcAft>
            </a:pPr>
            <a:r>
              <a:rPr lang="en-US" sz="1400" dirty="0">
                <a:effectLst/>
                <a:ea typeface="Times New Roman" panose="02020603050405020304" pitchFamily="18" charset="0"/>
              </a:rPr>
              <a:t>(i)	Maximized the ride-through capability of the [Resource] with all available </a:t>
            </a:r>
            <a:r>
              <a:rPr lang="en-US" sz="1400" b="1" i="1" dirty="0">
                <a:effectLst/>
                <a:ea typeface="Times New Roman" panose="02020603050405020304" pitchFamily="18" charset="0"/>
              </a:rPr>
              <a:t>commercially reasonable</a:t>
            </a:r>
            <a:r>
              <a:rPr lang="en-US" sz="1400" dirty="0">
                <a:effectLst/>
                <a:ea typeface="Times New Roman" panose="02020603050405020304" pitchFamily="18" charset="0"/>
              </a:rPr>
              <a:t> modifications; and </a:t>
            </a:r>
          </a:p>
          <a:p>
            <a:pPr marL="971550" marR="0" indent="-288925" algn="l">
              <a:spcBef>
                <a:spcPts val="0"/>
              </a:spcBef>
              <a:spcAft>
                <a:spcPts val="1200"/>
              </a:spcAft>
            </a:pPr>
            <a:r>
              <a:rPr lang="en-US" sz="1400" dirty="0">
                <a:effectLst/>
                <a:ea typeface="Times New Roman" panose="02020603050405020304" pitchFamily="18" charset="0"/>
              </a:rPr>
              <a:t>(ii)	</a:t>
            </a:r>
            <a:r>
              <a:rPr lang="en-US" sz="1400" b="1" i="1" dirty="0">
                <a:effectLst/>
                <a:ea typeface="Times New Roman" panose="02020603050405020304" pitchFamily="18" charset="0"/>
              </a:rPr>
              <a:t>Represented the limitations</a:t>
            </a:r>
            <a:r>
              <a:rPr lang="en-US" sz="1400" dirty="0">
                <a:effectLst/>
                <a:ea typeface="Times New Roman" panose="02020603050405020304" pitchFamily="18" charset="0"/>
              </a:rPr>
              <a:t>…which form the basis for the exemption, </a:t>
            </a:r>
            <a:r>
              <a:rPr lang="en-US" sz="1400" b="1" i="1" dirty="0">
                <a:effectLst/>
                <a:ea typeface="Times New Roman" panose="02020603050405020304" pitchFamily="18" charset="0"/>
              </a:rPr>
              <a:t>to the best of the Requesting Entity’s understanding</a:t>
            </a:r>
            <a:r>
              <a:rPr lang="en-US" sz="1400" dirty="0">
                <a:effectLst/>
                <a:ea typeface="Times New Roman" panose="02020603050405020304" pitchFamily="18" charset="0"/>
              </a:rPr>
              <a:t> and in accordance with Section 2.13.1.1 Submission of Exemption Requests and Section 2.13.1.2 Submission of Extension Requests</a:t>
            </a:r>
          </a:p>
        </p:txBody>
      </p:sp>
    </p:spTree>
    <p:extLst>
      <p:ext uri="{BB962C8B-B14F-4D97-AF65-F5344CB8AC3E}">
        <p14:creationId xmlns:p14="http://schemas.microsoft.com/office/powerpoint/2010/main" val="191356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dirty="0"/>
              <a:t>Exemption Process - ERCOT Can Support</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
        <p:nvSpPr>
          <p:cNvPr id="3" name="Content Placeholder 2">
            <a:extLst>
              <a:ext uri="{FF2B5EF4-FFF2-40B4-BE49-F238E27FC236}">
                <a16:creationId xmlns:a16="http://schemas.microsoft.com/office/drawing/2014/main" id="{A777B6E3-C779-2BF0-5BC0-36EC715CD91B}"/>
              </a:ext>
            </a:extLst>
          </p:cNvPr>
          <p:cNvSpPr>
            <a:spLocks noGrp="1"/>
          </p:cNvSpPr>
          <p:nvPr>
            <p:ph idx="1"/>
          </p:nvPr>
        </p:nvSpPr>
        <p:spPr>
          <a:xfrm>
            <a:off x="548875" y="827834"/>
            <a:ext cx="8248650" cy="5399711"/>
          </a:xfrm>
        </p:spPr>
        <p:txBody>
          <a:bodyPr lIns="91440" tIns="45720" rIns="91440" bIns="45720" anchor="t"/>
          <a:lstStyle/>
          <a:p>
            <a:pPr marL="0" indent="0">
              <a:buNone/>
            </a:pPr>
            <a:r>
              <a:rPr lang="en-US" sz="1200" dirty="0">
                <a:cs typeface="Arial" panose="020B0604020202020204"/>
              </a:rPr>
              <a:t>Exemption process must give ERCOT flexibility to grant/deny based on reliability</a:t>
            </a:r>
          </a:p>
          <a:p>
            <a:r>
              <a:rPr lang="en-US" sz="1200" u="sng" dirty="0">
                <a:cs typeface="Arial" panose="020B0604020202020204"/>
              </a:rPr>
              <a:t>Scenario 1</a:t>
            </a:r>
            <a:r>
              <a:rPr lang="en-US" sz="1200" dirty="0">
                <a:cs typeface="Arial" panose="020B0604020202020204"/>
              </a:rPr>
              <a:t>: Not technically feasible </a:t>
            </a:r>
            <a:r>
              <a:rPr lang="en-US" sz="1200" b="1" i="1" dirty="0">
                <a:cs typeface="Arial" panose="020B0604020202020204"/>
              </a:rPr>
              <a:t>or</a:t>
            </a:r>
            <a:r>
              <a:rPr lang="en-US" sz="1200" dirty="0">
                <a:cs typeface="Arial" panose="020B0604020202020204"/>
              </a:rPr>
              <a:t> technically feasible (high cost) solution w/ acceptable reliability risk</a:t>
            </a:r>
          </a:p>
          <a:p>
            <a:pPr lvl="1"/>
            <a:r>
              <a:rPr lang="en-US" sz="1200" b="1" dirty="0">
                <a:cs typeface="Arial" panose="020B0604020202020204"/>
              </a:rPr>
              <a:t>Exemption granted</a:t>
            </a:r>
          </a:p>
          <a:p>
            <a:pPr lvl="1"/>
            <a:r>
              <a:rPr lang="en-US" sz="1200" dirty="0">
                <a:cs typeface="Arial" panose="020B0604020202020204"/>
              </a:rPr>
              <a:t>ERCOT creates GTC or implements restrictions </a:t>
            </a:r>
          </a:p>
          <a:p>
            <a:r>
              <a:rPr lang="en-US" sz="1200" u="sng" dirty="0">
                <a:cs typeface="Arial" panose="020B0604020202020204"/>
              </a:rPr>
              <a:t>Scenario 2</a:t>
            </a:r>
            <a:r>
              <a:rPr lang="en-US" sz="1200" dirty="0">
                <a:cs typeface="Arial" panose="020B0604020202020204"/>
              </a:rPr>
              <a:t>: Technically feasible (low cost) solution w/ acceptable reliability risk</a:t>
            </a:r>
          </a:p>
          <a:p>
            <a:pPr lvl="1"/>
            <a:r>
              <a:rPr lang="en-US" sz="1200" b="1" dirty="0">
                <a:cs typeface="Arial" panose="020B0604020202020204"/>
              </a:rPr>
              <a:t>No exemption </a:t>
            </a:r>
            <a:r>
              <a:rPr lang="en-US" sz="1200" dirty="0">
                <a:cs typeface="Arial" panose="020B0604020202020204"/>
              </a:rPr>
              <a:t>(report to ERM if solution not implemented)</a:t>
            </a:r>
            <a:endParaRPr lang="en-US" sz="1200" dirty="0">
              <a:solidFill>
                <a:srgbClr val="000000"/>
              </a:solidFill>
              <a:cs typeface="Arial" panose="020B0604020202020204"/>
            </a:endParaRPr>
          </a:p>
          <a:p>
            <a:pPr lvl="1"/>
            <a:r>
              <a:rPr lang="en-US" sz="1200" dirty="0">
                <a:cs typeface="Arial"/>
              </a:rPr>
              <a:t>ERCOT creates GTC or implements restrictions until solution implemented</a:t>
            </a:r>
          </a:p>
          <a:p>
            <a:r>
              <a:rPr lang="en-US" sz="1200" u="sng" dirty="0">
                <a:cs typeface="Arial" panose="020B0604020202020204"/>
              </a:rPr>
              <a:t>Scenario 3</a:t>
            </a:r>
            <a:r>
              <a:rPr lang="en-US" sz="1200" dirty="0">
                <a:cs typeface="Arial" panose="020B0604020202020204"/>
              </a:rPr>
              <a:t>: No technically feasible solution, unacceptable reliability risk</a:t>
            </a:r>
          </a:p>
          <a:p>
            <a:pPr lvl="1"/>
            <a:r>
              <a:rPr lang="en-US" sz="1200" b="1" dirty="0">
                <a:cs typeface="Arial" panose="020B0604020202020204"/>
              </a:rPr>
              <a:t>No exemption</a:t>
            </a:r>
            <a:r>
              <a:rPr lang="en-US" sz="1200" dirty="0">
                <a:cs typeface="Arial" panose="020B0604020202020204"/>
              </a:rPr>
              <a:t> (report to ERM)</a:t>
            </a:r>
          </a:p>
          <a:p>
            <a:pPr lvl="1"/>
            <a:r>
              <a:rPr lang="en-US" sz="1200" dirty="0">
                <a:cs typeface="Arial" panose="020B0604020202020204"/>
              </a:rPr>
              <a:t>ERCOT creates GTC or implements restrictions </a:t>
            </a:r>
          </a:p>
          <a:p>
            <a:r>
              <a:rPr lang="en-US" sz="1200" u="sng" dirty="0">
                <a:cs typeface="Arial" panose="020B0604020202020204"/>
              </a:rPr>
              <a:t>Scenario 4</a:t>
            </a:r>
            <a:r>
              <a:rPr lang="en-US" sz="1200" dirty="0">
                <a:cs typeface="Arial" panose="020B0604020202020204"/>
              </a:rPr>
              <a:t>: Technically feasible (high or low cost) solution w/ unacceptable reliability risk</a:t>
            </a:r>
          </a:p>
          <a:p>
            <a:pPr lvl="1"/>
            <a:r>
              <a:rPr lang="en-US" sz="1200" b="1" dirty="0">
                <a:cs typeface="Arial" panose="020B0604020202020204"/>
              </a:rPr>
              <a:t>No exemption</a:t>
            </a:r>
            <a:r>
              <a:rPr lang="en-US" sz="1200" dirty="0">
                <a:cs typeface="Arial" panose="020B0604020202020204"/>
              </a:rPr>
              <a:t> (report to ERM if solution not implemented)</a:t>
            </a:r>
          </a:p>
          <a:p>
            <a:pPr lvl="1"/>
            <a:r>
              <a:rPr lang="en-US" sz="1200" dirty="0">
                <a:cs typeface="Arial" panose="020B0604020202020204"/>
              </a:rPr>
              <a:t>ERCOT creates GTC or implements restrictions until solution implemented</a:t>
            </a:r>
          </a:p>
          <a:p>
            <a:r>
              <a:rPr lang="en-US" sz="1200" u="sng" dirty="0">
                <a:cs typeface="Arial" panose="020B0604020202020204"/>
              </a:rPr>
              <a:t>Scenario 5</a:t>
            </a:r>
            <a:r>
              <a:rPr lang="en-US" sz="1200" dirty="0">
                <a:cs typeface="Arial" panose="020B0604020202020204"/>
              </a:rPr>
              <a:t>: Unknown capability or Phase Angle / RoCoF </a:t>
            </a:r>
          </a:p>
          <a:p>
            <a:pPr lvl="1"/>
            <a:r>
              <a:rPr lang="en-US" sz="1200" b="1" dirty="0">
                <a:cs typeface="Arial" panose="020B0604020202020204"/>
              </a:rPr>
              <a:t>No exemption </a:t>
            </a:r>
            <a:r>
              <a:rPr lang="en-US" sz="1200" dirty="0">
                <a:cs typeface="Arial" panose="020B0604020202020204"/>
              </a:rPr>
              <a:t>for unknown capability or Phase Angle/RoCoF</a:t>
            </a:r>
          </a:p>
        </p:txBody>
      </p:sp>
      <p:pic>
        <p:nvPicPr>
          <p:cNvPr id="6" name="Picture 5">
            <a:extLst>
              <a:ext uri="{FF2B5EF4-FFF2-40B4-BE49-F238E27FC236}">
                <a16:creationId xmlns:a16="http://schemas.microsoft.com/office/drawing/2014/main" id="{4520B4B9-0E49-ADDC-724A-DF7C865A0112}"/>
              </a:ext>
            </a:extLst>
          </p:cNvPr>
          <p:cNvPicPr>
            <a:picLocks noChangeAspect="1"/>
          </p:cNvPicPr>
          <p:nvPr/>
        </p:nvPicPr>
        <p:blipFill>
          <a:blip r:embed="rId3"/>
          <a:stretch>
            <a:fillRect/>
          </a:stretch>
        </p:blipFill>
        <p:spPr>
          <a:xfrm>
            <a:off x="314106" y="4205821"/>
            <a:ext cx="8347100" cy="1820098"/>
          </a:xfrm>
          <a:prstGeom prst="rect">
            <a:avLst/>
          </a:prstGeom>
        </p:spPr>
      </p:pic>
    </p:spTree>
    <p:extLst>
      <p:ext uri="{BB962C8B-B14F-4D97-AF65-F5344CB8AC3E}">
        <p14:creationId xmlns:p14="http://schemas.microsoft.com/office/powerpoint/2010/main" val="219400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sz="2400" dirty="0"/>
              <a:t>Exemption Process - ERCOT Supports (Assumptions)</a:t>
            </a:r>
            <a:endParaRPr lang="en-US" sz="2400" dirty="0">
              <a:cs typeface="Arial"/>
            </a:endParaRP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17</a:t>
            </a:fld>
            <a:endParaRPr lang="en-US" dirty="0"/>
          </a:p>
        </p:txBody>
      </p:sp>
      <p:sp>
        <p:nvSpPr>
          <p:cNvPr id="3" name="Content Placeholder 2">
            <a:extLst>
              <a:ext uri="{FF2B5EF4-FFF2-40B4-BE49-F238E27FC236}">
                <a16:creationId xmlns:a16="http://schemas.microsoft.com/office/drawing/2014/main" id="{A777B6E3-C779-2BF0-5BC0-36EC715CD91B}"/>
              </a:ext>
            </a:extLst>
          </p:cNvPr>
          <p:cNvSpPr>
            <a:spLocks noGrp="1"/>
          </p:cNvSpPr>
          <p:nvPr>
            <p:ph idx="1"/>
          </p:nvPr>
        </p:nvSpPr>
        <p:spPr>
          <a:xfrm>
            <a:off x="225593" y="759198"/>
            <a:ext cx="8614609" cy="5660849"/>
          </a:xfrm>
        </p:spPr>
        <p:txBody>
          <a:bodyPr lIns="91440" tIns="45720" rIns="91440" bIns="45720" anchor="t"/>
          <a:lstStyle/>
          <a:p>
            <a:pPr>
              <a:spcBef>
                <a:spcPts val="0"/>
              </a:spcBef>
            </a:pPr>
            <a:r>
              <a:rPr lang="en-US" sz="1400" dirty="0">
                <a:cs typeface="Arial" panose="020B0604020202020204"/>
              </a:rPr>
              <a:t>General Assumptions:</a:t>
            </a:r>
          </a:p>
          <a:p>
            <a:pPr lvl="1">
              <a:spcBef>
                <a:spcPts val="0"/>
              </a:spcBef>
            </a:pPr>
            <a:r>
              <a:rPr lang="en-US" sz="1400" b="1" dirty="0">
                <a:cs typeface="Arial" panose="020B0604020202020204"/>
              </a:rPr>
              <a:t>Exemption assessment relies on accurate models </a:t>
            </a:r>
            <a:r>
              <a:rPr lang="en-US" sz="1400" dirty="0">
                <a:cs typeface="Arial" panose="020B0604020202020204"/>
              </a:rPr>
              <a:t>- inaccurate models sent to ERM </a:t>
            </a:r>
          </a:p>
          <a:p>
            <a:pPr lvl="1">
              <a:spcBef>
                <a:spcPts val="0"/>
              </a:spcBef>
            </a:pPr>
            <a:r>
              <a:rPr lang="en-US" sz="1400" dirty="0">
                <a:cs typeface="Arial" panose="020B0604020202020204"/>
              </a:rPr>
              <a:t>Exemptions evaluated on individual impact </a:t>
            </a:r>
            <a:r>
              <a:rPr lang="en-US" sz="1400" b="1" i="1" dirty="0">
                <a:cs typeface="Arial"/>
              </a:rPr>
              <a:t>and aggregated </a:t>
            </a:r>
            <a:r>
              <a:rPr lang="en-US" sz="1400" dirty="0">
                <a:cs typeface="Arial"/>
              </a:rPr>
              <a:t>System impact</a:t>
            </a:r>
          </a:p>
          <a:p>
            <a:pPr lvl="1">
              <a:spcBef>
                <a:spcPts val="0"/>
              </a:spcBef>
            </a:pPr>
            <a:r>
              <a:rPr lang="en-US" sz="1400" dirty="0">
                <a:cs typeface="Arial"/>
              </a:rPr>
              <a:t>Exemption assessment cannot be fully completed until after all exemption requests are received. </a:t>
            </a:r>
          </a:p>
          <a:p>
            <a:pPr lvl="1">
              <a:spcBef>
                <a:spcPts val="0"/>
              </a:spcBef>
            </a:pPr>
            <a:r>
              <a:rPr lang="en-US" sz="1400" dirty="0">
                <a:cs typeface="Arial"/>
              </a:rPr>
              <a:t>If system changes or model inaccuracies reveal additional limitations, exemptions may be revisited</a:t>
            </a:r>
          </a:p>
          <a:p>
            <a:pPr lvl="1">
              <a:spcBef>
                <a:spcPts val="0"/>
              </a:spcBef>
            </a:pPr>
            <a:r>
              <a:rPr lang="en-US" sz="1400" dirty="0">
                <a:cs typeface="Arial"/>
              </a:rPr>
              <a:t>Operational restrictions (full/partial) = backstop for unacceptable reliability risk not mitigated</a:t>
            </a:r>
          </a:p>
          <a:p>
            <a:pPr lvl="1">
              <a:spcBef>
                <a:spcPts val="0"/>
              </a:spcBef>
            </a:pPr>
            <a:r>
              <a:rPr lang="en-US" sz="1400" dirty="0">
                <a:cs typeface="Arial"/>
              </a:rPr>
              <a:t>ERCOT must receive necessary data/information to perform assessment</a:t>
            </a:r>
          </a:p>
          <a:p>
            <a:pPr>
              <a:spcBef>
                <a:spcPts val="0"/>
              </a:spcBef>
            </a:pPr>
            <a:r>
              <a:rPr lang="en-US" sz="1400" dirty="0">
                <a:cs typeface="Arial"/>
              </a:rPr>
              <a:t>Unacceptable reliability risk includes any of:</a:t>
            </a:r>
          </a:p>
          <a:p>
            <a:pPr lvl="1">
              <a:spcBef>
                <a:spcPts val="0"/>
              </a:spcBef>
            </a:pPr>
            <a:r>
              <a:rPr lang="en-US" sz="1400" dirty="0">
                <a:cs typeface="Arial"/>
              </a:rPr>
              <a:t>Uncontrolled separation, Instability, or Cascading Outages</a:t>
            </a:r>
          </a:p>
          <a:p>
            <a:pPr lvl="1">
              <a:spcBef>
                <a:spcPts val="0"/>
              </a:spcBef>
            </a:pPr>
            <a:r>
              <a:rPr lang="en-US" sz="1400" dirty="0">
                <a:cs typeface="Arial"/>
              </a:rPr>
              <a:t>Loss of Gen capacity &gt; 500 MW</a:t>
            </a:r>
          </a:p>
          <a:p>
            <a:pPr lvl="1">
              <a:spcBef>
                <a:spcPts val="0"/>
              </a:spcBef>
            </a:pPr>
            <a:r>
              <a:rPr lang="en-US" sz="1400" dirty="0">
                <a:cs typeface="Arial"/>
              </a:rPr>
              <a:t>Unnecessary loss of load &gt;75 MW</a:t>
            </a:r>
          </a:p>
          <a:p>
            <a:pPr lvl="1">
              <a:spcBef>
                <a:spcPts val="0"/>
              </a:spcBef>
            </a:pPr>
            <a:r>
              <a:rPr lang="en-US" sz="1400" dirty="0">
                <a:cs typeface="Arial"/>
              </a:rPr>
              <a:t>Safety or neighboring equipment damage risk</a:t>
            </a:r>
          </a:p>
          <a:p>
            <a:pPr>
              <a:spcBef>
                <a:spcPts val="0"/>
              </a:spcBef>
            </a:pPr>
            <a:r>
              <a:rPr lang="en-US" sz="1400" dirty="0">
                <a:cs typeface="Arial"/>
              </a:rPr>
              <a:t>Cost</a:t>
            </a:r>
          </a:p>
          <a:p>
            <a:pPr lvl="1">
              <a:spcBef>
                <a:spcPts val="0"/>
              </a:spcBef>
            </a:pPr>
            <a:r>
              <a:rPr lang="en-US" sz="1400" dirty="0">
                <a:cs typeface="Arial"/>
              </a:rPr>
              <a:t>Low Cost = software, firmware, parameter changes</a:t>
            </a:r>
          </a:p>
          <a:p>
            <a:pPr lvl="1">
              <a:spcBef>
                <a:spcPts val="0"/>
              </a:spcBef>
            </a:pPr>
            <a:r>
              <a:rPr lang="en-US" sz="1400" dirty="0">
                <a:cs typeface="Arial"/>
              </a:rPr>
              <a:t>Low Cost = physical changes &lt; 50%* of replacement cost per turbine/inverter</a:t>
            </a:r>
          </a:p>
          <a:p>
            <a:pPr marL="1200150" lvl="2" indent="-344170">
              <a:spcBef>
                <a:spcPts val="0"/>
              </a:spcBef>
            </a:pPr>
            <a:r>
              <a:rPr lang="en-US" sz="1400" dirty="0">
                <a:cs typeface="Arial"/>
              </a:rPr>
              <a:t>PPC replacement</a:t>
            </a:r>
          </a:p>
          <a:p>
            <a:pPr marL="1200150" lvl="2" indent="-344170">
              <a:spcBef>
                <a:spcPts val="0"/>
              </a:spcBef>
            </a:pPr>
            <a:r>
              <a:rPr lang="en-US" sz="1400" dirty="0">
                <a:cs typeface="Arial"/>
              </a:rPr>
              <a:t>Controller card upgrade kits (cost per inverter)</a:t>
            </a:r>
          </a:p>
          <a:p>
            <a:pPr marL="1200150" lvl="2" indent="-344170">
              <a:spcBef>
                <a:spcPts val="0"/>
              </a:spcBef>
            </a:pPr>
            <a:r>
              <a:rPr lang="en-US" sz="1400" dirty="0">
                <a:cs typeface="Arial"/>
              </a:rPr>
              <a:t>Protection relay upgrades</a:t>
            </a:r>
          </a:p>
          <a:p>
            <a:pPr marL="1200150" lvl="2" indent="-344170">
              <a:spcBef>
                <a:spcPts val="0"/>
              </a:spcBef>
            </a:pPr>
            <a:r>
              <a:rPr lang="en-US" sz="1400" dirty="0">
                <a:cs typeface="Arial"/>
              </a:rPr>
              <a:t>Communication upgrades (inverter to PPC)</a:t>
            </a:r>
          </a:p>
          <a:p>
            <a:pPr marL="1200150" lvl="2" indent="-344170">
              <a:spcBef>
                <a:spcPts val="0"/>
              </a:spcBef>
            </a:pPr>
            <a:r>
              <a:rPr lang="en-US" sz="1400" dirty="0">
                <a:cs typeface="Arial"/>
              </a:rPr>
              <a:t>Component upgrades (DC chopper, PLL controller, vibration monitoring, DC controller)</a:t>
            </a:r>
          </a:p>
          <a:p>
            <a:pPr lvl="1">
              <a:spcBef>
                <a:spcPts val="0"/>
              </a:spcBef>
            </a:pPr>
            <a:r>
              <a:rPr lang="en-US" sz="1400" dirty="0">
                <a:cs typeface="Arial"/>
              </a:rPr>
              <a:t>High Cost = physical changes ≥ 50%* of replacement cost per turbine/inverter</a:t>
            </a:r>
          </a:p>
          <a:p>
            <a:pPr lvl="2">
              <a:spcBef>
                <a:spcPts val="0"/>
              </a:spcBef>
            </a:pPr>
            <a:r>
              <a:rPr lang="en-US" sz="1400" dirty="0">
                <a:cs typeface="Arial"/>
              </a:rPr>
              <a:t>Full replacement</a:t>
            </a:r>
          </a:p>
          <a:p>
            <a:pPr lvl="2">
              <a:spcBef>
                <a:spcPts val="0"/>
              </a:spcBef>
            </a:pPr>
            <a:r>
              <a:rPr lang="en-US" sz="1400" dirty="0">
                <a:cs typeface="Arial"/>
              </a:rPr>
              <a:t>Converter replacement only</a:t>
            </a:r>
          </a:p>
          <a:p>
            <a:pPr lvl="2">
              <a:spcBef>
                <a:spcPts val="0"/>
              </a:spcBef>
            </a:pPr>
            <a:r>
              <a:rPr lang="en-US" sz="1400" dirty="0">
                <a:cs typeface="Arial"/>
              </a:rPr>
              <a:t>Major component upgrades</a:t>
            </a:r>
          </a:p>
        </p:txBody>
      </p:sp>
      <p:sp>
        <p:nvSpPr>
          <p:cNvPr id="5" name="TextBox 4">
            <a:extLst>
              <a:ext uri="{FF2B5EF4-FFF2-40B4-BE49-F238E27FC236}">
                <a16:creationId xmlns:a16="http://schemas.microsoft.com/office/drawing/2014/main" id="{4929ADC9-D789-E8F1-8EE9-C16DEF7D81AF}"/>
              </a:ext>
            </a:extLst>
          </p:cNvPr>
          <p:cNvSpPr txBox="1"/>
          <p:nvPr/>
        </p:nvSpPr>
        <p:spPr>
          <a:xfrm>
            <a:off x="5028197" y="6146131"/>
            <a:ext cx="392530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Arial"/>
              </a:rPr>
              <a:t>*TAC can consider alternative, reasonable threshold</a:t>
            </a:r>
          </a:p>
        </p:txBody>
      </p:sp>
    </p:spTree>
    <p:extLst>
      <p:ext uri="{BB962C8B-B14F-4D97-AF65-F5344CB8AC3E}">
        <p14:creationId xmlns:p14="http://schemas.microsoft.com/office/powerpoint/2010/main" val="103240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Key Issue 2A: ERCOT Limited in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flipH="1">
            <a:off x="2987171" y="4052538"/>
            <a:ext cx="5275613" cy="246221"/>
          </a:xfrm>
          <a:prstGeom prst="rect">
            <a:avLst/>
          </a:prstGeom>
          <a:noFill/>
        </p:spPr>
        <p:txBody>
          <a:bodyPr wrap="square" rtlCol="0">
            <a:spAutoFit/>
          </a:bodyPr>
          <a:lstStyle/>
          <a:p>
            <a:pPr marL="466090" marR="0" indent="-466090" algn="l">
              <a:spcBef>
                <a:spcPts val="0"/>
              </a:spcBef>
              <a:spcAft>
                <a:spcPts val="1200"/>
              </a:spcAft>
            </a:pPr>
            <a:r>
              <a:rPr lang="en-US" sz="1000" dirty="0"/>
              <a:t> </a:t>
            </a:r>
          </a:p>
        </p:txBody>
      </p:sp>
      <p:sp>
        <p:nvSpPr>
          <p:cNvPr id="12" name="TextBox 11">
            <a:extLst>
              <a:ext uri="{FF2B5EF4-FFF2-40B4-BE49-F238E27FC236}">
                <a16:creationId xmlns:a16="http://schemas.microsoft.com/office/drawing/2014/main" id="{5CEA064E-064D-2C88-5B10-C02D707F4DCF}"/>
              </a:ext>
            </a:extLst>
          </p:cNvPr>
          <p:cNvSpPr txBox="1"/>
          <p:nvPr/>
        </p:nvSpPr>
        <p:spPr>
          <a:xfrm>
            <a:off x="243304" y="1347503"/>
            <a:ext cx="8558893" cy="3539430"/>
          </a:xfrm>
          <a:prstGeom prst="rect">
            <a:avLst/>
          </a:prstGeom>
          <a:noFill/>
        </p:spPr>
        <p:txBody>
          <a:bodyPr wrap="square" lIns="91440" tIns="45720" rIns="91440" bIns="45720" rtlCol="0" anchor="t">
            <a:spAutoFit/>
          </a:bodyPr>
          <a:lstStyle/>
          <a:p>
            <a:r>
              <a:rPr lang="en-US" dirty="0"/>
              <a:t>Any assessment for exemptions must include reliability and guardrails: </a:t>
            </a:r>
            <a:endParaRPr lang="en-US" dirty="0">
              <a:cs typeface="Arial"/>
            </a:endParaRPr>
          </a:p>
          <a:p>
            <a:endParaRPr lang="en-US" sz="1600" dirty="0">
              <a:cs typeface="Arial"/>
            </a:endParaRPr>
          </a:p>
          <a:p>
            <a:pPr marL="342900" indent="-342900">
              <a:buFont typeface="+mj-lt"/>
              <a:buAutoNum type="arabicPeriod"/>
            </a:pPr>
            <a:r>
              <a:rPr lang="en-US" sz="1600" dirty="0">
                <a:cs typeface="Arial"/>
              </a:rPr>
              <a:t>Reliability assessment should evaluate impact of individual plant </a:t>
            </a:r>
            <a:r>
              <a:rPr lang="en-US" sz="1600" b="1" i="1" dirty="0">
                <a:cs typeface="Arial"/>
              </a:rPr>
              <a:t>and</a:t>
            </a:r>
            <a:r>
              <a:rPr lang="en-US" sz="1600" dirty="0">
                <a:cs typeface="Arial"/>
              </a:rPr>
              <a:t> aggregate impact of all exemptions</a:t>
            </a:r>
          </a:p>
          <a:p>
            <a:pPr marL="342900" indent="-342900">
              <a:buFont typeface="+mj-lt"/>
              <a:buAutoNum type="arabicPeriod"/>
            </a:pPr>
            <a:r>
              <a:rPr lang="en-US" sz="1600" dirty="0">
                <a:cs typeface="Arial"/>
              </a:rPr>
              <a:t>No exemptions for unknown/unverified capability deficiencies</a:t>
            </a:r>
          </a:p>
          <a:p>
            <a:pPr marL="342900" indent="-342900">
              <a:buFont typeface="+mj-lt"/>
              <a:buAutoNum type="arabicPeriod"/>
            </a:pPr>
            <a:r>
              <a:rPr lang="en-US" sz="1600" dirty="0">
                <a:cs typeface="Arial"/>
              </a:rPr>
              <a:t>No exemptions for Phase Angle Jump or Rate-of-Change of Frequency </a:t>
            </a:r>
            <a:r>
              <a:rPr lang="en-US" sz="1600" i="1" dirty="0">
                <a:cs typeface="Arial"/>
              </a:rPr>
              <a:t>during fault conditions </a:t>
            </a:r>
            <a:r>
              <a:rPr lang="en-US" sz="1600" dirty="0">
                <a:cs typeface="Arial"/>
              </a:rPr>
              <a:t>until future NOGRR can address those issues (Key Issue 2B)</a:t>
            </a:r>
          </a:p>
          <a:p>
            <a:pPr marL="342900" indent="-342900">
              <a:buFont typeface="+mj-lt"/>
              <a:buAutoNum type="arabicPeriod"/>
            </a:pPr>
            <a:r>
              <a:rPr lang="en-US" sz="1600" dirty="0">
                <a:cs typeface="Arial"/>
              </a:rPr>
              <a:t>Exemptions cannot materially reduce performance versus current requirements</a:t>
            </a:r>
          </a:p>
          <a:p>
            <a:pPr marL="342900" indent="-342900">
              <a:buFont typeface="+mj-lt"/>
              <a:buAutoNum type="arabicPeriod"/>
            </a:pPr>
            <a:r>
              <a:rPr lang="en-US" sz="1600" dirty="0">
                <a:cs typeface="Arial"/>
              </a:rPr>
              <a:t>Exemption evaluation of cost impact on RE must be clear, objective, and repeatable (</a:t>
            </a:r>
            <a:r>
              <a:rPr lang="en-US" sz="1600" i="1" dirty="0">
                <a:cs typeface="Arial"/>
              </a:rPr>
              <a:t>e.g., </a:t>
            </a:r>
            <a:r>
              <a:rPr lang="en-US" sz="1600" dirty="0">
                <a:cs typeface="Arial"/>
              </a:rPr>
              <a:t>fixed percentage of cost to replace with a new in-kind inverter/converter on a per inverter/converter basis)</a:t>
            </a:r>
          </a:p>
          <a:p>
            <a:pPr marL="342900" indent="-342900">
              <a:buFont typeface="+mj-lt"/>
              <a:buAutoNum type="arabicPeriod"/>
            </a:pPr>
            <a:r>
              <a:rPr lang="en-US" sz="1600" dirty="0">
                <a:cs typeface="Arial"/>
              </a:rPr>
              <a:t>Exemptions cannot be indefinite or prohibit ERCOT from implementing restrictions if it cannot otherwise maintain reliability</a:t>
            </a:r>
          </a:p>
          <a:p>
            <a:endParaRPr lang="en-US" sz="1400" dirty="0">
              <a:cs typeface="Arial"/>
            </a:endParaRPr>
          </a:p>
        </p:txBody>
      </p:sp>
      <p:sp>
        <p:nvSpPr>
          <p:cNvPr id="13" name="Content Placeholder 9">
            <a:extLst>
              <a:ext uri="{FF2B5EF4-FFF2-40B4-BE49-F238E27FC236}">
                <a16:creationId xmlns:a16="http://schemas.microsoft.com/office/drawing/2014/main" id="{9D3C325B-771A-E722-C1E1-CAC2B3D81AF7}"/>
              </a:ext>
            </a:extLst>
          </p:cNvPr>
          <p:cNvSpPr txBox="1">
            <a:spLocks/>
          </p:cNvSpPr>
          <p:nvPr/>
        </p:nvSpPr>
        <p:spPr>
          <a:xfrm>
            <a:off x="243304" y="5267712"/>
            <a:ext cx="8661400" cy="830997"/>
          </a:xfrm>
          <a:prstGeom prst="borderCallout2">
            <a:avLst>
              <a:gd name="adj1" fmla="val 99570"/>
              <a:gd name="adj2" fmla="val 53254"/>
              <a:gd name="adj3" fmla="val 100625"/>
              <a:gd name="adj4" fmla="val 53333"/>
              <a:gd name="adj5" fmla="val 101653"/>
              <a:gd name="adj6" fmla="val 53531"/>
            </a:avLst>
          </a:prstGeom>
          <a:solidFill>
            <a:schemeClr val="accent1">
              <a:lumMod val="20000"/>
              <a:lumOff val="80000"/>
            </a:schemeClr>
          </a:solidFill>
          <a:ln>
            <a:solidFill>
              <a:schemeClr val="tx1"/>
            </a:solidFill>
          </a:ln>
        </p:spPr>
        <p:txBody>
          <a:bodyPr wrap="square" lIns="91440" tIns="45720" rIns="91440" bIns="45720" rtlCol="0" anchor="t">
            <a:spAutoFit/>
          </a:bodyPr>
          <a:lstStyle>
            <a:defPPr>
              <a:defRPr lang="en-US"/>
            </a:defPPr>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t>Key Takeaway: </a:t>
            </a:r>
            <a:r>
              <a:rPr lang="en-US" sz="1600" b="0" dirty="0"/>
              <a:t>Language should include a reliability assessment attempting to balance cost impact and reliability impact w/ reliability guardrails to ensure no exemptions for unknown/unverified capability or issues.</a:t>
            </a:r>
          </a:p>
        </p:txBody>
      </p:sp>
    </p:spTree>
    <p:extLst>
      <p:ext uri="{BB962C8B-B14F-4D97-AF65-F5344CB8AC3E}">
        <p14:creationId xmlns:p14="http://schemas.microsoft.com/office/powerpoint/2010/main" val="366855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Key Issue 2A: ERCOT Limited in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700" y="2505670"/>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an exemption process that ERCOT can support or an alternative that still ensures ERCOT can deny exemption for unacceptable reliability risk?</a:t>
            </a:r>
          </a:p>
        </p:txBody>
      </p:sp>
      <p:sp>
        <p:nvSpPr>
          <p:cNvPr id="5" name="TextBox 4">
            <a:extLst>
              <a:ext uri="{FF2B5EF4-FFF2-40B4-BE49-F238E27FC236}">
                <a16:creationId xmlns:a16="http://schemas.microsoft.com/office/drawing/2014/main" id="{16A800D3-C376-78F4-2553-0A972C545CAB}"/>
              </a:ext>
            </a:extLst>
          </p:cNvPr>
          <p:cNvSpPr txBox="1"/>
          <p:nvPr/>
        </p:nvSpPr>
        <p:spPr>
          <a:xfrm>
            <a:off x="266699" y="3740791"/>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an exemption process that does not allow a material reduction of current reliability requirements?</a:t>
            </a:r>
          </a:p>
        </p:txBody>
      </p:sp>
    </p:spTree>
    <p:extLst>
      <p:ext uri="{BB962C8B-B14F-4D97-AF65-F5344CB8AC3E}">
        <p14:creationId xmlns:p14="http://schemas.microsoft.com/office/powerpoint/2010/main" val="361419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dirty="0"/>
              <a:t>NOGRR 245 History</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2</a:t>
            </a:fld>
            <a:endParaRPr lang="en-US" dirty="0"/>
          </a:p>
        </p:txBody>
      </p:sp>
      <p:sp>
        <p:nvSpPr>
          <p:cNvPr id="3" name="Content Placeholder 2">
            <a:extLst>
              <a:ext uri="{FF2B5EF4-FFF2-40B4-BE49-F238E27FC236}">
                <a16:creationId xmlns:a16="http://schemas.microsoft.com/office/drawing/2014/main" id="{A777B6E3-C779-2BF0-5BC0-36EC715CD91B}"/>
              </a:ext>
            </a:extLst>
          </p:cNvPr>
          <p:cNvSpPr>
            <a:spLocks noGrp="1"/>
          </p:cNvSpPr>
          <p:nvPr>
            <p:ph idx="1"/>
          </p:nvPr>
        </p:nvSpPr>
        <p:spPr>
          <a:xfrm>
            <a:off x="685796" y="845976"/>
            <a:ext cx="8153401" cy="5029200"/>
          </a:xfrm>
        </p:spPr>
        <p:txBody>
          <a:bodyPr lIns="91440" tIns="45720" rIns="91440" bIns="45720" anchor="t"/>
          <a:lstStyle/>
          <a:p>
            <a:r>
              <a:rPr lang="en-US" sz="1600" dirty="0"/>
              <a:t>Proposed Jan. 2023 to enhance IBR ride-through and align w/ IEEE 2800 and NERC</a:t>
            </a:r>
          </a:p>
          <a:p>
            <a:r>
              <a:rPr lang="en-US" sz="1600" dirty="0"/>
              <a:t>ERCOT comments (4/5/23 &amp; 6/22/23) lowered requirements and extended timelines</a:t>
            </a:r>
            <a:r>
              <a:rPr lang="en-US" sz="1600" kern="1200" dirty="0">
                <a:solidFill>
                  <a:srgbClr val="5B6770"/>
                </a:solidFill>
                <a:effectLst/>
                <a:cs typeface="Arial"/>
              </a:rPr>
              <a:t> </a:t>
            </a:r>
            <a:r>
              <a:rPr lang="en-US" sz="1600" dirty="0"/>
              <a:t>based on stakeholder feedback (some RE’s still opposed)</a:t>
            </a:r>
            <a:endParaRPr lang="en-US" sz="1600" dirty="0">
              <a:cs typeface="Arial"/>
            </a:endParaRPr>
          </a:p>
          <a:p>
            <a:r>
              <a:rPr lang="en-US" sz="1600" dirty="0"/>
              <a:t>ROS narrowly approved a version on 9/14/23 (ERCOT opposed)</a:t>
            </a:r>
            <a:endParaRPr lang="en-US" sz="1600" dirty="0">
              <a:cs typeface="Arial"/>
            </a:endParaRPr>
          </a:p>
          <a:p>
            <a:r>
              <a:rPr lang="en-US" sz="1600" dirty="0"/>
              <a:t>RFI results from REs and OEMs presented at December TAC meeting </a:t>
            </a:r>
          </a:p>
          <a:p>
            <a:r>
              <a:rPr lang="en-US" sz="1600" dirty="0"/>
              <a:t>FERC Order 901:</a:t>
            </a:r>
            <a:endParaRPr lang="en-US" sz="1600" dirty="0">
              <a:cs typeface="Arial"/>
            </a:endParaRPr>
          </a:p>
          <a:p>
            <a:pPr lvl="1"/>
            <a:r>
              <a:rPr lang="en-US" sz="1600" dirty="0"/>
              <a:t>NERC must address same risks NOGRR245 addresses</a:t>
            </a:r>
            <a:endParaRPr lang="en-US" sz="1600" dirty="0">
              <a:cs typeface="Arial"/>
            </a:endParaRPr>
          </a:p>
          <a:p>
            <a:pPr lvl="1"/>
            <a:r>
              <a:rPr lang="en-US" sz="1600" dirty="0"/>
              <a:t>Need for retroactive applicability w/ </a:t>
            </a:r>
            <a:r>
              <a:rPr lang="en-US" sz="1600" u="sng" dirty="0"/>
              <a:t>limited</a:t>
            </a:r>
            <a:r>
              <a:rPr lang="en-US" sz="1600" dirty="0"/>
              <a:t> </a:t>
            </a:r>
            <a:r>
              <a:rPr lang="en-US" sz="1600" i="1" dirty="0"/>
              <a:t>technical </a:t>
            </a:r>
            <a:r>
              <a:rPr lang="en-US" sz="1600" dirty="0"/>
              <a:t>exemptions for legacy IBRs </a:t>
            </a:r>
            <a:endParaRPr lang="en-US" sz="1600" dirty="0">
              <a:cs typeface="Arial"/>
            </a:endParaRPr>
          </a:p>
          <a:p>
            <a:pPr lvl="1"/>
            <a:r>
              <a:rPr lang="en-US" sz="1600" dirty="0"/>
              <a:t>Planners/operators must address risk caused by exemptions </a:t>
            </a:r>
            <a:endParaRPr lang="en-US" sz="1600" dirty="0">
              <a:cs typeface="Arial"/>
            </a:endParaRPr>
          </a:p>
          <a:p>
            <a:r>
              <a:rPr lang="en-US" sz="1600" dirty="0"/>
              <a:t>ERCOT comments (1/8/24) considering RFI results (some RE’s still opposed)</a:t>
            </a:r>
            <a:endParaRPr lang="en-US" sz="1600" dirty="0">
              <a:cs typeface="Arial"/>
            </a:endParaRPr>
          </a:p>
          <a:p>
            <a:r>
              <a:rPr lang="en-US" sz="1600" dirty="0"/>
              <a:t>ERCOT compromise (3/20/24) assumed similar compromise from Joint Commenters</a:t>
            </a:r>
            <a:endParaRPr lang="en-US" sz="1600" dirty="0">
              <a:cs typeface="Arial"/>
            </a:endParaRPr>
          </a:p>
          <a:p>
            <a:r>
              <a:rPr lang="en-US" sz="1600" dirty="0"/>
              <a:t>TAC narrowly approved (3/27/24) based on comments - making reliability worse (ERCOT opposed)</a:t>
            </a:r>
            <a:endParaRPr lang="en-US" sz="1600" dirty="0">
              <a:cs typeface="Arial"/>
            </a:endParaRPr>
          </a:p>
          <a:p>
            <a:r>
              <a:rPr lang="en-US" sz="1600" dirty="0"/>
              <a:t>ERCOT comments (4/15/24) revising TAC-recommended version to improve reliability</a:t>
            </a:r>
            <a:endParaRPr lang="en-US" sz="1600" dirty="0">
              <a:cs typeface="Arial"/>
            </a:endParaRPr>
          </a:p>
          <a:p>
            <a:r>
              <a:rPr lang="en-US" sz="1600" dirty="0"/>
              <a:t>ERCOT BOD remanded to TAC with instructions on 4/23/24</a:t>
            </a:r>
            <a:endParaRPr lang="en-US" sz="1600" dirty="0">
              <a:cs typeface="Arial"/>
            </a:endParaRPr>
          </a:p>
        </p:txBody>
      </p:sp>
      <p:cxnSp>
        <p:nvCxnSpPr>
          <p:cNvPr id="6" name="Straight Arrow Connector 5">
            <a:extLst>
              <a:ext uri="{FF2B5EF4-FFF2-40B4-BE49-F238E27FC236}">
                <a16:creationId xmlns:a16="http://schemas.microsoft.com/office/drawing/2014/main" id="{F8D568A3-43BE-F1F4-1441-E74B8B333830}"/>
              </a:ext>
            </a:extLst>
          </p:cNvPr>
          <p:cNvCxnSpPr>
            <a:cxnSpLocks/>
          </p:cNvCxnSpPr>
          <p:nvPr/>
        </p:nvCxnSpPr>
        <p:spPr>
          <a:xfrm>
            <a:off x="381000" y="990600"/>
            <a:ext cx="0" cy="5152311"/>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32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2B: Allowed Exemptions for uncertainties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flipH="1">
            <a:off x="2987171" y="4052538"/>
            <a:ext cx="5275613" cy="246221"/>
          </a:xfrm>
          <a:prstGeom prst="rect">
            <a:avLst/>
          </a:prstGeom>
          <a:noFill/>
        </p:spPr>
        <p:txBody>
          <a:bodyPr wrap="square" rtlCol="0">
            <a:spAutoFit/>
          </a:bodyPr>
          <a:lstStyle/>
          <a:p>
            <a:pPr marL="466090" marR="0" indent="-466090" algn="l">
              <a:spcBef>
                <a:spcPts val="0"/>
              </a:spcBef>
              <a:spcAft>
                <a:spcPts val="1200"/>
              </a:spcAft>
            </a:pPr>
            <a:r>
              <a:rPr lang="en-US" sz="1000" dirty="0"/>
              <a:t> </a:t>
            </a:r>
          </a:p>
        </p:txBody>
      </p:sp>
      <p:sp>
        <p:nvSpPr>
          <p:cNvPr id="13" name="Content Placeholder 9">
            <a:extLst>
              <a:ext uri="{FF2B5EF4-FFF2-40B4-BE49-F238E27FC236}">
                <a16:creationId xmlns:a16="http://schemas.microsoft.com/office/drawing/2014/main" id="{9D3C325B-771A-E722-C1E1-CAC2B3D81AF7}"/>
              </a:ext>
            </a:extLst>
          </p:cNvPr>
          <p:cNvSpPr txBox="1">
            <a:spLocks/>
          </p:cNvSpPr>
          <p:nvPr/>
        </p:nvSpPr>
        <p:spPr>
          <a:xfrm>
            <a:off x="243304" y="5267712"/>
            <a:ext cx="8661400" cy="584775"/>
          </a:xfrm>
          <a:prstGeom prst="borderCallout2">
            <a:avLst>
              <a:gd name="adj1" fmla="val 99570"/>
              <a:gd name="adj2" fmla="val 53254"/>
              <a:gd name="adj3" fmla="val 100625"/>
              <a:gd name="adj4" fmla="val 53333"/>
              <a:gd name="adj5" fmla="val 101653"/>
              <a:gd name="adj6" fmla="val 53531"/>
            </a:avLst>
          </a:prstGeom>
          <a:solidFill>
            <a:schemeClr val="accent1">
              <a:lumMod val="20000"/>
              <a:lumOff val="80000"/>
            </a:schemeClr>
          </a:solidFill>
          <a:ln>
            <a:solidFill>
              <a:schemeClr val="tx1"/>
            </a:solidFill>
          </a:ln>
        </p:spPr>
        <p:txBody>
          <a:bodyPr wrap="square" lIns="91440" tIns="45720" rIns="91440" bIns="45720" rtlCol="0" anchor="t">
            <a:spAutoFit/>
          </a:bodyPr>
          <a:lstStyle>
            <a:defPPr>
              <a:defRPr lang="en-US"/>
            </a:defPPr>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t>Key Takeaway: </a:t>
            </a:r>
            <a:r>
              <a:rPr lang="en-US" sz="1600" b="0" dirty="0"/>
              <a:t>Exemption language should include guardrails to not allow exemptions for "unknown" or "unverified" capabilities to avoid performance requirements.  </a:t>
            </a:r>
            <a:endParaRPr lang="en-US" sz="1600" b="0" dirty="0">
              <a:cs typeface="Arial"/>
            </a:endParaRPr>
          </a:p>
        </p:txBody>
      </p:sp>
      <p:pic>
        <p:nvPicPr>
          <p:cNvPr id="5" name="Picture 4">
            <a:extLst>
              <a:ext uri="{FF2B5EF4-FFF2-40B4-BE49-F238E27FC236}">
                <a16:creationId xmlns:a16="http://schemas.microsoft.com/office/drawing/2014/main" id="{6C1D637E-541C-F51A-8C78-E41087EA1E6B}"/>
              </a:ext>
            </a:extLst>
          </p:cNvPr>
          <p:cNvPicPr>
            <a:picLocks noChangeAspect="1"/>
          </p:cNvPicPr>
          <p:nvPr/>
        </p:nvPicPr>
        <p:blipFill>
          <a:blip r:embed="rId2"/>
          <a:stretch>
            <a:fillRect/>
          </a:stretch>
        </p:blipFill>
        <p:spPr>
          <a:xfrm>
            <a:off x="95250" y="2290522"/>
            <a:ext cx="8896349" cy="1505225"/>
          </a:xfrm>
          <a:prstGeom prst="rect">
            <a:avLst/>
          </a:prstGeom>
        </p:spPr>
      </p:pic>
      <p:pic>
        <p:nvPicPr>
          <p:cNvPr id="7" name="Picture 6">
            <a:extLst>
              <a:ext uri="{FF2B5EF4-FFF2-40B4-BE49-F238E27FC236}">
                <a16:creationId xmlns:a16="http://schemas.microsoft.com/office/drawing/2014/main" id="{FC419196-C35A-5147-FC87-4736CB3C8B84}"/>
              </a:ext>
            </a:extLst>
          </p:cNvPr>
          <p:cNvPicPr>
            <a:picLocks noChangeAspect="1"/>
          </p:cNvPicPr>
          <p:nvPr/>
        </p:nvPicPr>
        <p:blipFill>
          <a:blip r:embed="rId3"/>
          <a:stretch>
            <a:fillRect/>
          </a:stretch>
        </p:blipFill>
        <p:spPr>
          <a:xfrm>
            <a:off x="95249" y="3988107"/>
            <a:ext cx="8896349" cy="1049280"/>
          </a:xfrm>
          <a:prstGeom prst="rect">
            <a:avLst/>
          </a:prstGeom>
        </p:spPr>
      </p:pic>
      <p:sp>
        <p:nvSpPr>
          <p:cNvPr id="9" name="TextBox 8">
            <a:extLst>
              <a:ext uri="{FF2B5EF4-FFF2-40B4-BE49-F238E27FC236}">
                <a16:creationId xmlns:a16="http://schemas.microsoft.com/office/drawing/2014/main" id="{8C004D4C-F77C-A008-046F-6674E5A10C24}"/>
              </a:ext>
            </a:extLst>
          </p:cNvPr>
          <p:cNvSpPr txBox="1"/>
          <p:nvPr/>
        </p:nvSpPr>
        <p:spPr>
          <a:xfrm>
            <a:off x="243304" y="1090850"/>
            <a:ext cx="8660360" cy="1200329"/>
          </a:xfrm>
          <a:prstGeom prst="rect">
            <a:avLst/>
          </a:prstGeom>
          <a:noFill/>
        </p:spPr>
        <p:txBody>
          <a:bodyPr wrap="square" lIns="91440" tIns="45720" rIns="91440" bIns="45720" rtlCol="0" anchor="t">
            <a:spAutoFit/>
          </a:bodyPr>
          <a:lstStyle/>
          <a:p>
            <a:pPr marL="285750" indent="-285750">
              <a:buFont typeface="Arial"/>
              <a:buChar char="•"/>
            </a:pPr>
            <a:r>
              <a:rPr lang="en-US" dirty="0">
                <a:cs typeface="Arial"/>
              </a:rPr>
              <a:t>The majority of "No" responses on the December RFI were due to the Resource Entities with unverified capabilities</a:t>
            </a:r>
          </a:p>
          <a:p>
            <a:pPr marL="285750" indent="-285750">
              <a:buFont typeface="Arial"/>
              <a:buChar char="•"/>
            </a:pPr>
            <a:r>
              <a:rPr lang="en-US" dirty="0">
                <a:cs typeface="Arial"/>
              </a:rPr>
              <a:t>Without guardrails, these "unknown" capabilities may prompt many exemption requests with no ability to assess the impact</a:t>
            </a:r>
          </a:p>
        </p:txBody>
      </p:sp>
    </p:spTree>
    <p:extLst>
      <p:ext uri="{BB962C8B-B14F-4D97-AF65-F5344CB8AC3E}">
        <p14:creationId xmlns:p14="http://schemas.microsoft.com/office/powerpoint/2010/main" val="2520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2B: Allowed Exemptions for Uncertainties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21</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flipH="1">
            <a:off x="2987171" y="4052538"/>
            <a:ext cx="5275613" cy="246221"/>
          </a:xfrm>
          <a:prstGeom prst="rect">
            <a:avLst/>
          </a:prstGeom>
          <a:noFill/>
        </p:spPr>
        <p:txBody>
          <a:bodyPr wrap="square" rtlCol="0">
            <a:spAutoFit/>
          </a:bodyPr>
          <a:lstStyle/>
          <a:p>
            <a:pPr marL="466090" marR="0" indent="-466090" algn="l">
              <a:spcBef>
                <a:spcPts val="0"/>
              </a:spcBef>
              <a:spcAft>
                <a:spcPts val="1200"/>
              </a:spcAft>
            </a:pPr>
            <a:r>
              <a:rPr lang="en-US" sz="1000" dirty="0"/>
              <a:t> </a:t>
            </a:r>
          </a:p>
        </p:txBody>
      </p:sp>
      <p:sp>
        <p:nvSpPr>
          <p:cNvPr id="12" name="TextBox 11">
            <a:extLst>
              <a:ext uri="{FF2B5EF4-FFF2-40B4-BE49-F238E27FC236}">
                <a16:creationId xmlns:a16="http://schemas.microsoft.com/office/drawing/2014/main" id="{5CEA064E-064D-2C88-5B10-C02D707F4DCF}"/>
              </a:ext>
            </a:extLst>
          </p:cNvPr>
          <p:cNvSpPr txBox="1"/>
          <p:nvPr/>
        </p:nvSpPr>
        <p:spPr>
          <a:xfrm>
            <a:off x="243304" y="1090850"/>
            <a:ext cx="8558893" cy="3693319"/>
          </a:xfrm>
          <a:prstGeom prst="rect">
            <a:avLst/>
          </a:prstGeom>
          <a:noFill/>
        </p:spPr>
        <p:txBody>
          <a:bodyPr wrap="square" lIns="91440" tIns="45720" rIns="91440" bIns="45720" rtlCol="0" anchor="t">
            <a:spAutoFit/>
          </a:bodyPr>
          <a:lstStyle/>
          <a:p>
            <a:pPr marL="285750" indent="-285750">
              <a:buFont typeface="Arial"/>
              <a:buChar char="•"/>
            </a:pPr>
            <a:r>
              <a:rPr lang="en-US" dirty="0">
                <a:cs typeface="Arial"/>
              </a:rPr>
              <a:t>P2800-2 IEEE SDT has subject matter experts who weighed in on Phase Angle Jump and Rate of Change of Frequency (RoCoF) requirements</a:t>
            </a:r>
            <a:endParaRPr lang="en-US" dirty="0"/>
          </a:p>
          <a:p>
            <a:pPr marL="285750" indent="-285750">
              <a:buFont typeface="Arial"/>
              <a:buChar char="•"/>
            </a:pPr>
            <a:r>
              <a:rPr lang="en-US" dirty="0">
                <a:cs typeface="Arial"/>
              </a:rPr>
              <a:t>First draft clearly states:</a:t>
            </a:r>
          </a:p>
          <a:p>
            <a:pPr marL="742950" lvl="1" indent="-285750">
              <a:buFont typeface="Courier New"/>
              <a:buChar char="o"/>
            </a:pPr>
            <a:r>
              <a:rPr lang="en-US" dirty="0">
                <a:cs typeface="Arial"/>
              </a:rPr>
              <a:t>Phase angle change and RoCoF cannot be reliably measured during fault occurrence and clearance</a:t>
            </a:r>
          </a:p>
          <a:p>
            <a:pPr marL="742950" lvl="1" indent="-285750">
              <a:buFont typeface="Courier New"/>
              <a:buChar char="o"/>
            </a:pPr>
            <a:r>
              <a:rPr lang="en-US" dirty="0">
                <a:cs typeface="Arial"/>
              </a:rPr>
              <a:t>IBR should not trip due to any measured change during fault disturbance and recovery period</a:t>
            </a:r>
          </a:p>
          <a:p>
            <a:pPr marL="742950" lvl="1" indent="-285750">
              <a:buFont typeface="Courier New"/>
              <a:buChar char="o"/>
            </a:pPr>
            <a:r>
              <a:rPr lang="en-US" dirty="0">
                <a:cs typeface="Arial"/>
              </a:rPr>
              <a:t>IBR owner and transmission system owner should agree on a method to measure frequency and calculate RoCoF during events  </a:t>
            </a:r>
          </a:p>
          <a:p>
            <a:pPr marL="285750" indent="-285750">
              <a:buFont typeface="Arial"/>
              <a:buChar char="•"/>
            </a:pPr>
            <a:r>
              <a:rPr lang="en-US" dirty="0">
                <a:cs typeface="Arial"/>
              </a:rPr>
              <a:t>ERCOT proposes to sponsor a separate NOGRR so IBRWG can find a consistent method to measure these parameters and validate with Odessa events that 25 degrees and 5 Hz/will ensure reliability</a:t>
            </a:r>
          </a:p>
          <a:p>
            <a:pPr marL="285750" indent="-285750">
              <a:buFont typeface="Arial"/>
              <a:buChar char="•"/>
            </a:pPr>
            <a:r>
              <a:rPr lang="en-US" dirty="0">
                <a:cs typeface="Arial"/>
              </a:rPr>
              <a:t>Exemptions should not currently be allowed due to the uncertainty at this time</a:t>
            </a:r>
          </a:p>
        </p:txBody>
      </p:sp>
      <p:sp>
        <p:nvSpPr>
          <p:cNvPr id="13" name="Content Placeholder 9">
            <a:extLst>
              <a:ext uri="{FF2B5EF4-FFF2-40B4-BE49-F238E27FC236}">
                <a16:creationId xmlns:a16="http://schemas.microsoft.com/office/drawing/2014/main" id="{9D3C325B-771A-E722-C1E1-CAC2B3D81AF7}"/>
              </a:ext>
            </a:extLst>
          </p:cNvPr>
          <p:cNvSpPr txBox="1">
            <a:spLocks/>
          </p:cNvSpPr>
          <p:nvPr/>
        </p:nvSpPr>
        <p:spPr>
          <a:xfrm>
            <a:off x="243304" y="5267712"/>
            <a:ext cx="8661400" cy="830997"/>
          </a:xfrm>
          <a:prstGeom prst="borderCallout2">
            <a:avLst>
              <a:gd name="adj1" fmla="val 99570"/>
              <a:gd name="adj2" fmla="val 53254"/>
              <a:gd name="adj3" fmla="val 100625"/>
              <a:gd name="adj4" fmla="val 53333"/>
              <a:gd name="adj5" fmla="val 101653"/>
              <a:gd name="adj6" fmla="val 53531"/>
            </a:avLst>
          </a:prstGeom>
          <a:solidFill>
            <a:schemeClr val="accent1">
              <a:lumMod val="20000"/>
              <a:lumOff val="80000"/>
            </a:schemeClr>
          </a:solidFill>
          <a:ln>
            <a:solidFill>
              <a:schemeClr val="tx1"/>
            </a:solidFill>
          </a:ln>
        </p:spPr>
        <p:txBody>
          <a:bodyPr wrap="square" lIns="91440" tIns="45720" rIns="91440" bIns="45720" rtlCol="0" anchor="t">
            <a:spAutoFit/>
          </a:bodyPr>
          <a:lstStyle>
            <a:defPPr>
              <a:defRPr lang="en-US"/>
            </a:defPPr>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t>Key Takeaway: </a:t>
            </a:r>
            <a:r>
              <a:rPr lang="en-US" sz="1600" b="0" dirty="0"/>
              <a:t>Exemption language should include guardrails to not allow exemptions for IBRs to trip for Phase Angle Jump or RoCoF during fault and get clarity on measurements before solidifying requirements</a:t>
            </a:r>
            <a:endParaRPr lang="en-US" sz="1600" b="0" dirty="0">
              <a:cs typeface="Arial"/>
            </a:endParaRPr>
          </a:p>
        </p:txBody>
      </p:sp>
    </p:spTree>
    <p:extLst>
      <p:ext uri="{BB962C8B-B14F-4D97-AF65-F5344CB8AC3E}">
        <p14:creationId xmlns:p14="http://schemas.microsoft.com/office/powerpoint/2010/main" val="3455622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2B: Allowed Exemptions for uncertainties</a:t>
            </a:r>
            <a:endParaRPr lang="en-US" dirty="0"/>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700" y="2505670"/>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allowing exemptions for when the RE does not know or has not verified what its ride-through capability is?</a:t>
            </a:r>
          </a:p>
        </p:txBody>
      </p:sp>
      <p:sp>
        <p:nvSpPr>
          <p:cNvPr id="3" name="TextBox 2">
            <a:extLst>
              <a:ext uri="{FF2B5EF4-FFF2-40B4-BE49-F238E27FC236}">
                <a16:creationId xmlns:a16="http://schemas.microsoft.com/office/drawing/2014/main" id="{29591244-1B96-1057-0B1E-1BB7A6CEF1CC}"/>
              </a:ext>
            </a:extLst>
          </p:cNvPr>
          <p:cNvSpPr txBox="1"/>
          <p:nvPr/>
        </p:nvSpPr>
        <p:spPr>
          <a:xfrm>
            <a:off x="266700" y="3585999"/>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allowing exemptions for phase angle jump or RoCoF limitations with no clear or consistent definition of how to measure it yet?</a:t>
            </a:r>
            <a:endParaRPr lang="en-US" dirty="0">
              <a:cs typeface="Arial"/>
            </a:endParaRPr>
          </a:p>
        </p:txBody>
      </p:sp>
    </p:spTree>
    <p:extLst>
      <p:ext uri="{BB962C8B-B14F-4D97-AF65-F5344CB8AC3E}">
        <p14:creationId xmlns:p14="http://schemas.microsoft.com/office/powerpoint/2010/main" val="13396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2C:  Loose Criteria for Cost Prohibitive Claims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a:off x="261257" y="1608567"/>
            <a:ext cx="8641080" cy="1477328"/>
          </a:xfrm>
          <a:prstGeom prst="rect">
            <a:avLst/>
          </a:prstGeom>
          <a:solidFill>
            <a:schemeClr val="bg1">
              <a:lumMod val="95000"/>
            </a:schemeClr>
          </a:solidFill>
        </p:spPr>
        <p:txBody>
          <a:bodyPr wrap="square" lIns="91440" tIns="45720" rIns="91440" bIns="45720" rtlCol="0" anchor="t">
            <a:spAutoFit/>
          </a:bodyPr>
          <a:lstStyle/>
          <a:p>
            <a:pPr marL="568325" marR="0" indent="-350520" algn="l">
              <a:spcBef>
                <a:spcPts val="0"/>
              </a:spcBef>
              <a:spcAft>
                <a:spcPts val="1200"/>
              </a:spcAft>
            </a:pPr>
            <a:r>
              <a:rPr lang="en-US" sz="1500" dirty="0">
                <a:cs typeface="Times New Roman"/>
              </a:rPr>
              <a:t>(2)	</a:t>
            </a:r>
            <a:r>
              <a:rPr lang="en-US" sz="1500" dirty="0">
                <a:effectLst/>
                <a:ea typeface="Times New Roman" panose="02020603050405020304" pitchFamily="18" charset="0"/>
              </a:rPr>
              <a:t>In determining whether any equipment upgrades or improvements that require physical modification are commercially reasonable, the Resource Entity may consider factors such as: (i) availability and/or cost of hardware; (ii) whether the improvements are technically feasible; (iii) facility’s depreciated value; (iv) cost of capital; (v) facility’s expected profitability for the remainder of its expected operational life; (vi) whether the improvement would materially enhance its ride through capabilities; and (vii) any other relevant factor.</a:t>
            </a:r>
            <a:endParaRPr lang="en-US" sz="1500" dirty="0">
              <a:cs typeface="Arial"/>
            </a:endParaRPr>
          </a:p>
        </p:txBody>
      </p:sp>
      <p:sp>
        <p:nvSpPr>
          <p:cNvPr id="12" name="TextBox 11">
            <a:extLst>
              <a:ext uri="{FF2B5EF4-FFF2-40B4-BE49-F238E27FC236}">
                <a16:creationId xmlns:a16="http://schemas.microsoft.com/office/drawing/2014/main" id="{5CEA064E-064D-2C88-5B10-C02D707F4DCF}"/>
              </a:ext>
            </a:extLst>
          </p:cNvPr>
          <p:cNvSpPr txBox="1"/>
          <p:nvPr/>
        </p:nvSpPr>
        <p:spPr>
          <a:xfrm>
            <a:off x="261257" y="1116969"/>
            <a:ext cx="6986566" cy="369332"/>
          </a:xfrm>
          <a:prstGeom prst="rect">
            <a:avLst/>
          </a:prstGeom>
          <a:noFill/>
        </p:spPr>
        <p:txBody>
          <a:bodyPr wrap="square" rtlCol="0">
            <a:spAutoFit/>
          </a:bodyPr>
          <a:lstStyle/>
          <a:p>
            <a:r>
              <a:rPr lang="en-US" dirty="0"/>
              <a:t>TAC-recommended Section 2.11 Commercially Reasonable Efforts</a:t>
            </a:r>
          </a:p>
        </p:txBody>
      </p:sp>
      <p:sp>
        <p:nvSpPr>
          <p:cNvPr id="5" name="TextBox 4">
            <a:extLst>
              <a:ext uri="{FF2B5EF4-FFF2-40B4-BE49-F238E27FC236}">
                <a16:creationId xmlns:a16="http://schemas.microsoft.com/office/drawing/2014/main" id="{47A79FCA-BDDD-2B0A-E410-B2CE179BE1D4}"/>
              </a:ext>
            </a:extLst>
          </p:cNvPr>
          <p:cNvSpPr txBox="1"/>
          <p:nvPr/>
        </p:nvSpPr>
        <p:spPr>
          <a:xfrm>
            <a:off x="261256" y="3674551"/>
            <a:ext cx="8539843" cy="923330"/>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Key Takeaway: </a:t>
            </a:r>
            <a:r>
              <a:rPr lang="en-US" dirty="0"/>
              <a:t>TAC-recommended version uses loose set of criteria varying greatly from resource-to-resource complicating exemption reviews and appeals to Commission</a:t>
            </a:r>
          </a:p>
        </p:txBody>
      </p:sp>
      <p:sp>
        <p:nvSpPr>
          <p:cNvPr id="6" name="TextBox 5">
            <a:extLst>
              <a:ext uri="{FF2B5EF4-FFF2-40B4-BE49-F238E27FC236}">
                <a16:creationId xmlns:a16="http://schemas.microsoft.com/office/drawing/2014/main" id="{93DECDFC-D17A-D0EF-96BB-B40E1AC2209D}"/>
              </a:ext>
            </a:extLst>
          </p:cNvPr>
          <p:cNvSpPr txBox="1"/>
          <p:nvPr/>
        </p:nvSpPr>
        <p:spPr>
          <a:xfrm>
            <a:off x="261256" y="5264917"/>
            <a:ext cx="8539844" cy="646331"/>
          </a:xfrm>
          <a:prstGeom prst="rect">
            <a:avLst/>
          </a:prstGeom>
          <a:solidFill>
            <a:srgbClr val="FFFF00"/>
          </a:solidFill>
          <a:ln>
            <a:solidFill>
              <a:schemeClr val="tx1"/>
            </a:solidFill>
          </a:ln>
        </p:spPr>
        <p:txBody>
          <a:bodyPr wrap="square" rtlCol="0">
            <a:spAutoFit/>
          </a:bodyPr>
          <a:lstStyle/>
          <a:p>
            <a:r>
              <a:rPr lang="en-US" b="1" dirty="0"/>
              <a:t>Key Question: </a:t>
            </a:r>
            <a:r>
              <a:rPr lang="en-US" dirty="0"/>
              <a:t>Do TAC members support a firm, repeatable, objective criteria? (if not, must explain why to Board)</a:t>
            </a:r>
          </a:p>
        </p:txBody>
      </p:sp>
    </p:spTree>
    <p:extLst>
      <p:ext uri="{BB962C8B-B14F-4D97-AF65-F5344CB8AC3E}">
        <p14:creationId xmlns:p14="http://schemas.microsoft.com/office/powerpoint/2010/main" val="301697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04800" y="266845"/>
            <a:ext cx="8839200" cy="518318"/>
          </a:xfrm>
        </p:spPr>
        <p:txBody>
          <a:bodyPr/>
          <a:lstStyle/>
          <a:p>
            <a:r>
              <a:rPr lang="en-US" sz="2400" dirty="0"/>
              <a:t>Key Issue 2C:  Loose Criteria for Cost Prohibitive Claims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11" name="Picture 10">
            <a:extLst>
              <a:ext uri="{FF2B5EF4-FFF2-40B4-BE49-F238E27FC236}">
                <a16:creationId xmlns:a16="http://schemas.microsoft.com/office/drawing/2014/main" id="{13C0311F-AAFA-E9D7-0559-B5227979B7DD}"/>
              </a:ext>
            </a:extLst>
          </p:cNvPr>
          <p:cNvPicPr>
            <a:picLocks noChangeAspect="1"/>
          </p:cNvPicPr>
          <p:nvPr/>
        </p:nvPicPr>
        <p:blipFill>
          <a:blip r:embed="rId2"/>
          <a:stretch>
            <a:fillRect/>
          </a:stretch>
        </p:blipFill>
        <p:spPr>
          <a:xfrm>
            <a:off x="1315997" y="1059569"/>
            <a:ext cx="3447150" cy="4003997"/>
          </a:xfrm>
          <a:prstGeom prst="rect">
            <a:avLst/>
          </a:prstGeom>
        </p:spPr>
      </p:pic>
      <p:sp>
        <p:nvSpPr>
          <p:cNvPr id="12" name="Rectangle 11">
            <a:extLst>
              <a:ext uri="{FF2B5EF4-FFF2-40B4-BE49-F238E27FC236}">
                <a16:creationId xmlns:a16="http://schemas.microsoft.com/office/drawing/2014/main" id="{A7CA1550-8611-2DFE-86E1-EF3EEB0A040F}"/>
              </a:ext>
            </a:extLst>
          </p:cNvPr>
          <p:cNvSpPr/>
          <p:nvPr/>
        </p:nvSpPr>
        <p:spPr>
          <a:xfrm>
            <a:off x="5021336" y="2832585"/>
            <a:ext cx="87716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vs</a:t>
            </a:r>
          </a:p>
        </p:txBody>
      </p:sp>
      <p:pic>
        <p:nvPicPr>
          <p:cNvPr id="14" name="Picture 13">
            <a:extLst>
              <a:ext uri="{FF2B5EF4-FFF2-40B4-BE49-F238E27FC236}">
                <a16:creationId xmlns:a16="http://schemas.microsoft.com/office/drawing/2014/main" id="{F8756E62-70E2-1780-0269-2E385E9717C4}"/>
              </a:ext>
            </a:extLst>
          </p:cNvPr>
          <p:cNvPicPr>
            <a:picLocks noChangeAspect="1"/>
          </p:cNvPicPr>
          <p:nvPr/>
        </p:nvPicPr>
        <p:blipFill>
          <a:blip r:embed="rId3"/>
          <a:stretch>
            <a:fillRect/>
          </a:stretch>
        </p:blipFill>
        <p:spPr>
          <a:xfrm>
            <a:off x="6159075" y="1059568"/>
            <a:ext cx="1558116" cy="4003997"/>
          </a:xfrm>
          <a:prstGeom prst="rect">
            <a:avLst/>
          </a:prstGeom>
        </p:spPr>
      </p:pic>
      <p:sp>
        <p:nvSpPr>
          <p:cNvPr id="17" name="TextBox 16">
            <a:extLst>
              <a:ext uri="{FF2B5EF4-FFF2-40B4-BE49-F238E27FC236}">
                <a16:creationId xmlns:a16="http://schemas.microsoft.com/office/drawing/2014/main" id="{0C59367F-37E1-AC98-B53C-0128B9010768}"/>
              </a:ext>
            </a:extLst>
          </p:cNvPr>
          <p:cNvSpPr txBox="1"/>
          <p:nvPr/>
        </p:nvSpPr>
        <p:spPr>
          <a:xfrm>
            <a:off x="266700" y="5333750"/>
            <a:ext cx="8610600" cy="615553"/>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700" b="1" dirty="0"/>
              <a:t>Key Takeaway: </a:t>
            </a:r>
            <a:r>
              <a:rPr lang="en-US" sz="1700" dirty="0"/>
              <a:t>TAC should create a firm, repeatable, cost-based criteria to determine when improvement is cost prohibitive.</a:t>
            </a:r>
            <a:endParaRPr lang="en-US" sz="1700" dirty="0">
              <a:cs typeface="Arial"/>
            </a:endParaRPr>
          </a:p>
        </p:txBody>
      </p:sp>
    </p:spTree>
    <p:extLst>
      <p:ext uri="{BB962C8B-B14F-4D97-AF65-F5344CB8AC3E}">
        <p14:creationId xmlns:p14="http://schemas.microsoft.com/office/powerpoint/2010/main" val="397793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04800" y="266845"/>
            <a:ext cx="8839200" cy="518318"/>
          </a:xfrm>
        </p:spPr>
        <p:txBody>
          <a:bodyPr/>
          <a:lstStyle/>
          <a:p>
            <a:r>
              <a:rPr lang="en-US" sz="2400" dirty="0"/>
              <a:t>Key Issue 2C:  Loose Criteria for Cost Prohibitive Claims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
        <p:nvSpPr>
          <p:cNvPr id="6" name="TextBox 5">
            <a:extLst>
              <a:ext uri="{FF2B5EF4-FFF2-40B4-BE49-F238E27FC236}">
                <a16:creationId xmlns:a16="http://schemas.microsoft.com/office/drawing/2014/main" id="{80E003F9-0A7D-ED93-9D1E-28FF687EFF3D}"/>
              </a:ext>
            </a:extLst>
          </p:cNvPr>
          <p:cNvSpPr txBox="1"/>
          <p:nvPr/>
        </p:nvSpPr>
        <p:spPr>
          <a:xfrm>
            <a:off x="308591" y="1064744"/>
            <a:ext cx="8085786" cy="3293209"/>
          </a:xfrm>
          <a:prstGeom prst="rect">
            <a:avLst/>
          </a:prstGeom>
          <a:noFill/>
        </p:spPr>
        <p:txBody>
          <a:bodyPr wrap="square" lIns="91440" tIns="45720" rIns="91440" bIns="45720" anchor="t">
            <a:spAutoFit/>
          </a:bodyPr>
          <a:lstStyle/>
          <a:p>
            <a:r>
              <a:rPr lang="en-US" sz="1600" dirty="0">
                <a:cs typeface="Arial"/>
              </a:rPr>
              <a:t>Types of improvements in each cost category - examples:</a:t>
            </a:r>
          </a:p>
          <a:p>
            <a:pPr marL="404495" indent="-171450">
              <a:buFont typeface="Arial" panose="020B0604020202020204" pitchFamily="34" charset="0"/>
              <a:buChar char="•"/>
            </a:pPr>
            <a:r>
              <a:rPr lang="en-US" sz="1600" dirty="0">
                <a:cs typeface="Arial"/>
              </a:rPr>
              <a:t>Low-Cost includes software, firmware, parametrization changes.</a:t>
            </a:r>
          </a:p>
          <a:p>
            <a:pPr marL="404495" indent="-171450">
              <a:buFont typeface="Arial" panose="020B0604020202020204" pitchFamily="34" charset="0"/>
              <a:buChar char="•"/>
            </a:pPr>
            <a:r>
              <a:rPr lang="en-US" sz="1600" dirty="0">
                <a:cs typeface="Arial"/>
              </a:rPr>
              <a:t>Low-Cost physical changes</a:t>
            </a:r>
          </a:p>
          <a:p>
            <a:pPr marL="625475" lvl="1" indent="-226695">
              <a:buFont typeface="Arial" panose="020B0604020202020204" pitchFamily="34" charset="0"/>
              <a:buChar char="•"/>
            </a:pPr>
            <a:r>
              <a:rPr lang="en-US" sz="1600" dirty="0">
                <a:cs typeface="Arial"/>
              </a:rPr>
              <a:t>Power Plant Controller (PPC) replacement</a:t>
            </a:r>
          </a:p>
          <a:p>
            <a:pPr marL="625475" lvl="1" indent="-226695">
              <a:buFont typeface="Arial" panose="020B0604020202020204" pitchFamily="34" charset="0"/>
              <a:buChar char="•"/>
            </a:pPr>
            <a:r>
              <a:rPr lang="en-US" sz="1600" dirty="0">
                <a:cs typeface="Arial"/>
              </a:rPr>
              <a:t>Controller card upgrade kits (cost per inverter)</a:t>
            </a:r>
          </a:p>
          <a:p>
            <a:pPr marL="625475" lvl="1" indent="-226695">
              <a:buFont typeface="Arial" panose="020B0604020202020204" pitchFamily="34" charset="0"/>
              <a:buChar char="•"/>
            </a:pPr>
            <a:r>
              <a:rPr lang="en-US" sz="1600" dirty="0">
                <a:cs typeface="Arial"/>
              </a:rPr>
              <a:t>Protection relay upgrades</a:t>
            </a:r>
          </a:p>
          <a:p>
            <a:pPr marL="625475" lvl="1" indent="-226695">
              <a:buFont typeface="Arial" panose="020B0604020202020204" pitchFamily="34" charset="0"/>
              <a:buChar char="•"/>
            </a:pPr>
            <a:r>
              <a:rPr lang="en-US" sz="1600" dirty="0">
                <a:cs typeface="Arial"/>
              </a:rPr>
              <a:t>Communication upgrades (inverter to PPC)</a:t>
            </a:r>
          </a:p>
          <a:p>
            <a:pPr marL="625475" lvl="1" indent="-226695">
              <a:buFont typeface="Arial" panose="020B0604020202020204" pitchFamily="34" charset="0"/>
              <a:buChar char="•"/>
            </a:pPr>
            <a:r>
              <a:rPr lang="en-US" sz="1600" dirty="0">
                <a:cs typeface="Arial"/>
              </a:rPr>
              <a:t>Component upgrades (DC chopper, PLL controller, vibration monitoring, DC controller)</a:t>
            </a:r>
          </a:p>
          <a:p>
            <a:pPr marL="404495" indent="-171450">
              <a:buFont typeface="Arial" panose="020B0604020202020204" pitchFamily="34" charset="0"/>
              <a:buChar char="•"/>
            </a:pPr>
            <a:r>
              <a:rPr lang="en-US" sz="1600" dirty="0">
                <a:cs typeface="Arial"/>
              </a:rPr>
              <a:t>High-Cost physical changes</a:t>
            </a:r>
          </a:p>
          <a:p>
            <a:pPr marL="628650" lvl="1" indent="-223520">
              <a:buFont typeface="Arial" panose="020B0604020202020204" pitchFamily="34" charset="0"/>
              <a:buChar char="•"/>
            </a:pPr>
            <a:r>
              <a:rPr lang="en-US" sz="1600" dirty="0">
                <a:cs typeface="Arial"/>
              </a:rPr>
              <a:t>Full replacement</a:t>
            </a:r>
          </a:p>
          <a:p>
            <a:pPr marL="628650" lvl="1" indent="-223520">
              <a:buFont typeface="Arial" panose="020B0604020202020204" pitchFamily="34" charset="0"/>
              <a:buChar char="•"/>
            </a:pPr>
            <a:r>
              <a:rPr lang="en-US" sz="1600" dirty="0">
                <a:cs typeface="Arial"/>
              </a:rPr>
              <a:t>Converter replacement only</a:t>
            </a:r>
          </a:p>
          <a:p>
            <a:pPr marL="628650" lvl="1" indent="-223520">
              <a:buFont typeface="Arial" panose="020B0604020202020204" pitchFamily="34" charset="0"/>
              <a:buChar char="•"/>
            </a:pPr>
            <a:r>
              <a:rPr lang="en-US" sz="1600" dirty="0">
                <a:cs typeface="Arial"/>
              </a:rPr>
              <a:t>Major component upgrades</a:t>
            </a:r>
          </a:p>
        </p:txBody>
      </p:sp>
      <p:sp>
        <p:nvSpPr>
          <p:cNvPr id="7" name="TextBox 6">
            <a:extLst>
              <a:ext uri="{FF2B5EF4-FFF2-40B4-BE49-F238E27FC236}">
                <a16:creationId xmlns:a16="http://schemas.microsoft.com/office/drawing/2014/main" id="{992272DE-E089-9056-3E53-AD612D9484BA}"/>
              </a:ext>
            </a:extLst>
          </p:cNvPr>
          <p:cNvSpPr txBox="1"/>
          <p:nvPr/>
        </p:nvSpPr>
        <p:spPr>
          <a:xfrm>
            <a:off x="304800" y="4426864"/>
            <a:ext cx="8082361" cy="615553"/>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700" b="1" dirty="0"/>
              <a:t>Key Takeaway: </a:t>
            </a:r>
            <a:r>
              <a:rPr lang="en-US" sz="1700" dirty="0"/>
              <a:t>TAC should consider firm criteria requiring types of physical improvements that provide additional ride-through capability for lower relative cost.</a:t>
            </a:r>
            <a:endParaRPr lang="en-US" sz="1700" dirty="0">
              <a:cs typeface="Arial"/>
            </a:endParaRPr>
          </a:p>
        </p:txBody>
      </p:sp>
      <p:sp>
        <p:nvSpPr>
          <p:cNvPr id="8" name="TextBox 7">
            <a:extLst>
              <a:ext uri="{FF2B5EF4-FFF2-40B4-BE49-F238E27FC236}">
                <a16:creationId xmlns:a16="http://schemas.microsoft.com/office/drawing/2014/main" id="{47E3FCCD-E0FD-2C15-4803-5FAB286B739B}"/>
              </a:ext>
            </a:extLst>
          </p:cNvPr>
          <p:cNvSpPr txBox="1"/>
          <p:nvPr/>
        </p:nvSpPr>
        <p:spPr>
          <a:xfrm>
            <a:off x="304800" y="5179291"/>
            <a:ext cx="8082361" cy="877163"/>
          </a:xfrm>
          <a:prstGeom prst="rect">
            <a:avLst/>
          </a:prstGeom>
          <a:solidFill>
            <a:srgbClr val="FFFF00"/>
          </a:solidFill>
          <a:ln>
            <a:solidFill>
              <a:schemeClr val="tx1"/>
            </a:solidFill>
          </a:ln>
        </p:spPr>
        <p:txBody>
          <a:bodyPr wrap="square" lIns="91440" tIns="45720" rIns="91440" bIns="45720" rtlCol="0" anchor="t">
            <a:spAutoFit/>
          </a:bodyPr>
          <a:lstStyle/>
          <a:p>
            <a:r>
              <a:rPr lang="en-US" sz="1700" b="1" dirty="0"/>
              <a:t>Key Question: </a:t>
            </a:r>
            <a:r>
              <a:rPr lang="en-US" sz="1700" dirty="0"/>
              <a:t>What types of physical improvements have RE’s made to address ride-through failures or that are currently available (</a:t>
            </a:r>
            <a:r>
              <a:rPr lang="en-US" sz="1700" i="1" dirty="0"/>
              <a:t>e.g</a:t>
            </a:r>
            <a:r>
              <a:rPr lang="en-US" sz="1700" dirty="0"/>
              <a:t>., controller card replacements, PPC replacements, etc.)?</a:t>
            </a:r>
            <a:endParaRPr lang="en-US" sz="1700" dirty="0">
              <a:cs typeface="Arial"/>
            </a:endParaRPr>
          </a:p>
        </p:txBody>
      </p:sp>
    </p:spTree>
    <p:extLst>
      <p:ext uri="{BB962C8B-B14F-4D97-AF65-F5344CB8AC3E}">
        <p14:creationId xmlns:p14="http://schemas.microsoft.com/office/powerpoint/2010/main" val="3387771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Key Issue 2C:  Loose Criteria for Cost Prohibitive Claims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700" y="1859068"/>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Considering BOD/Commission feedback, do TAC members support highly variable criteria to determine “cost prohibitive” or firm, repeatable criteria?</a:t>
            </a:r>
          </a:p>
        </p:txBody>
      </p:sp>
      <p:sp>
        <p:nvSpPr>
          <p:cNvPr id="3" name="TextBox 2">
            <a:extLst>
              <a:ext uri="{FF2B5EF4-FFF2-40B4-BE49-F238E27FC236}">
                <a16:creationId xmlns:a16="http://schemas.microsoft.com/office/drawing/2014/main" id="{62EA0621-61AA-EAB9-9E4C-F8FDCAA8BAA1}"/>
              </a:ext>
            </a:extLst>
          </p:cNvPr>
          <p:cNvSpPr txBox="1"/>
          <p:nvPr/>
        </p:nvSpPr>
        <p:spPr>
          <a:xfrm>
            <a:off x="266700" y="3429000"/>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If firm, what cost threshold should be used to provide reliability improvements?</a:t>
            </a:r>
          </a:p>
        </p:txBody>
      </p:sp>
    </p:spTree>
    <p:extLst>
      <p:ext uri="{BB962C8B-B14F-4D97-AF65-F5344CB8AC3E}">
        <p14:creationId xmlns:p14="http://schemas.microsoft.com/office/powerpoint/2010/main" val="193054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2D: Requirements During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a:off x="554044" y="1269917"/>
            <a:ext cx="7979718" cy="1246495"/>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p>
            <a:pPr marL="457200" marR="0" indent="-457200" algn="l">
              <a:spcBef>
                <a:spcPts val="0"/>
              </a:spcBef>
              <a:spcAft>
                <a:spcPts val="1200"/>
              </a:spcAft>
            </a:pPr>
            <a:r>
              <a:rPr lang="en-US" sz="1500" dirty="0">
                <a:effectLst/>
                <a:latin typeface="+mj-lt"/>
                <a:ea typeface="Times New Roman" panose="02020603050405020304" pitchFamily="18" charset="0"/>
              </a:rPr>
              <a:t>(10)	</a:t>
            </a:r>
            <a:r>
              <a:rPr lang="en-US" sz="1500" b="1" i="1" dirty="0">
                <a:effectLst/>
                <a:latin typeface="+mj-lt"/>
                <a:ea typeface="Times New Roman" panose="02020603050405020304" pitchFamily="18" charset="0"/>
              </a:rPr>
              <a:t>During the pendency of an exemption, extension, or appeal process </a:t>
            </a:r>
            <a:r>
              <a:rPr lang="en-US" sz="1500" dirty="0">
                <a:effectLst/>
                <a:latin typeface="+mj-lt"/>
                <a:ea typeface="Times New Roman" panose="02020603050405020304" pitchFamily="18" charset="0"/>
              </a:rPr>
              <a:t>under Section 2.13, or a related proceeding before the Public Utility Commission of Texas (PUCT) or other Governmental Authority, </a:t>
            </a:r>
            <a:r>
              <a:rPr lang="en-US" sz="1500" b="1" i="1" dirty="0">
                <a:effectLst/>
                <a:latin typeface="+mj-lt"/>
                <a:ea typeface="Times New Roman" panose="02020603050405020304" pitchFamily="18" charset="0"/>
              </a:rPr>
              <a:t>the IBR, Type 1 WGR or Type 2 WGR </a:t>
            </a:r>
            <a:r>
              <a:rPr lang="en-US" sz="1500" dirty="0">
                <a:effectLst/>
                <a:latin typeface="+mj-lt"/>
                <a:ea typeface="Times New Roman" panose="02020603050405020304" pitchFamily="18" charset="0"/>
              </a:rPr>
              <a:t>that is the subject of the exemption or extension request </a:t>
            </a:r>
            <a:r>
              <a:rPr lang="en-US" sz="1500" b="1" i="1" dirty="0">
                <a:effectLst/>
                <a:latin typeface="+mj-lt"/>
                <a:ea typeface="Times New Roman" panose="02020603050405020304" pitchFamily="18" charset="0"/>
              </a:rPr>
              <a:t>is required to meet its documented maximum capabilities provided to ERCOT</a:t>
            </a:r>
            <a:r>
              <a:rPr lang="en-US" sz="1500" dirty="0">
                <a:effectLst/>
                <a:latin typeface="+mj-lt"/>
                <a:ea typeface="Times New Roman" panose="02020603050405020304" pitchFamily="18" charset="0"/>
              </a:rPr>
              <a:t>.</a:t>
            </a:r>
            <a:endParaRPr lang="en-US" sz="1500" dirty="0">
              <a:effectLst/>
              <a:latin typeface="+mj-lt"/>
              <a:ea typeface="Times New Roman" panose="02020603050405020304" pitchFamily="18" charset="0"/>
              <a:cs typeface="Arial"/>
            </a:endParaRPr>
          </a:p>
        </p:txBody>
      </p:sp>
      <p:sp>
        <p:nvSpPr>
          <p:cNvPr id="12" name="TextBox 11">
            <a:extLst>
              <a:ext uri="{FF2B5EF4-FFF2-40B4-BE49-F238E27FC236}">
                <a16:creationId xmlns:a16="http://schemas.microsoft.com/office/drawing/2014/main" id="{5CEA064E-064D-2C88-5B10-C02D707F4DCF}"/>
              </a:ext>
            </a:extLst>
          </p:cNvPr>
          <p:cNvSpPr txBox="1"/>
          <p:nvPr/>
        </p:nvSpPr>
        <p:spPr>
          <a:xfrm>
            <a:off x="318796" y="931363"/>
            <a:ext cx="6175054" cy="338554"/>
          </a:xfrm>
          <a:prstGeom prst="rect">
            <a:avLst/>
          </a:prstGeom>
          <a:noFill/>
        </p:spPr>
        <p:txBody>
          <a:bodyPr wrap="square" rtlCol="0">
            <a:spAutoFit/>
          </a:bodyPr>
          <a:lstStyle/>
          <a:p>
            <a:r>
              <a:rPr lang="en-US" sz="1600" dirty="0"/>
              <a:t>TAC-recommended Section 2.13.1 Exemptions and Extensions</a:t>
            </a:r>
          </a:p>
        </p:txBody>
      </p:sp>
      <p:sp>
        <p:nvSpPr>
          <p:cNvPr id="5" name="TextBox 4">
            <a:extLst>
              <a:ext uri="{FF2B5EF4-FFF2-40B4-BE49-F238E27FC236}">
                <a16:creationId xmlns:a16="http://schemas.microsoft.com/office/drawing/2014/main" id="{47A79FCA-BDDD-2B0A-E410-B2CE179BE1D4}"/>
              </a:ext>
            </a:extLst>
          </p:cNvPr>
          <p:cNvSpPr txBox="1"/>
          <p:nvPr/>
        </p:nvSpPr>
        <p:spPr>
          <a:xfrm>
            <a:off x="318796" y="4358891"/>
            <a:ext cx="8506408"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TAC-recommended version allows any IBR, Type 1 WGR or Type 2 WGR to avoid performance requirements without any exemption approval by simply requesting an exemption.</a:t>
            </a:r>
          </a:p>
        </p:txBody>
      </p:sp>
      <p:sp>
        <p:nvSpPr>
          <p:cNvPr id="6" name="TextBox 5">
            <a:extLst>
              <a:ext uri="{FF2B5EF4-FFF2-40B4-BE49-F238E27FC236}">
                <a16:creationId xmlns:a16="http://schemas.microsoft.com/office/drawing/2014/main" id="{93DECDFC-D17A-D0EF-96BB-B40E1AC2209D}"/>
              </a:ext>
            </a:extLst>
          </p:cNvPr>
          <p:cNvSpPr txBox="1"/>
          <p:nvPr/>
        </p:nvSpPr>
        <p:spPr>
          <a:xfrm>
            <a:off x="318796" y="5328473"/>
            <a:ext cx="8506408" cy="830997"/>
          </a:xfrm>
          <a:prstGeom prst="rect">
            <a:avLst/>
          </a:prstGeom>
          <a:solidFill>
            <a:srgbClr val="FFFF00"/>
          </a:solidFill>
          <a:ln>
            <a:solidFill>
              <a:schemeClr val="tx1"/>
            </a:solidFill>
          </a:ln>
        </p:spPr>
        <p:txBody>
          <a:bodyPr wrap="square" rtlCol="0">
            <a:spAutoFit/>
          </a:bodyPr>
          <a:lstStyle/>
          <a:p>
            <a:r>
              <a:rPr lang="en-US" sz="1600" b="1" dirty="0"/>
              <a:t>Key Question: </a:t>
            </a:r>
            <a:r>
              <a:rPr lang="en-US" sz="1600" dirty="0"/>
              <a:t>Do TAC members support allowing the resource to automatically not be required to meet performance requirements without any exemption assessment that considers reliability impact or a denied exemption assessment?</a:t>
            </a:r>
          </a:p>
        </p:txBody>
      </p:sp>
      <p:sp>
        <p:nvSpPr>
          <p:cNvPr id="3" name="TextBox 2">
            <a:extLst>
              <a:ext uri="{FF2B5EF4-FFF2-40B4-BE49-F238E27FC236}">
                <a16:creationId xmlns:a16="http://schemas.microsoft.com/office/drawing/2014/main" id="{C36AF5FC-5558-F145-579D-7A239BF2867D}"/>
              </a:ext>
            </a:extLst>
          </p:cNvPr>
          <p:cNvSpPr txBox="1"/>
          <p:nvPr/>
        </p:nvSpPr>
        <p:spPr>
          <a:xfrm>
            <a:off x="381000" y="2668353"/>
            <a:ext cx="8444204" cy="1569660"/>
          </a:xfrm>
          <a:prstGeom prst="rect">
            <a:avLst/>
          </a:prstGeom>
          <a:noFill/>
        </p:spPr>
        <p:txBody>
          <a:bodyPr wrap="square">
            <a:spAutoFit/>
          </a:bodyPr>
          <a:lstStyle/>
          <a:p>
            <a:pPr marL="285750" indent="-285750">
              <a:buFont typeface="Arial" panose="020B0604020202020204" pitchFamily="34" charset="0"/>
              <a:buChar char="•"/>
            </a:pPr>
            <a:r>
              <a:rPr lang="en-US" sz="1600" dirty="0">
                <a:cs typeface="Arial"/>
              </a:rPr>
              <a:t>ERCOT believes the approach does not support reliability and can create a loophole that bypasses reliability assurance and temporarily lower requirements.  </a:t>
            </a:r>
          </a:p>
          <a:p>
            <a:pPr marL="285750" indent="-285750">
              <a:buFont typeface="Arial" panose="020B0604020202020204" pitchFamily="34" charset="0"/>
              <a:buChar char="•"/>
            </a:pPr>
            <a:r>
              <a:rPr lang="en-US" sz="1600" dirty="0">
                <a:cs typeface="Arial"/>
              </a:rPr>
              <a:t>Timeline is variable for appeals and could extend for a period of time.</a:t>
            </a:r>
          </a:p>
          <a:p>
            <a:pPr marL="285750" indent="-285750">
              <a:buFont typeface="Arial" panose="020B0604020202020204" pitchFamily="34" charset="0"/>
              <a:buChar char="•"/>
            </a:pPr>
            <a:r>
              <a:rPr lang="en-US" sz="1600" dirty="0">
                <a:cs typeface="Arial"/>
              </a:rPr>
              <a:t>If a performance failure occurred to the requirements and an exemption was ultimately granted, enforcement staff at the commission can consider the exemption and dismiss the violation at that time.</a:t>
            </a:r>
          </a:p>
        </p:txBody>
      </p:sp>
    </p:spTree>
    <p:extLst>
      <p:ext uri="{BB962C8B-B14F-4D97-AF65-F5344CB8AC3E}">
        <p14:creationId xmlns:p14="http://schemas.microsoft.com/office/powerpoint/2010/main" val="372184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1"/>
            <a:ext cx="8610601" cy="564841"/>
          </a:xfrm>
        </p:spPr>
        <p:txBody>
          <a:bodyPr lIns="91440" tIns="45720" rIns="91440" bIns="45720" anchor="t"/>
          <a:lstStyle/>
          <a:p>
            <a:r>
              <a:rPr lang="en-US" sz="2400" dirty="0"/>
              <a:t>Key Issue 2D: Requirements During Exemption Review</a:t>
            </a:r>
            <a:endParaRPr lang="en-US" sz="2400" dirty="0">
              <a:cs typeface="Arial"/>
            </a:endParaRP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321291" y="2225891"/>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subjecting Resource to performance requirements during exemption/extension process to support reliability?</a:t>
            </a:r>
            <a:endParaRPr lang="en-US" dirty="0">
              <a:cs typeface="Arial"/>
            </a:endParaRPr>
          </a:p>
        </p:txBody>
      </p:sp>
      <p:sp>
        <p:nvSpPr>
          <p:cNvPr id="3" name="TextBox 2">
            <a:extLst>
              <a:ext uri="{FF2B5EF4-FFF2-40B4-BE49-F238E27FC236}">
                <a16:creationId xmlns:a16="http://schemas.microsoft.com/office/drawing/2014/main" id="{D6087E00-1978-4228-422B-DC67F1098F25}"/>
              </a:ext>
            </a:extLst>
          </p:cNvPr>
          <p:cNvSpPr txBox="1"/>
          <p:nvPr/>
        </p:nvSpPr>
        <p:spPr>
          <a:xfrm>
            <a:off x="321291" y="3643260"/>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allowing Resource to perform below the performance requirements simply by applying for an exemption/extension?</a:t>
            </a:r>
            <a:endParaRPr lang="en-US" dirty="0">
              <a:cs typeface="Arial"/>
            </a:endParaRPr>
          </a:p>
        </p:txBody>
      </p:sp>
    </p:spTree>
    <p:extLst>
      <p:ext uri="{BB962C8B-B14F-4D97-AF65-F5344CB8AC3E}">
        <p14:creationId xmlns:p14="http://schemas.microsoft.com/office/powerpoint/2010/main" val="219103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300" dirty="0"/>
              <a:t>Key Issue 2E: Insufficient Time for ERCOT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a:off x="281940" y="1094669"/>
            <a:ext cx="8641080" cy="1857111"/>
          </a:xfrm>
          <a:prstGeom prst="rect">
            <a:avLst/>
          </a:prstGeom>
          <a:solidFill>
            <a:schemeClr val="bg1">
              <a:lumMod val="95000"/>
            </a:schemeClr>
          </a:solidFill>
        </p:spPr>
        <p:txBody>
          <a:bodyPr wrap="square" rtlCol="0">
            <a:spAutoFit/>
          </a:bodyPr>
          <a:lstStyle/>
          <a:p>
            <a:pPr marL="803275" lvl="1" indent="-346075">
              <a:lnSpc>
                <a:spcPct val="114000"/>
              </a:lnSpc>
              <a:spcBef>
                <a:spcPts val="600"/>
              </a:spcBef>
              <a:tabLst>
                <a:tab pos="1146175" algn="l"/>
              </a:tabLst>
            </a:pPr>
            <a:r>
              <a:rPr lang="en-US" sz="1200" dirty="0">
                <a:effectLst/>
                <a:ea typeface="Times New Roman" panose="02020603050405020304" pitchFamily="18" charset="0"/>
              </a:rPr>
              <a:t>(1)	</a:t>
            </a:r>
            <a:r>
              <a:rPr lang="en-US" sz="1200" b="1" i="1" dirty="0">
                <a:effectLst/>
                <a:ea typeface="Times New Roman" panose="02020603050405020304" pitchFamily="18" charset="0"/>
              </a:rPr>
              <a:t>Not later than ten Business Days of receiving a request </a:t>
            </a:r>
            <a:r>
              <a:rPr lang="en-US" sz="1200" dirty="0">
                <a:effectLst/>
                <a:ea typeface="Times New Roman" panose="02020603050405020304" pitchFamily="18" charset="0"/>
              </a:rPr>
              <a:t>for an exemption or extension</a:t>
            </a:r>
            <a:r>
              <a:rPr lang="en-US" sz="1200" b="1" i="1" dirty="0">
                <a:effectLst/>
                <a:ea typeface="Times New Roman" panose="02020603050405020304" pitchFamily="18" charset="0"/>
              </a:rPr>
              <a:t>, ERCOT shall provide </a:t>
            </a:r>
            <a:r>
              <a:rPr lang="en-US" sz="1200" dirty="0">
                <a:effectLst/>
                <a:ea typeface="Times New Roman" panose="02020603050405020304" pitchFamily="18" charset="0"/>
              </a:rPr>
              <a:t>the Requesting Entity with written confirmation of receipt and notification that either:</a:t>
            </a:r>
          </a:p>
          <a:p>
            <a:pPr marL="798513" marR="0" algn="l">
              <a:lnSpc>
                <a:spcPct val="114000"/>
              </a:lnSpc>
              <a:spcBef>
                <a:spcPts val="600"/>
              </a:spcBef>
              <a:tabLst>
                <a:tab pos="1146175" algn="l"/>
              </a:tabLst>
            </a:pPr>
            <a:r>
              <a:rPr lang="en-US" sz="1200" dirty="0">
                <a:effectLst/>
                <a:ea typeface="Times New Roman" panose="02020603050405020304" pitchFamily="18" charset="0"/>
              </a:rPr>
              <a:t>(a) The submission was complete and ERCOT is reviewing the request; or</a:t>
            </a:r>
          </a:p>
          <a:p>
            <a:pPr marL="798513" marR="0" algn="l">
              <a:lnSpc>
                <a:spcPct val="114000"/>
              </a:lnSpc>
              <a:spcBef>
                <a:spcPts val="600"/>
              </a:spcBef>
              <a:tabLst>
                <a:tab pos="1146175" algn="l"/>
              </a:tabLst>
            </a:pPr>
            <a:r>
              <a:rPr lang="en-US" sz="1200" dirty="0">
                <a:effectLst/>
                <a:ea typeface="Times New Roman" panose="02020603050405020304" pitchFamily="18" charset="0"/>
              </a:rPr>
              <a:t>(b) The submission was incomplete.  For incomplete submissions, ERCOT will:</a:t>
            </a:r>
          </a:p>
          <a:p>
            <a:pPr marL="1260475" marR="0" indent="-230188" algn="l">
              <a:lnSpc>
                <a:spcPct val="114000"/>
              </a:lnSpc>
              <a:spcBef>
                <a:spcPts val="600"/>
              </a:spcBef>
              <a:tabLst>
                <a:tab pos="1146175" algn="l"/>
              </a:tabLst>
            </a:pPr>
            <a:r>
              <a:rPr lang="en-US" sz="1200" dirty="0">
                <a:effectLst/>
                <a:ea typeface="Times New Roman" panose="02020603050405020304" pitchFamily="18" charset="0"/>
              </a:rPr>
              <a:t>(i) 	Identify the missing information; and </a:t>
            </a:r>
          </a:p>
          <a:p>
            <a:pPr marL="1260475" marR="0" indent="-230188" algn="l">
              <a:lnSpc>
                <a:spcPct val="114000"/>
              </a:lnSpc>
              <a:spcBef>
                <a:spcPts val="600"/>
              </a:spcBef>
              <a:tabLst>
                <a:tab pos="1146175" algn="l"/>
              </a:tabLst>
            </a:pPr>
            <a:r>
              <a:rPr lang="en-US" sz="1200" dirty="0">
                <a:effectLst/>
                <a:ea typeface="Times New Roman" panose="02020603050405020304" pitchFamily="18" charset="0"/>
              </a:rPr>
              <a:t>(ii) 	Provide instructions for the Requesting Entity to submit the missing information (e.g., to ERCOT Legal at </a:t>
            </a:r>
            <a:r>
              <a:rPr lang="en-US" sz="1200" u="sng"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MPRegistration@ercot.com</a:t>
            </a:r>
            <a:r>
              <a:rPr lang="en-US" sz="1200" dirty="0">
                <a:effectLst/>
                <a:ea typeface="Times New Roman" panose="02020603050405020304" pitchFamily="18" charset="0"/>
              </a:rPr>
              <a:t> or through the RIOO system). </a:t>
            </a:r>
          </a:p>
        </p:txBody>
      </p:sp>
      <p:sp>
        <p:nvSpPr>
          <p:cNvPr id="12" name="TextBox 11">
            <a:extLst>
              <a:ext uri="{FF2B5EF4-FFF2-40B4-BE49-F238E27FC236}">
                <a16:creationId xmlns:a16="http://schemas.microsoft.com/office/drawing/2014/main" id="{5CEA064E-064D-2C88-5B10-C02D707F4DCF}"/>
              </a:ext>
            </a:extLst>
          </p:cNvPr>
          <p:cNvSpPr txBox="1"/>
          <p:nvPr/>
        </p:nvSpPr>
        <p:spPr>
          <a:xfrm>
            <a:off x="220980" y="790262"/>
            <a:ext cx="9081796" cy="292388"/>
          </a:xfrm>
          <a:prstGeom prst="rect">
            <a:avLst/>
          </a:prstGeom>
          <a:noFill/>
        </p:spPr>
        <p:txBody>
          <a:bodyPr wrap="square" rtlCol="0">
            <a:spAutoFit/>
          </a:bodyPr>
          <a:lstStyle/>
          <a:p>
            <a:r>
              <a:rPr lang="en-US" sz="1300" dirty="0"/>
              <a:t>TAC-recommended § 2.13.1.3 Timeline for Submission and Determination of Exemption and Extension Requests</a:t>
            </a:r>
          </a:p>
        </p:txBody>
      </p:sp>
      <p:sp>
        <p:nvSpPr>
          <p:cNvPr id="5" name="TextBox 4">
            <a:extLst>
              <a:ext uri="{FF2B5EF4-FFF2-40B4-BE49-F238E27FC236}">
                <a16:creationId xmlns:a16="http://schemas.microsoft.com/office/drawing/2014/main" id="{47A79FCA-BDDD-2B0A-E410-B2CE179BE1D4}"/>
              </a:ext>
            </a:extLst>
          </p:cNvPr>
          <p:cNvSpPr txBox="1"/>
          <p:nvPr/>
        </p:nvSpPr>
        <p:spPr>
          <a:xfrm>
            <a:off x="281938" y="5608274"/>
            <a:ext cx="8641080" cy="584775"/>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Short/firm times do not contemplate multiple, simultaneous requests and should allow sufficient time/flexibility for complex assessments.</a:t>
            </a:r>
          </a:p>
        </p:txBody>
      </p:sp>
      <p:sp>
        <p:nvSpPr>
          <p:cNvPr id="7" name="TextBox 6">
            <a:extLst>
              <a:ext uri="{FF2B5EF4-FFF2-40B4-BE49-F238E27FC236}">
                <a16:creationId xmlns:a16="http://schemas.microsoft.com/office/drawing/2014/main" id="{CDEE147F-EAF2-A235-B35C-F7546473068D}"/>
              </a:ext>
            </a:extLst>
          </p:cNvPr>
          <p:cNvSpPr txBox="1"/>
          <p:nvPr/>
        </p:nvSpPr>
        <p:spPr>
          <a:xfrm>
            <a:off x="281940" y="2957488"/>
            <a:ext cx="8641080" cy="646331"/>
          </a:xfrm>
          <a:prstGeom prst="rect">
            <a:avLst/>
          </a:prstGeom>
          <a:solidFill>
            <a:schemeClr val="bg1">
              <a:lumMod val="95000"/>
            </a:schemeClr>
          </a:solidFill>
        </p:spPr>
        <p:txBody>
          <a:bodyPr wrap="square" rtlCol="0">
            <a:spAutoFit/>
          </a:bodyPr>
          <a:lstStyle/>
          <a:p>
            <a:pPr marL="798513" marR="0" indent="-336550" algn="l">
              <a:spcBef>
                <a:spcPts val="0"/>
              </a:spcBef>
              <a:spcAft>
                <a:spcPts val="1200"/>
              </a:spcAft>
            </a:pPr>
            <a:r>
              <a:rPr lang="en-US" sz="1200" dirty="0"/>
              <a:t>(3)	</a:t>
            </a:r>
            <a:r>
              <a:rPr lang="en-US" sz="1200" b="1" i="1" dirty="0"/>
              <a:t>Not later than 180 days of receiving a request for an exemption or extension or as otherwise agreed to in writing by the Parties, ERCOT shall </a:t>
            </a:r>
            <a:r>
              <a:rPr lang="en-US" sz="1200" dirty="0"/>
              <a:t>provide the Requesting Entity with written notification that ERCOT has completed its review and ERCOT’s determination that the exemption or extension is:….</a:t>
            </a:r>
          </a:p>
        </p:txBody>
      </p:sp>
      <p:sp>
        <p:nvSpPr>
          <p:cNvPr id="9" name="TextBox 8">
            <a:extLst>
              <a:ext uri="{FF2B5EF4-FFF2-40B4-BE49-F238E27FC236}">
                <a16:creationId xmlns:a16="http://schemas.microsoft.com/office/drawing/2014/main" id="{68D4F5CB-B9D3-1C2E-A777-53A13C85D6CD}"/>
              </a:ext>
            </a:extLst>
          </p:cNvPr>
          <p:cNvSpPr txBox="1"/>
          <p:nvPr/>
        </p:nvSpPr>
        <p:spPr>
          <a:xfrm>
            <a:off x="281940" y="3590326"/>
            <a:ext cx="6598297" cy="292388"/>
          </a:xfrm>
          <a:prstGeom prst="rect">
            <a:avLst/>
          </a:prstGeom>
          <a:noFill/>
        </p:spPr>
        <p:txBody>
          <a:bodyPr wrap="square">
            <a:spAutoFit/>
          </a:bodyPr>
          <a:lstStyle/>
          <a:p>
            <a:r>
              <a:rPr lang="en-US" sz="1300" dirty="0"/>
              <a:t>TAC-recommended § 2.13.1.3 Appeal Process and Timeline:</a:t>
            </a:r>
          </a:p>
        </p:txBody>
      </p:sp>
      <p:sp>
        <p:nvSpPr>
          <p:cNvPr id="14" name="TextBox 13">
            <a:extLst>
              <a:ext uri="{FF2B5EF4-FFF2-40B4-BE49-F238E27FC236}">
                <a16:creationId xmlns:a16="http://schemas.microsoft.com/office/drawing/2014/main" id="{02C30335-1196-23CB-4F15-E87198C1D3F5}"/>
              </a:ext>
            </a:extLst>
          </p:cNvPr>
          <p:cNvSpPr txBox="1"/>
          <p:nvPr/>
        </p:nvSpPr>
        <p:spPr>
          <a:xfrm>
            <a:off x="281939" y="3866719"/>
            <a:ext cx="8641079" cy="1723549"/>
          </a:xfrm>
          <a:prstGeom prst="rect">
            <a:avLst/>
          </a:prstGeom>
          <a:solidFill>
            <a:schemeClr val="bg1">
              <a:lumMod val="95000"/>
            </a:schemeClr>
          </a:solidFill>
        </p:spPr>
        <p:txBody>
          <a:bodyPr wrap="square" rtlCol="0">
            <a:spAutoFit/>
          </a:bodyPr>
          <a:lstStyle/>
          <a:p>
            <a:pPr marL="857250" marR="0" indent="-457200" algn="l">
              <a:spcBef>
                <a:spcPts val="600"/>
              </a:spcBef>
            </a:pPr>
            <a:r>
              <a:rPr lang="en-US" sz="1200" dirty="0">
                <a:effectLst/>
                <a:ea typeface="Times New Roman" panose="02020603050405020304" pitchFamily="18" charset="0"/>
              </a:rPr>
              <a:t>(3)	</a:t>
            </a:r>
            <a:r>
              <a:rPr lang="en-US" sz="1200" b="1" i="1" dirty="0">
                <a:effectLst/>
                <a:ea typeface="Times New Roman" panose="02020603050405020304" pitchFamily="18" charset="0"/>
              </a:rPr>
              <a:t>Not later than three Business Days of the appeal initiation date, ERCOT shall </a:t>
            </a:r>
            <a:r>
              <a:rPr lang="en-US" sz="1200" dirty="0">
                <a:effectLst/>
                <a:ea typeface="Times New Roman" panose="02020603050405020304" pitchFamily="18" charset="0"/>
              </a:rPr>
              <a:t>provide the Requesting Entity with written confirmation of receipt and the designation of the ERCOT dispute representative.  The ERCOT dispute representative should be an executive-level employee with decision making authority.</a:t>
            </a:r>
          </a:p>
          <a:p>
            <a:pPr marL="857250" marR="0" indent="-457200" algn="ctr">
              <a:spcBef>
                <a:spcPts val="600"/>
              </a:spcBef>
            </a:pPr>
            <a:r>
              <a:rPr lang="en-US" sz="1200" dirty="0">
                <a:effectLst/>
                <a:ea typeface="Times New Roman" panose="02020603050405020304" pitchFamily="18" charset="0"/>
              </a:rPr>
              <a:t>*  *  *</a:t>
            </a:r>
          </a:p>
          <a:p>
            <a:pPr marL="857250" marR="0" indent="-457200" algn="l">
              <a:spcBef>
                <a:spcPts val="600"/>
              </a:spcBef>
              <a:spcAft>
                <a:spcPts val="600"/>
              </a:spcAft>
            </a:pPr>
            <a:r>
              <a:rPr lang="en-US" sz="1200" dirty="0">
                <a:effectLst/>
                <a:ea typeface="Times New Roman" panose="02020603050405020304" pitchFamily="18" charset="0"/>
              </a:rPr>
              <a:t>(5)	</a:t>
            </a:r>
            <a:r>
              <a:rPr lang="en-US" sz="1200" b="1" i="1" dirty="0">
                <a:effectLst/>
                <a:ea typeface="Times New Roman" panose="02020603050405020304" pitchFamily="18" charset="0"/>
              </a:rPr>
              <a:t>Within ten Business Days of the appeal meeting</a:t>
            </a:r>
            <a:r>
              <a:rPr lang="en-US" sz="1200" dirty="0">
                <a:effectLst/>
                <a:ea typeface="Times New Roman" panose="02020603050405020304" pitchFamily="18" charset="0"/>
              </a:rPr>
              <a:t>, </a:t>
            </a:r>
            <a:r>
              <a:rPr lang="en-US" sz="1200" b="1" i="1" dirty="0">
                <a:effectLst/>
                <a:ea typeface="Times New Roman" panose="02020603050405020304" pitchFamily="18" charset="0"/>
              </a:rPr>
              <a:t>or</a:t>
            </a:r>
            <a:r>
              <a:rPr lang="en-US" sz="1200" dirty="0">
                <a:effectLst/>
                <a:ea typeface="Times New Roman" panose="02020603050405020304" pitchFamily="18" charset="0"/>
              </a:rPr>
              <a:t> if an appeal meeting is not requested by the Requesting Entity, </a:t>
            </a:r>
            <a:r>
              <a:rPr lang="en-US" sz="1200" b="1" i="1" dirty="0">
                <a:effectLst/>
                <a:ea typeface="Times New Roman" panose="02020603050405020304" pitchFamily="18" charset="0"/>
              </a:rPr>
              <a:t>then within 30 days of the appeal initiation date, ERCOT will provide </a:t>
            </a:r>
            <a:r>
              <a:rPr lang="en-US" sz="1200" dirty="0">
                <a:effectLst/>
                <a:ea typeface="Times New Roman" panose="02020603050405020304" pitchFamily="18" charset="0"/>
              </a:rPr>
              <a:t>the Requesting Entity with notice of its appeal decision, including an explanation of the rationale if ERCOT denies the Requesting Entity’s appeal in whole or part.</a:t>
            </a:r>
          </a:p>
        </p:txBody>
      </p:sp>
    </p:spTree>
    <p:extLst>
      <p:ext uri="{BB962C8B-B14F-4D97-AF65-F5344CB8AC3E}">
        <p14:creationId xmlns:p14="http://schemas.microsoft.com/office/powerpoint/2010/main" val="116839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Board Action</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3</a:t>
            </a:fld>
            <a:endParaRPr lang="en-US" dirty="0"/>
          </a:p>
        </p:txBody>
      </p:sp>
      <p:sp>
        <p:nvSpPr>
          <p:cNvPr id="3" name="Content Placeholder 2">
            <a:extLst>
              <a:ext uri="{FF2B5EF4-FFF2-40B4-BE49-F238E27FC236}">
                <a16:creationId xmlns:a16="http://schemas.microsoft.com/office/drawing/2014/main" id="{A777B6E3-C779-2BF0-5BC0-36EC715CD91B}"/>
              </a:ext>
            </a:extLst>
          </p:cNvPr>
          <p:cNvSpPr>
            <a:spLocks noGrp="1"/>
          </p:cNvSpPr>
          <p:nvPr>
            <p:ph idx="1"/>
          </p:nvPr>
        </p:nvSpPr>
        <p:spPr>
          <a:xfrm>
            <a:off x="685796" y="845976"/>
            <a:ext cx="8077199" cy="5326224"/>
          </a:xfrm>
        </p:spPr>
        <p:txBody>
          <a:bodyPr lIns="91440" tIns="45720" rIns="91440" bIns="45720" anchor="t"/>
          <a:lstStyle/>
          <a:p>
            <a:r>
              <a:rPr lang="en-US" sz="2400" dirty="0"/>
              <a:t>Remanded NOGRR245 to TAC with instructions:</a:t>
            </a:r>
            <a:endParaRPr lang="en-US" sz="2400" dirty="0">
              <a:cs typeface="Arial"/>
            </a:endParaRPr>
          </a:p>
          <a:p>
            <a:pPr lvl="1"/>
            <a:r>
              <a:rPr lang="en-US" dirty="0"/>
              <a:t>TAC to address ERCOT’s reliability concerns </a:t>
            </a:r>
            <a:endParaRPr lang="en-US" dirty="0">
              <a:cs typeface="Arial"/>
            </a:endParaRPr>
          </a:p>
          <a:p>
            <a:pPr lvl="1"/>
            <a:r>
              <a:rPr lang="en-US" dirty="0"/>
              <a:t>TAC to provide detailed comments supporting version of NOGRR245 sent back to Board</a:t>
            </a:r>
            <a:endParaRPr lang="en-US" dirty="0">
              <a:cs typeface="Arial"/>
            </a:endParaRPr>
          </a:p>
          <a:p>
            <a:pPr lvl="1">
              <a:spcBef>
                <a:spcPts val="600"/>
              </a:spcBef>
              <a:spcAft>
                <a:spcPts val="600"/>
              </a:spcAft>
            </a:pPr>
            <a:r>
              <a:rPr lang="en-US" dirty="0"/>
              <a:t>Comments should provide rationale regarding why TAC did or did not address ERCOT’s key concerns as laid out in its presentation at R&amp;M committee</a:t>
            </a:r>
            <a:endParaRPr lang="en-US" dirty="0">
              <a:cs typeface="Arial"/>
            </a:endParaRPr>
          </a:p>
        </p:txBody>
      </p:sp>
    </p:spTree>
    <p:extLst>
      <p:ext uri="{BB962C8B-B14F-4D97-AF65-F5344CB8AC3E}">
        <p14:creationId xmlns:p14="http://schemas.microsoft.com/office/powerpoint/2010/main" val="269296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300" dirty="0"/>
              <a:t>Key Issue 2E: Insufficient Time for ERCOT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
        <p:nvSpPr>
          <p:cNvPr id="12" name="TextBox 11">
            <a:extLst>
              <a:ext uri="{FF2B5EF4-FFF2-40B4-BE49-F238E27FC236}">
                <a16:creationId xmlns:a16="http://schemas.microsoft.com/office/drawing/2014/main" id="{5CEA064E-064D-2C88-5B10-C02D707F4DCF}"/>
              </a:ext>
            </a:extLst>
          </p:cNvPr>
          <p:cNvSpPr txBox="1"/>
          <p:nvPr/>
        </p:nvSpPr>
        <p:spPr>
          <a:xfrm>
            <a:off x="267478" y="1211886"/>
            <a:ext cx="8556949" cy="2769989"/>
          </a:xfrm>
          <a:prstGeom prst="rect">
            <a:avLst/>
          </a:prstGeom>
          <a:noFill/>
        </p:spPr>
        <p:txBody>
          <a:bodyPr wrap="square" rtlCol="0">
            <a:spAutoFit/>
          </a:bodyPr>
          <a:lstStyle/>
          <a:p>
            <a:pPr marL="285750" indent="-285750">
              <a:buFont typeface="Arial" panose="020B0604020202020204" pitchFamily="34" charset="0"/>
              <a:buChar char="•"/>
            </a:pPr>
            <a:r>
              <a:rPr lang="en-US" sz="2000" dirty="0"/>
              <a:t>With potential for 3 – 5 GW of exemption requests + unknown level of extension requests/appeals, ERCOT cannot meet proposed timelines if multiple concurrent requests (potentially hundreds)</a:t>
            </a:r>
          </a:p>
          <a:p>
            <a:pPr marL="285750" indent="-285750">
              <a:buFont typeface="Arial" panose="020B0604020202020204" pitchFamily="34" charset="0"/>
              <a:buChar char="•"/>
            </a:pPr>
            <a:r>
              <a:rPr lang="en-US" sz="2000" dirty="0"/>
              <a:t>Model interpretation and technical review of reliability impact in dynamic simulations are specialized skill sets</a:t>
            </a:r>
          </a:p>
          <a:p>
            <a:pPr marL="285750" indent="-285750">
              <a:buFont typeface="Arial" panose="020B0604020202020204" pitchFamily="34" charset="0"/>
              <a:buChar char="•"/>
            </a:pPr>
            <a:r>
              <a:rPr lang="en-US" sz="2000" dirty="0"/>
              <a:t>Processing new models as part of maximizing to full equipment capability will concurrently stress same staff with specialized skill sets</a:t>
            </a:r>
          </a:p>
          <a:p>
            <a:pPr marL="285750" indent="-285750">
              <a:buFont typeface="Arial" panose="020B0604020202020204" pitchFamily="34" charset="0"/>
              <a:buChar char="•"/>
            </a:pPr>
            <a:r>
              <a:rPr lang="en-US" sz="2000" dirty="0"/>
              <a:t>ERCOT committed to process exemptions/extensions ASAP</a:t>
            </a:r>
          </a:p>
          <a:p>
            <a:endParaRPr lang="en-US" sz="1400" dirty="0"/>
          </a:p>
        </p:txBody>
      </p:sp>
      <p:sp>
        <p:nvSpPr>
          <p:cNvPr id="5" name="TextBox 4">
            <a:extLst>
              <a:ext uri="{FF2B5EF4-FFF2-40B4-BE49-F238E27FC236}">
                <a16:creationId xmlns:a16="http://schemas.microsoft.com/office/drawing/2014/main" id="{47A79FCA-BDDD-2B0A-E410-B2CE179BE1D4}"/>
              </a:ext>
            </a:extLst>
          </p:cNvPr>
          <p:cNvSpPr txBox="1"/>
          <p:nvPr/>
        </p:nvSpPr>
        <p:spPr>
          <a:xfrm>
            <a:off x="213827" y="5030444"/>
            <a:ext cx="8610600" cy="923330"/>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Key Takeaway: </a:t>
            </a:r>
            <a:r>
              <a:rPr lang="en-US" dirty="0"/>
              <a:t>ERCOT is committed to processing exemptions/extensions as soon as practicable but needs a reasonable amount of time to process hundreds of IBR changes concurrently.</a:t>
            </a:r>
          </a:p>
        </p:txBody>
      </p:sp>
    </p:spTree>
    <p:extLst>
      <p:ext uri="{BB962C8B-B14F-4D97-AF65-F5344CB8AC3E}">
        <p14:creationId xmlns:p14="http://schemas.microsoft.com/office/powerpoint/2010/main" val="3755223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300" dirty="0"/>
              <a:t>Key Issue 2E: Insufficient Time for ERCOT Exemption Review</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
        <p:nvSpPr>
          <p:cNvPr id="3" name="TextBox 2">
            <a:extLst>
              <a:ext uri="{FF2B5EF4-FFF2-40B4-BE49-F238E27FC236}">
                <a16:creationId xmlns:a16="http://schemas.microsoft.com/office/drawing/2014/main" id="{6D00B1CD-4337-C33A-ACA4-8BBD74882B35}"/>
              </a:ext>
            </a:extLst>
          </p:cNvPr>
          <p:cNvSpPr txBox="1"/>
          <p:nvPr/>
        </p:nvSpPr>
        <p:spPr>
          <a:xfrm>
            <a:off x="266698" y="1276394"/>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ERCOT having sufficient time to review exemption requests?</a:t>
            </a:r>
          </a:p>
        </p:txBody>
      </p:sp>
      <p:sp>
        <p:nvSpPr>
          <p:cNvPr id="5" name="TextBox 4">
            <a:extLst>
              <a:ext uri="{FF2B5EF4-FFF2-40B4-BE49-F238E27FC236}">
                <a16:creationId xmlns:a16="http://schemas.microsoft.com/office/drawing/2014/main" id="{A60949C1-B6CB-D13A-58DA-18BBFAAE5067}"/>
              </a:ext>
            </a:extLst>
          </p:cNvPr>
          <p:cNvSpPr txBox="1"/>
          <p:nvPr/>
        </p:nvSpPr>
        <p:spPr>
          <a:xfrm>
            <a:off x="266698" y="2434875"/>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ERCOT evaluating the reliability impact of individual exemption request </a:t>
            </a:r>
            <a:r>
              <a:rPr lang="en-US" i="1" dirty="0"/>
              <a:t>along with </a:t>
            </a:r>
            <a:r>
              <a:rPr lang="en-US" dirty="0"/>
              <a:t>cumulative impact of all exemptions?</a:t>
            </a:r>
          </a:p>
        </p:txBody>
      </p:sp>
    </p:spTree>
    <p:extLst>
      <p:ext uri="{BB962C8B-B14F-4D97-AF65-F5344CB8AC3E}">
        <p14:creationId xmlns:p14="http://schemas.microsoft.com/office/powerpoint/2010/main" val="1437060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Performance Assessment</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0" y="838200"/>
            <a:ext cx="9144000" cy="5486400"/>
          </a:xfrm>
        </p:spPr>
        <p:txBody>
          <a:bodyPr lIns="91440" tIns="45720" rIns="91440" bIns="45720" anchor="t"/>
          <a:lstStyle/>
          <a:p>
            <a:pPr marL="0" indent="0">
              <a:buNone/>
            </a:pPr>
            <a:endParaRPr lang="en-US" sz="1600" dirty="0"/>
          </a:p>
          <a:p>
            <a:endParaRPr lang="en-US" sz="1600" dirty="0"/>
          </a:p>
        </p:txBody>
      </p:sp>
      <p:sp>
        <p:nvSpPr>
          <p:cNvPr id="5" name="Rectangle 4">
            <a:extLst>
              <a:ext uri="{FF2B5EF4-FFF2-40B4-BE49-F238E27FC236}">
                <a16:creationId xmlns:a16="http://schemas.microsoft.com/office/drawing/2014/main" id="{89B51342-F465-4801-E0A1-5BF35F1BE8B0}"/>
              </a:ext>
            </a:extLst>
          </p:cNvPr>
          <p:cNvSpPr/>
          <p:nvPr/>
        </p:nvSpPr>
        <p:spPr>
          <a:xfrm>
            <a:off x="3352800" y="4572000"/>
            <a:ext cx="2569935" cy="923330"/>
          </a:xfrm>
          <a:prstGeom prst="rect">
            <a:avLst/>
          </a:prstGeom>
          <a:solidFill>
            <a:srgbClr val="FFFF00"/>
          </a:solid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Update</a:t>
            </a:r>
          </a:p>
        </p:txBody>
      </p:sp>
      <p:pic>
        <p:nvPicPr>
          <p:cNvPr id="6" name="Picture 5">
            <a:extLst>
              <a:ext uri="{FF2B5EF4-FFF2-40B4-BE49-F238E27FC236}">
                <a16:creationId xmlns:a16="http://schemas.microsoft.com/office/drawing/2014/main" id="{BC48D056-F2E0-E2B5-F07C-9A6E9D18B6F8}"/>
              </a:ext>
            </a:extLst>
          </p:cNvPr>
          <p:cNvPicPr>
            <a:picLocks noChangeAspect="1"/>
          </p:cNvPicPr>
          <p:nvPr/>
        </p:nvPicPr>
        <p:blipFill>
          <a:blip r:embed="rId2"/>
          <a:stretch>
            <a:fillRect/>
          </a:stretch>
        </p:blipFill>
        <p:spPr>
          <a:xfrm>
            <a:off x="276269" y="1640997"/>
            <a:ext cx="8591462" cy="4572746"/>
          </a:xfrm>
          <a:prstGeom prst="rect">
            <a:avLst/>
          </a:prstGeom>
        </p:spPr>
      </p:pic>
      <p:sp>
        <p:nvSpPr>
          <p:cNvPr id="7" name="Callout: Bent Line 6">
            <a:extLst>
              <a:ext uri="{FF2B5EF4-FFF2-40B4-BE49-F238E27FC236}">
                <a16:creationId xmlns:a16="http://schemas.microsoft.com/office/drawing/2014/main" id="{B0AD73EA-DC79-0A28-4477-7F80C6F8E50E}"/>
              </a:ext>
            </a:extLst>
          </p:cNvPr>
          <p:cNvSpPr/>
          <p:nvPr/>
        </p:nvSpPr>
        <p:spPr>
          <a:xfrm>
            <a:off x="5162740" y="576368"/>
            <a:ext cx="3298641" cy="828091"/>
          </a:xfrm>
          <a:prstGeom prst="borderCallout2">
            <a:avLst>
              <a:gd name="adj1" fmla="val 100000"/>
              <a:gd name="adj2" fmla="val 51667"/>
              <a:gd name="adj3" fmla="val 100625"/>
              <a:gd name="adj4" fmla="val 53333"/>
              <a:gd name="adj5" fmla="val 217282"/>
              <a:gd name="adj6" fmla="val 795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2F: Performance failures can lead to additional exemptions - effectively lowering requirements</a:t>
            </a:r>
          </a:p>
        </p:txBody>
      </p:sp>
      <p:sp>
        <p:nvSpPr>
          <p:cNvPr id="8" name="Callout: Bent Line 7">
            <a:extLst>
              <a:ext uri="{FF2B5EF4-FFF2-40B4-BE49-F238E27FC236}">
                <a16:creationId xmlns:a16="http://schemas.microsoft.com/office/drawing/2014/main" id="{66F1A918-A0C5-9C55-7604-4EF01E0FAE47}"/>
              </a:ext>
            </a:extLst>
          </p:cNvPr>
          <p:cNvSpPr/>
          <p:nvPr/>
        </p:nvSpPr>
        <p:spPr>
          <a:xfrm>
            <a:off x="3400278" y="5471211"/>
            <a:ext cx="1773728" cy="908818"/>
          </a:xfrm>
          <a:prstGeom prst="borderCallout2">
            <a:avLst>
              <a:gd name="adj1" fmla="val 47418"/>
              <a:gd name="adj2" fmla="val 99627"/>
              <a:gd name="adj3" fmla="val 51799"/>
              <a:gd name="adj4" fmla="val 100400"/>
              <a:gd name="adj5" fmla="val 2374"/>
              <a:gd name="adj6" fmla="val 1123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3 : No requirement to implement mitigation</a:t>
            </a:r>
          </a:p>
        </p:txBody>
      </p:sp>
      <p:sp>
        <p:nvSpPr>
          <p:cNvPr id="9" name="Callout: Bent Line 8">
            <a:extLst>
              <a:ext uri="{FF2B5EF4-FFF2-40B4-BE49-F238E27FC236}">
                <a16:creationId xmlns:a16="http://schemas.microsoft.com/office/drawing/2014/main" id="{66043AC8-920F-AC80-F194-ECBAFEE18C5C}"/>
              </a:ext>
            </a:extLst>
          </p:cNvPr>
          <p:cNvSpPr/>
          <p:nvPr/>
        </p:nvSpPr>
        <p:spPr>
          <a:xfrm>
            <a:off x="381000" y="1957299"/>
            <a:ext cx="2788567" cy="828091"/>
          </a:xfrm>
          <a:prstGeom prst="borderCallout2">
            <a:avLst>
              <a:gd name="adj1" fmla="val 53427"/>
              <a:gd name="adj2" fmla="val 101634"/>
              <a:gd name="adj3" fmla="val 57808"/>
              <a:gd name="adj4" fmla="val 99062"/>
              <a:gd name="adj5" fmla="val 86791"/>
              <a:gd name="adj6" fmla="val 1243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2F: Different interpretations of what is a performance failure</a:t>
            </a:r>
          </a:p>
        </p:txBody>
      </p:sp>
      <p:cxnSp>
        <p:nvCxnSpPr>
          <p:cNvPr id="11" name="Straight Connector 10">
            <a:extLst>
              <a:ext uri="{FF2B5EF4-FFF2-40B4-BE49-F238E27FC236}">
                <a16:creationId xmlns:a16="http://schemas.microsoft.com/office/drawing/2014/main" id="{B5D30126-1F8D-C95E-754C-5806A850E94C}"/>
              </a:ext>
            </a:extLst>
          </p:cNvPr>
          <p:cNvCxnSpPr>
            <a:cxnSpLocks/>
          </p:cNvCxnSpPr>
          <p:nvPr/>
        </p:nvCxnSpPr>
        <p:spPr>
          <a:xfrm>
            <a:off x="3127384" y="2805976"/>
            <a:ext cx="552250" cy="146856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allout: Bent Line 11">
            <a:extLst>
              <a:ext uri="{FF2B5EF4-FFF2-40B4-BE49-F238E27FC236}">
                <a16:creationId xmlns:a16="http://schemas.microsoft.com/office/drawing/2014/main" id="{4A177426-7D60-3488-47F8-3A380210A052}"/>
              </a:ext>
            </a:extLst>
          </p:cNvPr>
          <p:cNvSpPr/>
          <p:nvPr/>
        </p:nvSpPr>
        <p:spPr>
          <a:xfrm>
            <a:off x="1266716" y="4157954"/>
            <a:ext cx="1511982" cy="828091"/>
          </a:xfrm>
          <a:prstGeom prst="borderCallout2">
            <a:avLst>
              <a:gd name="adj1" fmla="val 100000"/>
              <a:gd name="adj2" fmla="val 51667"/>
              <a:gd name="adj3" fmla="val 100625"/>
              <a:gd name="adj4" fmla="val 53333"/>
              <a:gd name="adj5" fmla="val 146884"/>
              <a:gd name="adj6" fmla="val 407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Issue 4:SGIA date for new requirements</a:t>
            </a:r>
          </a:p>
        </p:txBody>
      </p:sp>
      <p:cxnSp>
        <p:nvCxnSpPr>
          <p:cNvPr id="14" name="Straight Connector 13">
            <a:extLst>
              <a:ext uri="{FF2B5EF4-FFF2-40B4-BE49-F238E27FC236}">
                <a16:creationId xmlns:a16="http://schemas.microsoft.com/office/drawing/2014/main" id="{EA418A14-4EA3-3AC2-E0D5-FB0DA932A630}"/>
              </a:ext>
            </a:extLst>
          </p:cNvPr>
          <p:cNvCxnSpPr>
            <a:cxnSpLocks/>
          </p:cNvCxnSpPr>
          <p:nvPr/>
        </p:nvCxnSpPr>
        <p:spPr>
          <a:xfrm>
            <a:off x="1776434" y="3806845"/>
            <a:ext cx="102129" cy="35110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30D96C-0BB6-BCD1-C057-2D83BC8CC67D}"/>
              </a:ext>
            </a:extLst>
          </p:cNvPr>
          <p:cNvCxnSpPr>
            <a:cxnSpLocks/>
          </p:cNvCxnSpPr>
          <p:nvPr/>
        </p:nvCxnSpPr>
        <p:spPr>
          <a:xfrm flipH="1">
            <a:off x="620094" y="2811791"/>
            <a:ext cx="459778" cy="108920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011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2F: Performance Assessment – ERCOT Supports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33</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0" y="838200"/>
            <a:ext cx="9144000" cy="5486400"/>
          </a:xfrm>
        </p:spPr>
        <p:txBody>
          <a:bodyPr lIns="91440" tIns="45720" rIns="91440" bIns="45720" anchor="t"/>
          <a:lstStyle/>
          <a:p>
            <a:pPr marL="0" indent="0">
              <a:buNone/>
            </a:pPr>
            <a:endParaRPr lang="en-US" sz="1600" dirty="0"/>
          </a:p>
          <a:p>
            <a:endParaRPr lang="en-US" sz="1600" dirty="0"/>
          </a:p>
        </p:txBody>
      </p:sp>
      <p:sp>
        <p:nvSpPr>
          <p:cNvPr id="7" name="TextBox 6">
            <a:extLst>
              <a:ext uri="{FF2B5EF4-FFF2-40B4-BE49-F238E27FC236}">
                <a16:creationId xmlns:a16="http://schemas.microsoft.com/office/drawing/2014/main" id="{3A4DFAAB-0901-8AE4-28FA-4E513640E5E7}"/>
              </a:ext>
            </a:extLst>
          </p:cNvPr>
          <p:cNvSpPr txBox="1"/>
          <p:nvPr/>
        </p:nvSpPr>
        <p:spPr>
          <a:xfrm>
            <a:off x="213827" y="5030444"/>
            <a:ext cx="8610600" cy="923330"/>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b="1" dirty="0"/>
              <a:t>Key Takeaways: </a:t>
            </a:r>
            <a:r>
              <a:rPr lang="en-US" dirty="0"/>
              <a:t>Mitigation following performance failures must always be implemented as soon as practicable with enforcement penalty as driver for timeliness.  Exemptions must be a one-time allowance and not on-going.</a:t>
            </a:r>
            <a:endParaRPr lang="en-US" dirty="0">
              <a:cs typeface="Arial"/>
            </a:endParaRPr>
          </a:p>
        </p:txBody>
      </p:sp>
      <p:pic>
        <p:nvPicPr>
          <p:cNvPr id="6" name="Picture 5">
            <a:extLst>
              <a:ext uri="{FF2B5EF4-FFF2-40B4-BE49-F238E27FC236}">
                <a16:creationId xmlns:a16="http://schemas.microsoft.com/office/drawing/2014/main" id="{04480ABF-B90E-2E33-1F12-65D7B61773CF}"/>
              </a:ext>
            </a:extLst>
          </p:cNvPr>
          <p:cNvPicPr>
            <a:picLocks noChangeAspect="1"/>
          </p:cNvPicPr>
          <p:nvPr/>
        </p:nvPicPr>
        <p:blipFill>
          <a:blip r:embed="rId2"/>
          <a:stretch>
            <a:fillRect/>
          </a:stretch>
        </p:blipFill>
        <p:spPr>
          <a:xfrm>
            <a:off x="52351" y="1072389"/>
            <a:ext cx="9091648" cy="3753449"/>
          </a:xfrm>
          <a:prstGeom prst="rect">
            <a:avLst/>
          </a:prstGeom>
        </p:spPr>
      </p:pic>
    </p:spTree>
    <p:extLst>
      <p:ext uri="{BB962C8B-B14F-4D97-AF65-F5344CB8AC3E}">
        <p14:creationId xmlns:p14="http://schemas.microsoft.com/office/powerpoint/2010/main" val="1205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300" dirty="0"/>
              <a:t>Key Issue 2F: Performance Failures Lower Requirements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34</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698" y="4692396"/>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To address reliability risks from ride-through performance failures, do TAC members support a policy of firm performance requirements or a policy allowing progressive lowering of performance requirements?</a:t>
            </a:r>
          </a:p>
        </p:txBody>
      </p:sp>
      <p:sp>
        <p:nvSpPr>
          <p:cNvPr id="3" name="TextBox 2">
            <a:extLst>
              <a:ext uri="{FF2B5EF4-FFF2-40B4-BE49-F238E27FC236}">
                <a16:creationId xmlns:a16="http://schemas.microsoft.com/office/drawing/2014/main" id="{79199C3C-A14D-6566-AB5C-87355C6D8188}"/>
              </a:ext>
            </a:extLst>
          </p:cNvPr>
          <p:cNvSpPr txBox="1"/>
          <p:nvPr/>
        </p:nvSpPr>
        <p:spPr>
          <a:xfrm>
            <a:off x="266698" y="1843753"/>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requiring that performance failures are based on failing to meet requirements or only due to a failure to implement an improvement the RE determined was cost effective? </a:t>
            </a:r>
            <a:endParaRPr lang="en-US" dirty="0">
              <a:cs typeface="Arial"/>
            </a:endParaRPr>
          </a:p>
        </p:txBody>
      </p:sp>
      <p:sp>
        <p:nvSpPr>
          <p:cNvPr id="5" name="TextBox 4">
            <a:extLst>
              <a:ext uri="{FF2B5EF4-FFF2-40B4-BE49-F238E27FC236}">
                <a16:creationId xmlns:a16="http://schemas.microsoft.com/office/drawing/2014/main" id="{81375295-7721-D134-153B-50ACC850A6CF}"/>
              </a:ext>
            </a:extLst>
          </p:cNvPr>
          <p:cNvSpPr txBox="1"/>
          <p:nvPr/>
        </p:nvSpPr>
        <p:spPr>
          <a:xfrm>
            <a:off x="266698" y="3126026"/>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considering the risk of additional ride-through failures, support requiring mitigation as soon as practicable with enforcement as an incentive or allowing 12 to 24 months (or beyond) to mitigate performance failures?</a:t>
            </a:r>
            <a:endParaRPr lang="en-US" dirty="0">
              <a:cs typeface="Arial"/>
            </a:endParaRPr>
          </a:p>
        </p:txBody>
      </p:sp>
    </p:spTree>
    <p:extLst>
      <p:ext uri="{BB962C8B-B14F-4D97-AF65-F5344CB8AC3E}">
        <p14:creationId xmlns:p14="http://schemas.microsoft.com/office/powerpoint/2010/main" val="208024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3: No Requirement to Implement Mitigation</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
        <p:nvSpPr>
          <p:cNvPr id="11" name="TextBox 10">
            <a:extLst>
              <a:ext uri="{FF2B5EF4-FFF2-40B4-BE49-F238E27FC236}">
                <a16:creationId xmlns:a16="http://schemas.microsoft.com/office/drawing/2014/main" id="{1A3AB5FD-071B-602A-CE57-E6383C9532C5}"/>
              </a:ext>
            </a:extLst>
          </p:cNvPr>
          <p:cNvSpPr txBox="1"/>
          <p:nvPr/>
        </p:nvSpPr>
        <p:spPr>
          <a:xfrm>
            <a:off x="644893" y="1272921"/>
            <a:ext cx="7740216" cy="2877711"/>
          </a:xfrm>
          <a:prstGeom prst="rect">
            <a:avLst/>
          </a:prstGeom>
          <a:solidFill>
            <a:schemeClr val="bg1">
              <a:lumMod val="95000"/>
            </a:schemeClr>
          </a:solidFill>
        </p:spPr>
        <p:txBody>
          <a:bodyPr wrap="square" rtlCol="0">
            <a:spAutoFit/>
          </a:bodyPr>
          <a:lstStyle/>
          <a:p>
            <a:pPr marL="457200" marR="0" indent="-457200" algn="l">
              <a:spcBef>
                <a:spcPts val="0"/>
              </a:spcBef>
              <a:spcAft>
                <a:spcPts val="1200"/>
              </a:spcAft>
            </a:pPr>
            <a:r>
              <a:rPr lang="en-US" sz="1200" dirty="0">
                <a:effectLst/>
                <a:ea typeface="Times New Roman" panose="02020603050405020304" pitchFamily="18" charset="0"/>
              </a:rPr>
              <a:t>(4)	The Resource Entity [with SGIA prior to 6/1/24] which experiences an Apparent Performance Failure shall: </a:t>
            </a:r>
          </a:p>
          <a:p>
            <a:pPr marL="914400" marR="0" indent="-457200" algn="l">
              <a:spcBef>
                <a:spcPts val="0"/>
              </a:spcBef>
              <a:spcAft>
                <a:spcPts val="1200"/>
              </a:spcAft>
            </a:pPr>
            <a:r>
              <a:rPr lang="en-US" sz="1200" dirty="0">
                <a:effectLst/>
                <a:ea typeface="Times New Roman" panose="02020603050405020304" pitchFamily="18" charset="0"/>
              </a:rPr>
              <a:t>(a)	</a:t>
            </a:r>
            <a:r>
              <a:rPr lang="en-US" sz="1200" b="1" i="1" dirty="0">
                <a:effectLst/>
                <a:ea typeface="Times New Roman" panose="02020603050405020304" pitchFamily="18" charset="0"/>
              </a:rPr>
              <a:t>Submit to ERCOT a new exemption</a:t>
            </a:r>
            <a:r>
              <a:rPr lang="en-US" sz="1200" i="1" dirty="0">
                <a:effectLst/>
                <a:ea typeface="Times New Roman" panose="02020603050405020304" pitchFamily="18" charset="0"/>
              </a:rPr>
              <a:t> </a:t>
            </a:r>
            <a:r>
              <a:rPr lang="en-US" sz="1200" dirty="0">
                <a:effectLst/>
                <a:ea typeface="Times New Roman" panose="02020603050405020304" pitchFamily="18" charset="0"/>
              </a:rPr>
              <a:t>or extension request under Section 2.13…or update the information provided in any existing exemption or extension request to reflect new information arising from the Apparent Performance Failure, including, documented limitations that were previously unknown, and any known and available commercially reasonable modifications to mitigate the identified cause of such Apparent Performance Failure; and </a:t>
            </a:r>
          </a:p>
          <a:p>
            <a:pPr marL="914400" marR="0" indent="-457200" algn="l">
              <a:spcBef>
                <a:spcPts val="0"/>
              </a:spcBef>
              <a:spcAft>
                <a:spcPts val="600"/>
              </a:spcAft>
              <a:buAutoNum type="alphaLcParenBoth" startAt="2"/>
            </a:pPr>
            <a:r>
              <a:rPr lang="en-US" sz="1200" b="1" i="1" dirty="0">
                <a:effectLst/>
                <a:ea typeface="Times New Roman" panose="02020603050405020304" pitchFamily="18" charset="0"/>
              </a:rPr>
              <a:t>Make any such commercially reasonable modifications in accordance with the timelines in Section 2.11, Commercially Reasonable Efforts</a:t>
            </a:r>
            <a:r>
              <a:rPr lang="en-US" sz="1200" b="1" dirty="0">
                <a:effectLst/>
                <a:ea typeface="Times New Roman" panose="02020603050405020304" pitchFamily="18" charset="0"/>
              </a:rPr>
              <a:t>.</a:t>
            </a:r>
          </a:p>
          <a:p>
            <a:pPr marL="457200" marR="0" algn="ctr">
              <a:spcBef>
                <a:spcPts val="0"/>
              </a:spcBef>
            </a:pPr>
            <a:r>
              <a:rPr lang="en-US" sz="1200" b="1" dirty="0">
                <a:ea typeface="Times New Roman" panose="02020603050405020304" pitchFamily="18" charset="0"/>
              </a:rPr>
              <a:t>*  *  *</a:t>
            </a:r>
            <a:endParaRPr lang="en-US" sz="1200" b="1" dirty="0">
              <a:effectLst/>
              <a:ea typeface="Times New Roman" panose="02020603050405020304" pitchFamily="18" charset="0"/>
            </a:endParaRPr>
          </a:p>
          <a:p>
            <a:pPr marL="457200" marR="0" indent="-457200" algn="l">
              <a:spcBef>
                <a:spcPts val="0"/>
              </a:spcBef>
              <a:spcAft>
                <a:spcPts val="1200"/>
              </a:spcAft>
            </a:pPr>
            <a:r>
              <a:rPr lang="en-US" sz="1200" dirty="0">
                <a:solidFill>
                  <a:srgbClr val="000000"/>
                </a:solidFill>
                <a:effectLst/>
                <a:ea typeface="Times New Roman" panose="02020603050405020304" pitchFamily="18" charset="0"/>
              </a:rPr>
              <a:t>(6)</a:t>
            </a:r>
            <a:r>
              <a:rPr lang="en-US" sz="1200" dirty="0">
                <a:effectLst/>
                <a:ea typeface="Times New Roman" panose="02020603050405020304" pitchFamily="18" charset="0"/>
              </a:rPr>
              <a:t>	The Resource Entity [with SGIA after 6/1/24] </a:t>
            </a:r>
            <a:r>
              <a:rPr lang="en-US" sz="1200" b="1" i="1" dirty="0">
                <a:solidFill>
                  <a:srgbClr val="000000"/>
                </a:solidFill>
                <a:effectLst/>
                <a:ea typeface="Times New Roman" panose="02020603050405020304" pitchFamily="18" charset="0"/>
              </a:rPr>
              <a:t>shall provide ERCOT with a mitigation plan</a:t>
            </a:r>
            <a:r>
              <a:rPr lang="en-US" sz="1200" i="1" dirty="0">
                <a:solidFill>
                  <a:srgbClr val="000000"/>
                </a:solidFill>
                <a:effectLst/>
                <a:ea typeface="Times New Roman" panose="02020603050405020304" pitchFamily="18" charset="0"/>
              </a:rPr>
              <a:t> </a:t>
            </a:r>
            <a:r>
              <a:rPr lang="en-US" sz="1200" dirty="0">
                <a:solidFill>
                  <a:srgbClr val="000000"/>
                </a:solidFill>
                <a:effectLst/>
                <a:ea typeface="Times New Roman" panose="02020603050405020304" pitchFamily="18" charset="0"/>
              </a:rPr>
              <a:t>to meet the applicable ride-through requirements </a:t>
            </a:r>
            <a:r>
              <a:rPr lang="en-US" sz="1200" b="1" i="1" dirty="0">
                <a:solidFill>
                  <a:srgbClr val="000000"/>
                </a:solidFill>
                <a:effectLst/>
                <a:ea typeface="Times New Roman" panose="02020603050405020304" pitchFamily="18" charset="0"/>
              </a:rPr>
              <a:t>as soon as practicable but no later than 180 days</a:t>
            </a:r>
            <a:r>
              <a:rPr lang="en-US" sz="1200" dirty="0">
                <a:solidFill>
                  <a:srgbClr val="000000"/>
                </a:solidFill>
                <a:effectLst/>
                <a:ea typeface="Times New Roman" panose="02020603050405020304" pitchFamily="18" charset="0"/>
              </a:rPr>
              <a:t>, unless a longer timeline is mutually agreed upon by the Resource Entity and ERCOT. </a:t>
            </a:r>
            <a:endParaRPr lang="en-US" sz="1200"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5CEA064E-064D-2C88-5B10-C02D707F4DCF}"/>
              </a:ext>
            </a:extLst>
          </p:cNvPr>
          <p:cNvSpPr txBox="1"/>
          <p:nvPr/>
        </p:nvSpPr>
        <p:spPr>
          <a:xfrm>
            <a:off x="261256" y="904390"/>
            <a:ext cx="8123853" cy="338554"/>
          </a:xfrm>
          <a:prstGeom prst="rect">
            <a:avLst/>
          </a:prstGeom>
          <a:noFill/>
        </p:spPr>
        <p:txBody>
          <a:bodyPr wrap="square" rtlCol="0">
            <a:spAutoFit/>
          </a:bodyPr>
          <a:lstStyle/>
          <a:p>
            <a:r>
              <a:rPr lang="en-US" sz="1600" dirty="0"/>
              <a:t>TAC-recommended § 2.14.1 (Actions Following an Apparent Failure to Ride-through)</a:t>
            </a:r>
          </a:p>
        </p:txBody>
      </p:sp>
      <p:sp>
        <p:nvSpPr>
          <p:cNvPr id="5" name="TextBox 4">
            <a:extLst>
              <a:ext uri="{FF2B5EF4-FFF2-40B4-BE49-F238E27FC236}">
                <a16:creationId xmlns:a16="http://schemas.microsoft.com/office/drawing/2014/main" id="{47A79FCA-BDDD-2B0A-E410-B2CE179BE1D4}"/>
              </a:ext>
            </a:extLst>
          </p:cNvPr>
          <p:cNvSpPr txBox="1"/>
          <p:nvPr/>
        </p:nvSpPr>
        <p:spPr>
          <a:xfrm>
            <a:off x="263572" y="5311407"/>
            <a:ext cx="8630948" cy="830997"/>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 </a:t>
            </a:r>
            <a:r>
              <a:rPr lang="en-US" sz="1600" dirty="0"/>
              <a:t>TAC-recommended version allows legacy IBRs to mitigate to only self-determined level and new IBRs to submit mitigation plan but not implement it.  Language requires new exemption requests or updating of existing exemptions for every failure.</a:t>
            </a:r>
            <a:endParaRPr lang="en-US" sz="1600" dirty="0">
              <a:cs typeface="Arial"/>
            </a:endParaRPr>
          </a:p>
        </p:txBody>
      </p:sp>
      <p:sp>
        <p:nvSpPr>
          <p:cNvPr id="3" name="TextBox 2">
            <a:extLst>
              <a:ext uri="{FF2B5EF4-FFF2-40B4-BE49-F238E27FC236}">
                <a16:creationId xmlns:a16="http://schemas.microsoft.com/office/drawing/2014/main" id="{C36AF5FC-5558-F145-579D-7A239BF2867D}"/>
              </a:ext>
            </a:extLst>
          </p:cNvPr>
          <p:cNvSpPr txBox="1"/>
          <p:nvPr/>
        </p:nvSpPr>
        <p:spPr>
          <a:xfrm>
            <a:off x="256749" y="4109681"/>
            <a:ext cx="8357992" cy="1077218"/>
          </a:xfrm>
          <a:prstGeom prst="rect">
            <a:avLst/>
          </a:prstGeom>
          <a:noFill/>
        </p:spPr>
        <p:txBody>
          <a:bodyPr wrap="square">
            <a:spAutoFit/>
          </a:bodyPr>
          <a:lstStyle/>
          <a:p>
            <a:pPr marL="285750" indent="-285750">
              <a:buFont typeface="Arial" panose="020B0604020202020204" pitchFamily="34" charset="0"/>
              <a:buChar char="•"/>
            </a:pPr>
            <a:r>
              <a:rPr lang="en-US" sz="1600" dirty="0">
                <a:cs typeface="Arial"/>
              </a:rPr>
              <a:t>Legacy units must submit new exemption or update existing exemption for every performance failure regardless of mitigation, if any</a:t>
            </a:r>
          </a:p>
          <a:p>
            <a:pPr marL="285750" indent="-285750">
              <a:buFont typeface="Arial" panose="020B0604020202020204" pitchFamily="34" charset="0"/>
              <a:buChar char="•"/>
            </a:pPr>
            <a:r>
              <a:rPr lang="en-US" sz="1600" dirty="0">
                <a:cs typeface="Arial"/>
              </a:rPr>
              <a:t>Does not require mitigation of performance failure and associated risk</a:t>
            </a:r>
          </a:p>
          <a:p>
            <a:pPr marL="285750" indent="-285750">
              <a:buFont typeface="Arial" panose="020B0604020202020204" pitchFamily="34" charset="0"/>
              <a:buChar char="•"/>
            </a:pPr>
            <a:r>
              <a:rPr lang="en-US" sz="1600" dirty="0">
                <a:cs typeface="Arial"/>
              </a:rPr>
              <a:t>New IBRs have no requirement to implement mitigation plan</a:t>
            </a:r>
          </a:p>
        </p:txBody>
      </p:sp>
    </p:spTree>
    <p:extLst>
      <p:ext uri="{BB962C8B-B14F-4D97-AF65-F5344CB8AC3E}">
        <p14:creationId xmlns:p14="http://schemas.microsoft.com/office/powerpoint/2010/main" val="190527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Key Issue 3: No Requirement to Implement Mitigation</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36</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700" y="3581801"/>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clearly requiring implementation of a mitigation plan to address performance failures or only that a mitigation plan be created?</a:t>
            </a:r>
          </a:p>
        </p:txBody>
      </p:sp>
      <p:sp>
        <p:nvSpPr>
          <p:cNvPr id="3" name="TextBox 2">
            <a:extLst>
              <a:ext uri="{FF2B5EF4-FFF2-40B4-BE49-F238E27FC236}">
                <a16:creationId xmlns:a16="http://schemas.microsoft.com/office/drawing/2014/main" id="{2E438589-8EB7-9B83-1718-B20DAF3B979A}"/>
              </a:ext>
            </a:extLst>
          </p:cNvPr>
          <p:cNvSpPr txBox="1"/>
          <p:nvPr/>
        </p:nvSpPr>
        <p:spPr>
          <a:xfrm>
            <a:off x="266700" y="2339493"/>
            <a:ext cx="861060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an RE receiving a new exemption or updating an existing exemption for every performance failure?</a:t>
            </a:r>
          </a:p>
        </p:txBody>
      </p:sp>
    </p:spTree>
    <p:extLst>
      <p:ext uri="{BB962C8B-B14F-4D97-AF65-F5344CB8AC3E}">
        <p14:creationId xmlns:p14="http://schemas.microsoft.com/office/powerpoint/2010/main" val="966084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153400" cy="518318"/>
          </a:xfrm>
        </p:spPr>
        <p:txBody>
          <a:bodyPr/>
          <a:lstStyle/>
          <a:p>
            <a:r>
              <a:rPr lang="en-US" dirty="0"/>
              <a:t>Key Issue 4: Date for New IBR Requirements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266700" y="838200"/>
            <a:ext cx="8610600" cy="4419600"/>
          </a:xfrm>
        </p:spPr>
        <p:txBody>
          <a:bodyPr lIns="91440" tIns="45720" rIns="91440" bIns="45720" anchor="t"/>
          <a:lstStyle/>
          <a:p>
            <a:pPr marL="400050" indent="-344488">
              <a:spcBef>
                <a:spcPts val="300"/>
              </a:spcBef>
              <a:spcAft>
                <a:spcPts val="300"/>
              </a:spcAft>
            </a:pPr>
            <a:r>
              <a:rPr lang="en-US" sz="1400" dirty="0">
                <a:cs typeface="Arial"/>
              </a:rPr>
              <a:t>ERCOT delayed date from 1/1/23 to 6/1/23 (allows ~6.3 GW of IBRs to perform to only legacy requirements - 616 Wind, 2,683 Solar, 3,063 ESR)</a:t>
            </a:r>
          </a:p>
          <a:p>
            <a:pPr marL="400050">
              <a:spcBef>
                <a:spcPts val="300"/>
              </a:spcBef>
              <a:spcAft>
                <a:spcPts val="300"/>
              </a:spcAft>
            </a:pPr>
            <a:r>
              <a:rPr lang="en-US" sz="1400" dirty="0">
                <a:cs typeface="Arial"/>
              </a:rPr>
              <a:t>As of 5/1/24, moving to 6/1/24 allows ~23.6 GW </a:t>
            </a:r>
            <a:r>
              <a:rPr lang="en-US" sz="1400" i="1" dirty="0">
                <a:cs typeface="Arial"/>
              </a:rPr>
              <a:t>more</a:t>
            </a:r>
            <a:r>
              <a:rPr lang="en-US" sz="1400" dirty="0">
                <a:cs typeface="Arial"/>
              </a:rPr>
              <a:t> to perform to only legacy requirements (May averages)  </a:t>
            </a:r>
          </a:p>
          <a:p>
            <a:pPr marL="800100" lvl="1">
              <a:spcBef>
                <a:spcPts val="300"/>
              </a:spcBef>
              <a:spcAft>
                <a:spcPts val="300"/>
              </a:spcAft>
            </a:pPr>
            <a:r>
              <a:rPr lang="en-US" sz="1400" dirty="0">
                <a:cs typeface="Arial"/>
              </a:rPr>
              <a:t>15 GW of 21.6 GW (69%) have financial security posted</a:t>
            </a:r>
          </a:p>
          <a:p>
            <a:pPr marL="800100" lvl="1">
              <a:spcBef>
                <a:spcPts val="300"/>
              </a:spcBef>
              <a:spcAft>
                <a:spcPts val="300"/>
              </a:spcAft>
            </a:pPr>
            <a:r>
              <a:rPr lang="en-US" sz="1400" dirty="0">
                <a:cs typeface="Arial"/>
              </a:rPr>
              <a:t>19.4 of 21.6 GW (90%) have projected COD before 12/31/26</a:t>
            </a:r>
          </a:p>
          <a:p>
            <a:pPr marL="800100" lvl="1">
              <a:spcBef>
                <a:spcPts val="300"/>
              </a:spcBef>
              <a:spcAft>
                <a:spcPts val="300"/>
              </a:spcAft>
            </a:pPr>
            <a:r>
              <a:rPr lang="en-US" sz="1400" dirty="0">
                <a:cs typeface="Arial"/>
              </a:rPr>
              <a:t>All 21.6 GW (100%) have projected COD before 12/31/28</a:t>
            </a:r>
          </a:p>
          <a:p>
            <a:pPr marL="400050">
              <a:spcBef>
                <a:spcPts val="300"/>
              </a:spcBef>
              <a:spcAft>
                <a:spcPts val="300"/>
              </a:spcAft>
            </a:pPr>
            <a:r>
              <a:rPr lang="en-US" sz="1400" dirty="0">
                <a:cs typeface="Arial"/>
              </a:rPr>
              <a:t>ERCOT proposed exemptions (COD before 12/31/26) and extensions (COD before 12/31/28) as phase-in</a:t>
            </a:r>
          </a:p>
          <a:p>
            <a:pPr marL="400050">
              <a:spcBef>
                <a:spcPts val="300"/>
              </a:spcBef>
              <a:spcAft>
                <a:spcPts val="300"/>
              </a:spcAft>
            </a:pPr>
            <a:r>
              <a:rPr lang="en-US" sz="1400" dirty="0">
                <a:cs typeface="Arial"/>
              </a:rPr>
              <a:t>NOGRR124 (enhanced HVRT requirements) used similar approach to effective date/event (1/16/14) to limit reliability risk of lower requirements*</a:t>
            </a:r>
          </a:p>
          <a:p>
            <a:pPr marL="800100" lvl="1">
              <a:spcBef>
                <a:spcPts val="300"/>
              </a:spcBef>
              <a:spcAft>
                <a:spcPts val="300"/>
              </a:spcAft>
            </a:pPr>
            <a:r>
              <a:rPr lang="en-US" sz="1400" dirty="0">
                <a:cs typeface="Arial"/>
              </a:rPr>
              <a:t>NOGRR124 had 4/24/14 TAC recommendation with effective date of 1/16/14 SGIA</a:t>
            </a:r>
          </a:p>
          <a:p>
            <a:pPr marL="800100" lvl="1">
              <a:spcBef>
                <a:spcPts val="300"/>
              </a:spcBef>
              <a:spcAft>
                <a:spcPts val="300"/>
              </a:spcAft>
            </a:pPr>
            <a:r>
              <a:rPr lang="en-US" sz="1400" dirty="0">
                <a:cs typeface="Arial"/>
              </a:rPr>
              <a:t>NOGRR124 had no exemption/extension phase-in provision</a:t>
            </a:r>
          </a:p>
          <a:p>
            <a:pPr marL="400050">
              <a:spcBef>
                <a:spcPts val="300"/>
              </a:spcBef>
              <a:spcAft>
                <a:spcPts val="300"/>
              </a:spcAft>
            </a:pPr>
            <a:r>
              <a:rPr lang="en-US" sz="1400" dirty="0">
                <a:cs typeface="Arial"/>
              </a:rPr>
              <a:t>Extension date accommodates OEM stating it needs additional time to fully meet all requirements (could provide additional retrofit kits in 2026)</a:t>
            </a:r>
          </a:p>
          <a:p>
            <a:pPr marL="400050">
              <a:spcBef>
                <a:spcPts val="300"/>
              </a:spcBef>
              <a:spcAft>
                <a:spcPts val="300"/>
              </a:spcAft>
            </a:pPr>
            <a:r>
              <a:rPr lang="en-US" sz="1400" dirty="0">
                <a:cs typeface="Arial"/>
              </a:rPr>
              <a:t>ERCOT justified allowing risk from exemptions for older IBRs with maximizing equipment capability, updating models, </a:t>
            </a:r>
            <a:r>
              <a:rPr lang="en-US" sz="1400" i="1" dirty="0">
                <a:cs typeface="Arial"/>
              </a:rPr>
              <a:t>and</a:t>
            </a:r>
            <a:r>
              <a:rPr lang="en-US" sz="1400" dirty="0">
                <a:cs typeface="Arial"/>
              </a:rPr>
              <a:t> 6/1/23 for new requirements (highlighting why picking </a:t>
            </a:r>
            <a:r>
              <a:rPr lang="en-US" sz="1400" i="1" dirty="0">
                <a:cs typeface="Arial"/>
              </a:rPr>
              <a:t>some </a:t>
            </a:r>
            <a:r>
              <a:rPr lang="en-US" sz="1400" dirty="0">
                <a:cs typeface="Arial"/>
              </a:rPr>
              <a:t>language to revise is a problem)</a:t>
            </a:r>
            <a:endParaRPr lang="en-US" sz="1400" dirty="0"/>
          </a:p>
        </p:txBody>
      </p:sp>
      <p:sp>
        <p:nvSpPr>
          <p:cNvPr id="5" name="TextBox 4">
            <a:extLst>
              <a:ext uri="{FF2B5EF4-FFF2-40B4-BE49-F238E27FC236}">
                <a16:creationId xmlns:a16="http://schemas.microsoft.com/office/drawing/2014/main" id="{1BA99E67-1FE1-62B1-3D03-7320AE22D453}"/>
              </a:ext>
            </a:extLst>
          </p:cNvPr>
          <p:cNvSpPr txBox="1"/>
          <p:nvPr/>
        </p:nvSpPr>
        <p:spPr>
          <a:xfrm>
            <a:off x="266700" y="5504817"/>
            <a:ext cx="8610600" cy="646331"/>
          </a:xfrm>
          <a:prstGeom prst="rect">
            <a:avLst/>
          </a:prstGeom>
          <a:solidFill>
            <a:srgbClr val="FFFF00"/>
          </a:solidFill>
          <a:ln>
            <a:solidFill>
              <a:schemeClr val="tx1"/>
            </a:solidFill>
          </a:ln>
        </p:spPr>
        <p:txBody>
          <a:bodyPr wrap="square" rtlCol="0">
            <a:spAutoFit/>
          </a:bodyPr>
          <a:lstStyle/>
          <a:p>
            <a:r>
              <a:rPr lang="en-US" b="1" dirty="0"/>
              <a:t>Key Question: </a:t>
            </a:r>
            <a:r>
              <a:rPr lang="en-US" dirty="0"/>
              <a:t>With ability to grant exemptions/extensions, why does TAC recommend delayed effective date to 6/1/24 considering impact on reliability?</a:t>
            </a:r>
          </a:p>
        </p:txBody>
      </p:sp>
      <p:sp>
        <p:nvSpPr>
          <p:cNvPr id="6" name="TextBox 5">
            <a:extLst>
              <a:ext uri="{FF2B5EF4-FFF2-40B4-BE49-F238E27FC236}">
                <a16:creationId xmlns:a16="http://schemas.microsoft.com/office/drawing/2014/main" id="{9EF537E5-0A19-67A8-B6EE-BAFE8AB8C4F6}"/>
              </a:ext>
            </a:extLst>
          </p:cNvPr>
          <p:cNvSpPr txBox="1"/>
          <p:nvPr/>
        </p:nvSpPr>
        <p:spPr>
          <a:xfrm>
            <a:off x="2306855" y="6151148"/>
            <a:ext cx="6227545" cy="276999"/>
          </a:xfrm>
          <a:prstGeom prst="rect">
            <a:avLst/>
          </a:prstGeom>
          <a:noFill/>
        </p:spPr>
        <p:txBody>
          <a:bodyPr wrap="square" rtlCol="0">
            <a:spAutoFit/>
          </a:bodyPr>
          <a:lstStyle/>
          <a:p>
            <a:r>
              <a:rPr lang="en-US" sz="1200" dirty="0">
                <a:cs typeface="Arial"/>
              </a:rPr>
              <a:t>* </a:t>
            </a:r>
            <a:r>
              <a:rPr lang="en-US" sz="1200" dirty="0">
                <a:cs typeface="Arial"/>
                <a:hlinkClick r:id="rId2"/>
              </a:rPr>
              <a:t>124nogrr_15_ercot_comments_041714 comments</a:t>
            </a:r>
            <a:endParaRPr lang="en-US" sz="1200" dirty="0"/>
          </a:p>
        </p:txBody>
      </p:sp>
      <p:sp>
        <p:nvSpPr>
          <p:cNvPr id="7" name="TextBox 6">
            <a:extLst>
              <a:ext uri="{FF2B5EF4-FFF2-40B4-BE49-F238E27FC236}">
                <a16:creationId xmlns:a16="http://schemas.microsoft.com/office/drawing/2014/main" id="{9BAF2E86-74AF-6B63-EBEB-545FEA86B58C}"/>
              </a:ext>
            </a:extLst>
          </p:cNvPr>
          <p:cNvSpPr txBox="1"/>
          <p:nvPr/>
        </p:nvSpPr>
        <p:spPr>
          <a:xfrm>
            <a:off x="266699" y="3171049"/>
            <a:ext cx="8610600" cy="1200329"/>
          </a:xfrm>
          <a:prstGeom prst="rect">
            <a:avLst/>
          </a:prstGeom>
          <a:solidFill>
            <a:srgbClr val="FFFF00">
              <a:alpha val="31000"/>
            </a:srgbClr>
          </a:solidFill>
          <a:ln>
            <a:noFill/>
          </a:ln>
        </p:spPr>
        <p:txBody>
          <a:bodyPr wrap="square" lIns="91440" tIns="45720" rIns="91440" bIns="45720" rtlCol="0" anchor="t">
            <a:spAutoFit/>
          </a:bodyPr>
          <a:lstStyle/>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092286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dirty="0"/>
              <a:t>Key Issue 4: New IBR Requirements - Flow Chart</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0" y="838200"/>
            <a:ext cx="9144000" cy="4419600"/>
          </a:xfrm>
        </p:spPr>
        <p:txBody>
          <a:bodyPr lIns="91440" tIns="45720" rIns="91440" bIns="45720" anchor="t"/>
          <a:lstStyle/>
          <a:p>
            <a:pPr marL="0" indent="0">
              <a:buNone/>
            </a:pPr>
            <a:endParaRPr lang="en-US" sz="1600" dirty="0"/>
          </a:p>
          <a:p>
            <a:endParaRPr lang="en-US" sz="1600" dirty="0"/>
          </a:p>
        </p:txBody>
      </p:sp>
      <p:sp>
        <p:nvSpPr>
          <p:cNvPr id="5" name="TextBox 4">
            <a:extLst>
              <a:ext uri="{FF2B5EF4-FFF2-40B4-BE49-F238E27FC236}">
                <a16:creationId xmlns:a16="http://schemas.microsoft.com/office/drawing/2014/main" id="{1BA99E67-1FE1-62B1-3D03-7320AE22D453}"/>
              </a:ext>
            </a:extLst>
          </p:cNvPr>
          <p:cNvSpPr txBox="1"/>
          <p:nvPr/>
        </p:nvSpPr>
        <p:spPr>
          <a:xfrm>
            <a:off x="224790" y="2690336"/>
            <a:ext cx="2941320" cy="1077218"/>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Exemptions/extensions allow flexibility as OEMs adapt to fully meeting IEEE 2800</a:t>
            </a:r>
          </a:p>
        </p:txBody>
      </p:sp>
      <p:pic>
        <p:nvPicPr>
          <p:cNvPr id="14" name="Picture 13">
            <a:extLst>
              <a:ext uri="{FF2B5EF4-FFF2-40B4-BE49-F238E27FC236}">
                <a16:creationId xmlns:a16="http://schemas.microsoft.com/office/drawing/2014/main" id="{8F1B40E5-6ED1-2C63-DF40-F3ED1D1B7C07}"/>
              </a:ext>
            </a:extLst>
          </p:cNvPr>
          <p:cNvPicPr>
            <a:picLocks noChangeAspect="1"/>
          </p:cNvPicPr>
          <p:nvPr/>
        </p:nvPicPr>
        <p:blipFill>
          <a:blip r:embed="rId2"/>
          <a:stretch>
            <a:fillRect/>
          </a:stretch>
        </p:blipFill>
        <p:spPr>
          <a:xfrm>
            <a:off x="3832791" y="838200"/>
            <a:ext cx="4844212" cy="5572125"/>
          </a:xfrm>
          <a:prstGeom prst="rect">
            <a:avLst/>
          </a:prstGeom>
        </p:spPr>
      </p:pic>
    </p:spTree>
    <p:extLst>
      <p:ext uri="{BB962C8B-B14F-4D97-AF65-F5344CB8AC3E}">
        <p14:creationId xmlns:p14="http://schemas.microsoft.com/office/powerpoint/2010/main" val="2028194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384333" cy="518318"/>
          </a:xfrm>
        </p:spPr>
        <p:txBody>
          <a:bodyPr/>
          <a:lstStyle/>
          <a:p>
            <a:r>
              <a:rPr lang="en-US" dirty="0"/>
              <a:t>Key Issue 4: GIS Report Breakdown (5/1/24)</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0" y="838200"/>
            <a:ext cx="9144000" cy="5486400"/>
          </a:xfrm>
        </p:spPr>
        <p:txBody>
          <a:bodyPr lIns="91440" tIns="45720" rIns="91440" bIns="45720" anchor="t"/>
          <a:lstStyle/>
          <a:p>
            <a:pPr marL="0" indent="0">
              <a:buNone/>
            </a:pPr>
            <a:endParaRPr lang="en-US" sz="1600" dirty="0"/>
          </a:p>
          <a:p>
            <a:endParaRPr lang="en-US" sz="1600" dirty="0"/>
          </a:p>
        </p:txBody>
      </p:sp>
      <p:graphicFrame>
        <p:nvGraphicFramePr>
          <p:cNvPr id="5" name="Chart 4">
            <a:extLst>
              <a:ext uri="{FF2B5EF4-FFF2-40B4-BE49-F238E27FC236}">
                <a16:creationId xmlns:a16="http://schemas.microsoft.com/office/drawing/2014/main" id="{F61B2958-29C2-6413-BD65-17270D0B32DC}"/>
              </a:ext>
            </a:extLst>
          </p:cNvPr>
          <p:cNvGraphicFramePr>
            <a:graphicFrameLocks/>
          </p:cNvGraphicFramePr>
          <p:nvPr>
            <p:extLst>
              <p:ext uri="{D42A27DB-BD31-4B8C-83A1-F6EECF244321}">
                <p14:modId xmlns:p14="http://schemas.microsoft.com/office/powerpoint/2010/main" val="2446217555"/>
              </p:ext>
            </p:extLst>
          </p:nvPr>
        </p:nvGraphicFramePr>
        <p:xfrm>
          <a:off x="221407" y="965881"/>
          <a:ext cx="8543926" cy="33013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1A1B6BD-5B58-CAB6-4318-24E182543262}"/>
              </a:ext>
            </a:extLst>
          </p:cNvPr>
          <p:cNvGraphicFramePr>
            <a:graphicFrameLocks/>
          </p:cNvGraphicFramePr>
          <p:nvPr>
            <p:extLst>
              <p:ext uri="{D42A27DB-BD31-4B8C-83A1-F6EECF244321}">
                <p14:modId xmlns:p14="http://schemas.microsoft.com/office/powerpoint/2010/main" val="1282854589"/>
              </p:ext>
            </p:extLst>
          </p:nvPr>
        </p:nvGraphicFramePr>
        <p:xfrm>
          <a:off x="221407" y="4267200"/>
          <a:ext cx="8543926" cy="15820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E23D578-AFEB-2CE1-12C3-AD2001ADA81C}"/>
              </a:ext>
            </a:extLst>
          </p:cNvPr>
          <p:cNvSpPr txBox="1"/>
          <p:nvPr/>
        </p:nvSpPr>
        <p:spPr>
          <a:xfrm>
            <a:off x="221407" y="5915446"/>
            <a:ext cx="8543926" cy="307777"/>
          </a:xfrm>
          <a:prstGeom prst="rect">
            <a:avLst/>
          </a:prstGeom>
          <a:noFill/>
        </p:spPr>
        <p:txBody>
          <a:bodyPr wrap="square" rtlCol="0">
            <a:spAutoFit/>
          </a:bodyPr>
          <a:lstStyle/>
          <a:p>
            <a:r>
              <a:rPr lang="en-US" sz="1400" dirty="0"/>
              <a:t>* 6/1/24 assumes new additions in May 2024 will be average of previous 11 months </a:t>
            </a:r>
          </a:p>
        </p:txBody>
      </p:sp>
    </p:spTree>
    <p:extLst>
      <p:ext uri="{BB962C8B-B14F-4D97-AF65-F5344CB8AC3E}">
        <p14:creationId xmlns:p14="http://schemas.microsoft.com/office/powerpoint/2010/main" val="88841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Board Remand - Key Takeaways</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4</a:t>
            </a:fld>
            <a:endParaRPr lang="en-US" dirty="0"/>
          </a:p>
        </p:txBody>
      </p:sp>
      <p:sp>
        <p:nvSpPr>
          <p:cNvPr id="3" name="Content Placeholder 2">
            <a:extLst>
              <a:ext uri="{FF2B5EF4-FFF2-40B4-BE49-F238E27FC236}">
                <a16:creationId xmlns:a16="http://schemas.microsoft.com/office/drawing/2014/main" id="{A777B6E3-C779-2BF0-5BC0-36EC715CD91B}"/>
              </a:ext>
            </a:extLst>
          </p:cNvPr>
          <p:cNvSpPr>
            <a:spLocks noGrp="1"/>
          </p:cNvSpPr>
          <p:nvPr>
            <p:ph idx="1"/>
          </p:nvPr>
        </p:nvSpPr>
        <p:spPr>
          <a:xfrm>
            <a:off x="530201" y="1040733"/>
            <a:ext cx="8153399" cy="5042433"/>
          </a:xfrm>
        </p:spPr>
        <p:txBody>
          <a:bodyPr lIns="91440" tIns="45720" rIns="91440" bIns="45720" anchor="t"/>
          <a:lstStyle/>
          <a:p>
            <a:pPr marL="0" indent="0">
              <a:buNone/>
            </a:pPr>
            <a:r>
              <a:rPr lang="en-US" sz="2000" dirty="0"/>
              <a:t>From Board/Commissioner comments (</a:t>
            </a:r>
            <a:r>
              <a:rPr lang="en-US" sz="2000" i="1" dirty="0"/>
              <a:t>See</a:t>
            </a:r>
            <a:r>
              <a:rPr lang="en-US" sz="2000" dirty="0"/>
              <a:t> Transcript)</a:t>
            </a:r>
            <a:endParaRPr lang="en-US" sz="2000" dirty="0">
              <a:cs typeface="Arial"/>
            </a:endParaRPr>
          </a:p>
          <a:p>
            <a:r>
              <a:rPr lang="en-US" sz="2000" dirty="0"/>
              <a:t>Reliability is paramount and must trump cost if conflict exists</a:t>
            </a:r>
          </a:p>
          <a:p>
            <a:pPr lvl="1"/>
            <a:r>
              <a:rPr lang="en-US" sz="1800" dirty="0"/>
              <a:t>ERCOT must consider reliability impact when evaluating exemption requests</a:t>
            </a:r>
          </a:p>
          <a:p>
            <a:r>
              <a:rPr lang="en-US" sz="2000" dirty="0"/>
              <a:t>“Commercially reasonable” must include firm criteria uniformly applied (minimize subjectivity &amp; have objective evidence in case of appeal to PUC):</a:t>
            </a:r>
            <a:endParaRPr lang="en-US" sz="2000" dirty="0">
              <a:cs typeface="Arial"/>
            </a:endParaRPr>
          </a:p>
          <a:p>
            <a:pPr lvl="1"/>
            <a:r>
              <a:rPr lang="en-US" sz="1800" dirty="0"/>
              <a:t>Impact on Texas citizens of reliability failure (cascading outages)</a:t>
            </a:r>
            <a:endParaRPr lang="en-US" sz="1800" dirty="0">
              <a:cs typeface="Arial"/>
            </a:endParaRPr>
          </a:p>
          <a:p>
            <a:pPr lvl="1"/>
            <a:r>
              <a:rPr lang="en-US" sz="1800" dirty="0"/>
              <a:t>Impact on Texas citizens of installing transmission solutions</a:t>
            </a:r>
            <a:endParaRPr lang="en-US" sz="1800" dirty="0">
              <a:cs typeface="Arial"/>
            </a:endParaRPr>
          </a:p>
          <a:p>
            <a:pPr lvl="1"/>
            <a:r>
              <a:rPr lang="en-US" sz="1800" dirty="0"/>
              <a:t>Resource Entities' costs for non-compliance</a:t>
            </a:r>
            <a:endParaRPr lang="en-US" sz="1800" dirty="0">
              <a:cs typeface="Arial"/>
            </a:endParaRPr>
          </a:p>
          <a:p>
            <a:r>
              <a:rPr lang="en-US" sz="2000" dirty="0"/>
              <a:t>“Commercial” standard not allowing ERCOT to look at system reliability is not acceptable (will also lead to many appeals to PUC) </a:t>
            </a:r>
            <a:endParaRPr lang="en-US" sz="2000" dirty="0">
              <a:cs typeface="Arial"/>
            </a:endParaRPr>
          </a:p>
          <a:p>
            <a:r>
              <a:rPr lang="en-US" sz="2000" dirty="0"/>
              <a:t>Final solution should minimize technically complex disputes to Commission and contain sufficient objective information to evaluate exemption denial</a:t>
            </a:r>
          </a:p>
        </p:txBody>
      </p:sp>
    </p:spTree>
    <p:extLst>
      <p:ext uri="{BB962C8B-B14F-4D97-AF65-F5344CB8AC3E}">
        <p14:creationId xmlns:p14="http://schemas.microsoft.com/office/powerpoint/2010/main" val="2543557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F800B9A9-F9E4-ECAA-A77A-5C08402E7AF6}"/>
              </a:ext>
            </a:extLst>
          </p:cNvPr>
          <p:cNvCxnSpPr>
            <a:cxnSpLocks/>
          </p:cNvCxnSpPr>
          <p:nvPr/>
        </p:nvCxnSpPr>
        <p:spPr>
          <a:xfrm flipH="1" flipV="1">
            <a:off x="4060264" y="2828781"/>
            <a:ext cx="1947590" cy="8416"/>
          </a:xfrm>
          <a:prstGeom prst="line">
            <a:avLst/>
          </a:prstGeom>
          <a:ln w="38100">
            <a:solidFill>
              <a:srgbClr val="9F5FC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Key Issue 4: Capable of more, requiring less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152400" y="1143000"/>
            <a:ext cx="8763000" cy="1146110"/>
          </a:xfrm>
        </p:spPr>
        <p:txBody>
          <a:bodyPr lIns="91440" tIns="45720" rIns="91440" bIns="45720" anchor="t"/>
          <a:lstStyle/>
          <a:p>
            <a:pPr marL="0" indent="0">
              <a:buNone/>
            </a:pPr>
            <a:endParaRPr lang="en-US" sz="1600" i="1" dirty="0"/>
          </a:p>
          <a:p>
            <a:endParaRPr lang="en-US" sz="1600" dirty="0"/>
          </a:p>
        </p:txBody>
      </p:sp>
      <p:sp>
        <p:nvSpPr>
          <p:cNvPr id="8" name="TextBox 7">
            <a:extLst>
              <a:ext uri="{FF2B5EF4-FFF2-40B4-BE49-F238E27FC236}">
                <a16:creationId xmlns:a16="http://schemas.microsoft.com/office/drawing/2014/main" id="{9D91A4F5-425B-A5DC-1B9A-F2EFAFCB023D}"/>
              </a:ext>
            </a:extLst>
          </p:cNvPr>
          <p:cNvSpPr txBox="1"/>
          <p:nvPr/>
        </p:nvSpPr>
        <p:spPr>
          <a:xfrm>
            <a:off x="4085390" y="3018429"/>
            <a:ext cx="4999104" cy="1754326"/>
          </a:xfrm>
          <a:prstGeom prst="rect">
            <a:avLst/>
          </a:prstGeom>
          <a:noFill/>
        </p:spPr>
        <p:txBody>
          <a:bodyPr wrap="square">
            <a:spAutoFit/>
          </a:bodyPr>
          <a:lstStyle/>
          <a:p>
            <a:pPr marL="285750" indent="-285750">
              <a:buFont typeface="Arial" panose="020B0604020202020204" pitchFamily="34" charset="0"/>
              <a:buChar char="•"/>
            </a:pPr>
            <a:r>
              <a:rPr lang="en-US" sz="1200" dirty="0"/>
              <a:t>Assumes all IBRs maximize ride-through capability to equipment capability</a:t>
            </a:r>
          </a:p>
          <a:p>
            <a:pPr marL="285750" indent="-285750">
              <a:buFont typeface="Arial" panose="020B0604020202020204" pitchFamily="34" charset="0"/>
              <a:buChar char="•"/>
            </a:pPr>
            <a:r>
              <a:rPr lang="en-US" sz="1200" dirty="0"/>
              <a:t>97% of IBRs with SGIA after 6/1/23 are solar or ESR</a:t>
            </a:r>
          </a:p>
          <a:p>
            <a:pPr marL="285750" indent="-285750">
              <a:buFont typeface="Arial" panose="020B0604020202020204" pitchFamily="34" charset="0"/>
              <a:buChar char="•"/>
            </a:pPr>
            <a:r>
              <a:rPr lang="en-US" sz="1200" dirty="0"/>
              <a:t>Most can meet majority of new requirements</a:t>
            </a:r>
          </a:p>
          <a:p>
            <a:pPr marL="285750" indent="-285750">
              <a:buFont typeface="Arial" panose="020B0604020202020204" pitchFamily="34" charset="0"/>
              <a:buChar char="•"/>
            </a:pPr>
            <a:r>
              <a:rPr lang="en-US" sz="1200" dirty="0"/>
              <a:t>ERCOT version allows exemptions/extensions to address phase-in</a:t>
            </a:r>
          </a:p>
          <a:p>
            <a:pPr marL="285750" indent="-285750">
              <a:buFont typeface="Arial" panose="020B0604020202020204" pitchFamily="34" charset="0"/>
              <a:buChar char="•"/>
            </a:pPr>
            <a:r>
              <a:rPr lang="en-US" sz="1200" dirty="0"/>
              <a:t>If modern IBRs can meet new requirements, why lower requirements to legacy level?</a:t>
            </a:r>
          </a:p>
          <a:p>
            <a:pPr marL="285750" indent="-285750">
              <a:buFont typeface="Arial" panose="020B0604020202020204" pitchFamily="34" charset="0"/>
              <a:buChar char="•"/>
            </a:pPr>
            <a:r>
              <a:rPr lang="en-US" sz="1200" dirty="0"/>
              <a:t>Planning /Operational decisions are made on modeled capability</a:t>
            </a:r>
          </a:p>
          <a:p>
            <a:pPr marL="285750" indent="-285750">
              <a:buFont typeface="Arial" panose="020B0604020202020204" pitchFamily="34" charset="0"/>
              <a:buChar char="•"/>
            </a:pPr>
            <a:r>
              <a:rPr lang="en-US" sz="1200" dirty="0"/>
              <a:t>Majority of faults are &gt; .5 pu voltage dip</a:t>
            </a:r>
          </a:p>
        </p:txBody>
      </p:sp>
      <p:sp>
        <p:nvSpPr>
          <p:cNvPr id="9" name="TextBox 8">
            <a:extLst>
              <a:ext uri="{FF2B5EF4-FFF2-40B4-BE49-F238E27FC236}">
                <a16:creationId xmlns:a16="http://schemas.microsoft.com/office/drawing/2014/main" id="{D96EE0B8-6908-1DDB-940E-3C129C22523A}"/>
              </a:ext>
            </a:extLst>
          </p:cNvPr>
          <p:cNvSpPr txBox="1"/>
          <p:nvPr/>
        </p:nvSpPr>
        <p:spPr>
          <a:xfrm>
            <a:off x="361718" y="5237821"/>
            <a:ext cx="8172682" cy="923330"/>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Key Takeaway:</a:t>
            </a:r>
            <a:r>
              <a:rPr lang="en-US" dirty="0"/>
              <a:t> Most modern IBRs can meet IEEE 2800 requirements and help mitigate risk from slower or longer voltage recovery times during longer clearing faults or other IBR performance failures.</a:t>
            </a:r>
          </a:p>
        </p:txBody>
      </p:sp>
      <p:sp>
        <p:nvSpPr>
          <p:cNvPr id="49" name="TextBox 48">
            <a:extLst>
              <a:ext uri="{FF2B5EF4-FFF2-40B4-BE49-F238E27FC236}">
                <a16:creationId xmlns:a16="http://schemas.microsoft.com/office/drawing/2014/main" id="{1CCD559F-E429-817B-5FFB-BAB3FD3E2658}"/>
              </a:ext>
            </a:extLst>
          </p:cNvPr>
          <p:cNvSpPr txBox="1"/>
          <p:nvPr/>
        </p:nvSpPr>
        <p:spPr>
          <a:xfrm>
            <a:off x="5135691" y="2120159"/>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sp>
        <p:nvSpPr>
          <p:cNvPr id="50" name="TextBox 49">
            <a:extLst>
              <a:ext uri="{FF2B5EF4-FFF2-40B4-BE49-F238E27FC236}">
                <a16:creationId xmlns:a16="http://schemas.microsoft.com/office/drawing/2014/main" id="{40DDF62B-150A-63C3-E37F-3F168194C107}"/>
              </a:ext>
            </a:extLst>
          </p:cNvPr>
          <p:cNvSpPr txBox="1"/>
          <p:nvPr/>
        </p:nvSpPr>
        <p:spPr>
          <a:xfrm>
            <a:off x="6072480" y="2342602"/>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sp>
        <p:nvSpPr>
          <p:cNvPr id="51" name="TextBox 50">
            <a:extLst>
              <a:ext uri="{FF2B5EF4-FFF2-40B4-BE49-F238E27FC236}">
                <a16:creationId xmlns:a16="http://schemas.microsoft.com/office/drawing/2014/main" id="{93CEC1C0-0344-99D1-A0B2-4F9B933BE577}"/>
              </a:ext>
            </a:extLst>
          </p:cNvPr>
          <p:cNvSpPr txBox="1"/>
          <p:nvPr/>
        </p:nvSpPr>
        <p:spPr>
          <a:xfrm>
            <a:off x="6174856" y="2108012"/>
            <a:ext cx="405057" cy="307777"/>
          </a:xfrm>
          <a:prstGeom prst="rect">
            <a:avLst/>
          </a:prstGeom>
          <a:noFill/>
        </p:spPr>
        <p:txBody>
          <a:bodyPr wrap="square" rtlCol="0">
            <a:spAutoFit/>
          </a:bodyPr>
          <a:lstStyle/>
          <a:p>
            <a:r>
              <a:rPr lang="en-US" sz="1400" b="1" dirty="0">
                <a:latin typeface="Berlin Sans FB" panose="020E0602020502020306" pitchFamily="34" charset="0"/>
              </a:rPr>
              <a:t>L</a:t>
            </a:r>
            <a:r>
              <a:rPr lang="en-US" sz="1400" b="1" baseline="-25000" dirty="0">
                <a:latin typeface="Berlin Sans FB" panose="020E0602020502020306" pitchFamily="34" charset="0"/>
              </a:rPr>
              <a:t>e</a:t>
            </a:r>
          </a:p>
        </p:txBody>
      </p:sp>
      <p:cxnSp>
        <p:nvCxnSpPr>
          <p:cNvPr id="53" name="Straight Arrow Connector 52">
            <a:extLst>
              <a:ext uri="{FF2B5EF4-FFF2-40B4-BE49-F238E27FC236}">
                <a16:creationId xmlns:a16="http://schemas.microsoft.com/office/drawing/2014/main" id="{AB717439-8FF6-68A6-29E4-03F2C1D60097}"/>
              </a:ext>
            </a:extLst>
          </p:cNvPr>
          <p:cNvCxnSpPr>
            <a:cxnSpLocks/>
          </p:cNvCxnSpPr>
          <p:nvPr/>
        </p:nvCxnSpPr>
        <p:spPr>
          <a:xfrm flipV="1">
            <a:off x="6324600" y="2535915"/>
            <a:ext cx="671280" cy="5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06BD2D3-C9AD-B6BF-1375-58DED028C02E}"/>
              </a:ext>
            </a:extLst>
          </p:cNvPr>
          <p:cNvSpPr txBox="1"/>
          <p:nvPr/>
        </p:nvSpPr>
        <p:spPr>
          <a:xfrm>
            <a:off x="6986058" y="2373795"/>
            <a:ext cx="378098" cy="307777"/>
          </a:xfrm>
          <a:prstGeom prst="rect">
            <a:avLst/>
          </a:prstGeom>
          <a:noFill/>
        </p:spPr>
        <p:txBody>
          <a:bodyPr wrap="square" rtlCol="0">
            <a:spAutoFit/>
          </a:bodyPr>
          <a:lstStyle/>
          <a:p>
            <a:r>
              <a:rPr lang="en-US" sz="1400" b="1" dirty="0">
                <a:latin typeface="Berlin Sans FB" panose="020E0602020502020306" pitchFamily="34" charset="0"/>
              </a:rPr>
              <a:t>L</a:t>
            </a:r>
            <a:r>
              <a:rPr lang="en-US" sz="1400" b="1" baseline="-25000" dirty="0">
                <a:latin typeface="Berlin Sans FB" panose="020E0602020502020306" pitchFamily="34" charset="0"/>
              </a:rPr>
              <a:t>e</a:t>
            </a:r>
            <a:endParaRPr lang="en-US" sz="1400" dirty="0"/>
          </a:p>
        </p:txBody>
      </p:sp>
      <p:cxnSp>
        <p:nvCxnSpPr>
          <p:cNvPr id="55" name="Straight Arrow Connector 54">
            <a:extLst>
              <a:ext uri="{FF2B5EF4-FFF2-40B4-BE49-F238E27FC236}">
                <a16:creationId xmlns:a16="http://schemas.microsoft.com/office/drawing/2014/main" id="{17330E78-9CD0-EC13-714D-64E99C361855}"/>
              </a:ext>
            </a:extLst>
          </p:cNvPr>
          <p:cNvCxnSpPr>
            <a:cxnSpLocks/>
          </p:cNvCxnSpPr>
          <p:nvPr/>
        </p:nvCxnSpPr>
        <p:spPr>
          <a:xfrm>
            <a:off x="5410933" y="2310654"/>
            <a:ext cx="7774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5742D3-C849-D252-2E44-543AA9EC4694}"/>
              </a:ext>
            </a:extLst>
          </p:cNvPr>
          <p:cNvCxnSpPr>
            <a:cxnSpLocks/>
          </p:cNvCxnSpPr>
          <p:nvPr/>
        </p:nvCxnSpPr>
        <p:spPr>
          <a:xfrm>
            <a:off x="4043615" y="2453191"/>
            <a:ext cx="10096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37F6B66D-7390-7C00-1F5F-A78C673ED2BB}"/>
              </a:ext>
            </a:extLst>
          </p:cNvPr>
          <p:cNvGrpSpPr/>
          <p:nvPr/>
        </p:nvGrpSpPr>
        <p:grpSpPr>
          <a:xfrm>
            <a:off x="368873" y="645862"/>
            <a:ext cx="7113321" cy="4501335"/>
            <a:chOff x="410899" y="495300"/>
            <a:chExt cx="10057073" cy="5880333"/>
          </a:xfrm>
        </p:grpSpPr>
        <p:sp>
          <p:nvSpPr>
            <p:cNvPr id="104" name="Rectangle 103">
              <a:extLst>
                <a:ext uri="{FF2B5EF4-FFF2-40B4-BE49-F238E27FC236}">
                  <a16:creationId xmlns:a16="http://schemas.microsoft.com/office/drawing/2014/main" id="{C85F64A7-437E-ACBC-DED5-FAD97CDD24C3}"/>
                </a:ext>
              </a:extLst>
            </p:cNvPr>
            <p:cNvSpPr/>
            <p:nvPr/>
          </p:nvSpPr>
          <p:spPr>
            <a:xfrm>
              <a:off x="944880" y="1240034"/>
              <a:ext cx="9523092" cy="1066795"/>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29F91981-8DF6-F629-212F-7E94375D9579}"/>
                </a:ext>
              </a:extLst>
            </p:cNvPr>
            <p:cNvCxnSpPr>
              <a:cxnSpLocks/>
            </p:cNvCxnSpPr>
            <p:nvPr/>
          </p:nvCxnSpPr>
          <p:spPr>
            <a:xfrm>
              <a:off x="962025" y="495300"/>
              <a:ext cx="0" cy="5880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1959685-8DC4-821E-1905-FFB09087EB3C}"/>
                </a:ext>
              </a:extLst>
            </p:cNvPr>
            <p:cNvCxnSpPr>
              <a:cxnSpLocks/>
              <a:endCxn id="104" idx="3"/>
            </p:cNvCxnSpPr>
            <p:nvPr/>
          </p:nvCxnSpPr>
          <p:spPr>
            <a:xfrm flipV="1">
              <a:off x="882844" y="1773432"/>
              <a:ext cx="9585128" cy="3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3E6D60A-7834-93FB-9C0A-DF45808B06B0}"/>
                </a:ext>
              </a:extLst>
            </p:cNvPr>
            <p:cNvCxnSpPr>
              <a:cxnSpLocks/>
            </p:cNvCxnSpPr>
            <p:nvPr/>
          </p:nvCxnSpPr>
          <p:spPr>
            <a:xfrm>
              <a:off x="962025" y="707136"/>
              <a:ext cx="744855" cy="5242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7CB3910-D8EC-2559-09BC-B775EA6D5FB5}"/>
                </a:ext>
              </a:extLst>
            </p:cNvPr>
            <p:cNvCxnSpPr>
              <a:cxnSpLocks/>
            </p:cNvCxnSpPr>
            <p:nvPr/>
          </p:nvCxnSpPr>
          <p:spPr>
            <a:xfrm>
              <a:off x="1706880" y="1231392"/>
              <a:ext cx="869289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06713FE-A653-8FDF-E364-AB65EF1CA6D2}"/>
                </a:ext>
              </a:extLst>
            </p:cNvPr>
            <p:cNvCxnSpPr>
              <a:cxnSpLocks/>
            </p:cNvCxnSpPr>
            <p:nvPr/>
          </p:nvCxnSpPr>
          <p:spPr>
            <a:xfrm>
              <a:off x="3828288" y="2298192"/>
              <a:ext cx="66141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791AEA7-23CF-D198-E697-6F99EBDFAAD3}"/>
                </a:ext>
              </a:extLst>
            </p:cNvPr>
            <p:cNvCxnSpPr>
              <a:cxnSpLocks/>
            </p:cNvCxnSpPr>
            <p:nvPr/>
          </p:nvCxnSpPr>
          <p:spPr>
            <a:xfrm flipH="1">
              <a:off x="962025" y="2298192"/>
              <a:ext cx="2866263" cy="407744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Isosceles Triangle 104">
              <a:extLst>
                <a:ext uri="{FF2B5EF4-FFF2-40B4-BE49-F238E27FC236}">
                  <a16:creationId xmlns:a16="http://schemas.microsoft.com/office/drawing/2014/main" id="{BFEA458A-FABF-F308-8027-1C4A1F755FBF}"/>
                </a:ext>
              </a:extLst>
            </p:cNvPr>
            <p:cNvSpPr/>
            <p:nvPr/>
          </p:nvSpPr>
          <p:spPr>
            <a:xfrm flipV="1">
              <a:off x="944880" y="2298188"/>
              <a:ext cx="2883401" cy="4064512"/>
            </a:xfrm>
            <a:prstGeom prst="triangle">
              <a:avLst>
                <a:gd name="adj" fmla="val 574"/>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C1116C43-7CAE-F51A-5180-4958868A0D17}"/>
                </a:ext>
              </a:extLst>
            </p:cNvPr>
            <p:cNvSpPr/>
            <p:nvPr/>
          </p:nvSpPr>
          <p:spPr>
            <a:xfrm>
              <a:off x="969213" y="666400"/>
              <a:ext cx="762001" cy="576592"/>
            </a:xfrm>
            <a:prstGeom prst="triangle">
              <a:avLst>
                <a:gd name="adj" fmla="val 574"/>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E299A0A-DFC8-7487-D219-7FE95CA8981C}"/>
                </a:ext>
              </a:extLst>
            </p:cNvPr>
            <p:cNvSpPr txBox="1"/>
            <p:nvPr/>
          </p:nvSpPr>
          <p:spPr>
            <a:xfrm rot="16200000">
              <a:off x="22751" y="3545792"/>
              <a:ext cx="1206195" cy="429900"/>
            </a:xfrm>
            <a:prstGeom prst="rect">
              <a:avLst/>
            </a:prstGeom>
            <a:noFill/>
          </p:spPr>
          <p:txBody>
            <a:bodyPr wrap="square" rtlCol="0">
              <a:spAutoFit/>
            </a:bodyPr>
            <a:lstStyle/>
            <a:p>
              <a:r>
                <a:rPr lang="en-US" sz="1400" dirty="0"/>
                <a:t>Voltage</a:t>
              </a:r>
            </a:p>
          </p:txBody>
        </p:sp>
      </p:grpSp>
      <p:cxnSp>
        <p:nvCxnSpPr>
          <p:cNvPr id="109" name="Straight Connector 108">
            <a:extLst>
              <a:ext uri="{FF2B5EF4-FFF2-40B4-BE49-F238E27FC236}">
                <a16:creationId xmlns:a16="http://schemas.microsoft.com/office/drawing/2014/main" id="{2C6F434A-568A-225D-4853-941DA7C60E8A}"/>
              </a:ext>
            </a:extLst>
          </p:cNvPr>
          <p:cNvCxnSpPr>
            <a:cxnSpLocks/>
          </p:cNvCxnSpPr>
          <p:nvPr/>
        </p:nvCxnSpPr>
        <p:spPr>
          <a:xfrm>
            <a:off x="3831421" y="2859987"/>
            <a:ext cx="0" cy="89212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82296CC-D906-8296-4E07-EB05C01D7A48}"/>
              </a:ext>
            </a:extLst>
          </p:cNvPr>
          <p:cNvCxnSpPr>
            <a:cxnSpLocks/>
          </p:cNvCxnSpPr>
          <p:nvPr/>
        </p:nvCxnSpPr>
        <p:spPr>
          <a:xfrm flipV="1">
            <a:off x="6007854" y="2014261"/>
            <a:ext cx="0" cy="836565"/>
          </a:xfrm>
          <a:prstGeom prst="line">
            <a:avLst/>
          </a:prstGeom>
          <a:ln w="38100">
            <a:solidFill>
              <a:srgbClr val="9F5FC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AD1BA2-84D6-ECD9-F1A1-CBE5469BD726}"/>
              </a:ext>
            </a:extLst>
          </p:cNvPr>
          <p:cNvCxnSpPr>
            <a:cxnSpLocks/>
          </p:cNvCxnSpPr>
          <p:nvPr/>
        </p:nvCxnSpPr>
        <p:spPr>
          <a:xfrm flipH="1">
            <a:off x="3810057" y="2859987"/>
            <a:ext cx="23355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AE4DBC1-8E00-09CB-06E0-4D46086D16C1}"/>
              </a:ext>
            </a:extLst>
          </p:cNvPr>
          <p:cNvSpPr txBox="1"/>
          <p:nvPr/>
        </p:nvSpPr>
        <p:spPr>
          <a:xfrm>
            <a:off x="3773186" y="2280338"/>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sp>
        <p:nvSpPr>
          <p:cNvPr id="126" name="TextBox 125">
            <a:extLst>
              <a:ext uri="{FF2B5EF4-FFF2-40B4-BE49-F238E27FC236}">
                <a16:creationId xmlns:a16="http://schemas.microsoft.com/office/drawing/2014/main" id="{A673BFBC-F6D3-FCEE-9EBC-FFBA6C51CAE7}"/>
              </a:ext>
            </a:extLst>
          </p:cNvPr>
          <p:cNvSpPr txBox="1"/>
          <p:nvPr/>
        </p:nvSpPr>
        <p:spPr>
          <a:xfrm>
            <a:off x="4424122" y="2449480"/>
            <a:ext cx="1716055" cy="400110"/>
          </a:xfrm>
          <a:prstGeom prst="rect">
            <a:avLst/>
          </a:prstGeom>
          <a:noFill/>
        </p:spPr>
        <p:txBody>
          <a:bodyPr wrap="square" rtlCol="0">
            <a:spAutoFit/>
          </a:bodyPr>
          <a:lstStyle/>
          <a:p>
            <a:r>
              <a:rPr lang="en-US" sz="1000" dirty="0">
                <a:solidFill>
                  <a:srgbClr val="9F5FCF"/>
                </a:solidFill>
              </a:rPr>
              <a:t>IEEE 2800 requirements</a:t>
            </a:r>
          </a:p>
          <a:p>
            <a:r>
              <a:rPr lang="en-US" sz="1000" dirty="0">
                <a:solidFill>
                  <a:srgbClr val="9F5FCF"/>
                </a:solidFill>
              </a:rPr>
              <a:t> for Solar/ESR</a:t>
            </a:r>
          </a:p>
        </p:txBody>
      </p:sp>
      <p:sp>
        <p:nvSpPr>
          <p:cNvPr id="127" name="TextBox 126">
            <a:extLst>
              <a:ext uri="{FF2B5EF4-FFF2-40B4-BE49-F238E27FC236}">
                <a16:creationId xmlns:a16="http://schemas.microsoft.com/office/drawing/2014/main" id="{5E8014D4-7711-57C9-F320-379E1F45B0EE}"/>
              </a:ext>
            </a:extLst>
          </p:cNvPr>
          <p:cNvSpPr txBox="1"/>
          <p:nvPr/>
        </p:nvSpPr>
        <p:spPr>
          <a:xfrm>
            <a:off x="2018302" y="3295356"/>
            <a:ext cx="1592340" cy="430887"/>
          </a:xfrm>
          <a:prstGeom prst="rect">
            <a:avLst/>
          </a:prstGeom>
          <a:noFill/>
        </p:spPr>
        <p:txBody>
          <a:bodyPr wrap="square" rtlCol="0">
            <a:spAutoFit/>
          </a:bodyPr>
          <a:lstStyle/>
          <a:p>
            <a:r>
              <a:rPr lang="en-US" sz="1050" dirty="0">
                <a:solidFill>
                  <a:srgbClr val="92D050"/>
                </a:solidFill>
              </a:rPr>
              <a:t>IEEE 2800 requirements for Wind</a:t>
            </a:r>
          </a:p>
        </p:txBody>
      </p:sp>
      <p:sp>
        <p:nvSpPr>
          <p:cNvPr id="95" name="Oval 94">
            <a:extLst>
              <a:ext uri="{FF2B5EF4-FFF2-40B4-BE49-F238E27FC236}">
                <a16:creationId xmlns:a16="http://schemas.microsoft.com/office/drawing/2014/main" id="{8A8BB49B-84C6-565C-79A4-15F2C3FF0B9B}"/>
              </a:ext>
            </a:extLst>
          </p:cNvPr>
          <p:cNvSpPr/>
          <p:nvPr/>
        </p:nvSpPr>
        <p:spPr>
          <a:xfrm>
            <a:off x="2938538" y="2562824"/>
            <a:ext cx="770023" cy="45778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&lt; </a:t>
            </a:r>
            <a:r>
              <a:rPr lang="en-US" sz="800" b="1" dirty="0">
                <a:solidFill>
                  <a:schemeClr val="tx1"/>
                </a:solidFill>
              </a:rPr>
              <a:t>6/23</a:t>
            </a:r>
          </a:p>
          <a:p>
            <a:pPr algn="ctr"/>
            <a:r>
              <a:rPr lang="en-US" sz="800" b="1" dirty="0">
                <a:solidFill>
                  <a:schemeClr val="tx1"/>
                </a:solidFill>
              </a:rPr>
              <a:t>(22GW)</a:t>
            </a:r>
          </a:p>
        </p:txBody>
      </p:sp>
      <p:sp>
        <p:nvSpPr>
          <p:cNvPr id="12" name="TextBox 11">
            <a:extLst>
              <a:ext uri="{FF2B5EF4-FFF2-40B4-BE49-F238E27FC236}">
                <a16:creationId xmlns:a16="http://schemas.microsoft.com/office/drawing/2014/main" id="{CE429037-CCF3-4588-B042-67623259DC05}"/>
              </a:ext>
            </a:extLst>
          </p:cNvPr>
          <p:cNvSpPr txBox="1"/>
          <p:nvPr/>
        </p:nvSpPr>
        <p:spPr>
          <a:xfrm>
            <a:off x="5035224" y="2313424"/>
            <a:ext cx="282660" cy="307777"/>
          </a:xfrm>
          <a:prstGeom prst="rect">
            <a:avLst/>
          </a:prstGeom>
          <a:noFill/>
        </p:spPr>
        <p:txBody>
          <a:bodyPr wrap="square" rtlCol="0">
            <a:spAutoFit/>
          </a:bodyPr>
          <a:lstStyle/>
          <a:p>
            <a:r>
              <a:rPr lang="en-US" sz="1400" b="1" dirty="0">
                <a:latin typeface="Berlin Sans FB" panose="020E0602020502020306" pitchFamily="34" charset="0"/>
              </a:rPr>
              <a:t>L</a:t>
            </a:r>
          </a:p>
        </p:txBody>
      </p:sp>
      <p:cxnSp>
        <p:nvCxnSpPr>
          <p:cNvPr id="13" name="Straight Connector 12">
            <a:extLst>
              <a:ext uri="{FF2B5EF4-FFF2-40B4-BE49-F238E27FC236}">
                <a16:creationId xmlns:a16="http://schemas.microsoft.com/office/drawing/2014/main" id="{038DFAFA-62CB-D948-F4AD-8C3869000A58}"/>
              </a:ext>
            </a:extLst>
          </p:cNvPr>
          <p:cNvCxnSpPr>
            <a:cxnSpLocks/>
          </p:cNvCxnSpPr>
          <p:nvPr/>
        </p:nvCxnSpPr>
        <p:spPr>
          <a:xfrm flipV="1">
            <a:off x="4060264" y="2823284"/>
            <a:ext cx="0" cy="946501"/>
          </a:xfrm>
          <a:prstGeom prst="line">
            <a:avLst/>
          </a:prstGeom>
          <a:ln w="38100">
            <a:solidFill>
              <a:srgbClr val="9F5FC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950158-93C6-2854-616C-B3483153A8CE}"/>
              </a:ext>
            </a:extLst>
          </p:cNvPr>
          <p:cNvCxnSpPr>
            <a:cxnSpLocks/>
          </p:cNvCxnSpPr>
          <p:nvPr/>
        </p:nvCxnSpPr>
        <p:spPr>
          <a:xfrm flipH="1">
            <a:off x="1661806" y="3769785"/>
            <a:ext cx="2367247" cy="8566"/>
          </a:xfrm>
          <a:prstGeom prst="line">
            <a:avLst/>
          </a:prstGeom>
          <a:ln w="38100">
            <a:solidFill>
              <a:srgbClr val="9F5FC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1F9366-0DE2-8F80-88EC-D210037C0D23}"/>
              </a:ext>
            </a:extLst>
          </p:cNvPr>
          <p:cNvCxnSpPr>
            <a:cxnSpLocks/>
          </p:cNvCxnSpPr>
          <p:nvPr/>
        </p:nvCxnSpPr>
        <p:spPr>
          <a:xfrm flipH="1">
            <a:off x="1661190" y="3752111"/>
            <a:ext cx="217023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8A46D2-491D-436A-6CEC-583BA70989A2}"/>
              </a:ext>
            </a:extLst>
          </p:cNvPr>
          <p:cNvCxnSpPr>
            <a:cxnSpLocks/>
          </p:cNvCxnSpPr>
          <p:nvPr/>
        </p:nvCxnSpPr>
        <p:spPr>
          <a:xfrm>
            <a:off x="4043615" y="2046396"/>
            <a:ext cx="0" cy="81359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BD9AE3D-784A-CB4F-91FD-150B4AC5E8A9}"/>
              </a:ext>
            </a:extLst>
          </p:cNvPr>
          <p:cNvSpPr txBox="1"/>
          <p:nvPr/>
        </p:nvSpPr>
        <p:spPr>
          <a:xfrm rot="18260487">
            <a:off x="1255794" y="2821207"/>
            <a:ext cx="1592340" cy="253916"/>
          </a:xfrm>
          <a:prstGeom prst="rect">
            <a:avLst/>
          </a:prstGeom>
          <a:noFill/>
        </p:spPr>
        <p:txBody>
          <a:bodyPr wrap="square" rtlCol="0">
            <a:spAutoFit/>
          </a:bodyPr>
          <a:lstStyle/>
          <a:p>
            <a:r>
              <a:rPr lang="en-US" sz="1050" dirty="0">
                <a:solidFill>
                  <a:schemeClr val="accent1">
                    <a:lumMod val="75000"/>
                  </a:schemeClr>
                </a:solidFill>
              </a:rPr>
              <a:t>Legacy requirements</a:t>
            </a:r>
          </a:p>
        </p:txBody>
      </p:sp>
      <p:sp>
        <p:nvSpPr>
          <p:cNvPr id="44" name="TextBox 43">
            <a:extLst>
              <a:ext uri="{FF2B5EF4-FFF2-40B4-BE49-F238E27FC236}">
                <a16:creationId xmlns:a16="http://schemas.microsoft.com/office/drawing/2014/main" id="{BAD54789-DFC8-82FE-BC6D-608E0B41BECC}"/>
              </a:ext>
            </a:extLst>
          </p:cNvPr>
          <p:cNvSpPr txBox="1"/>
          <p:nvPr/>
        </p:nvSpPr>
        <p:spPr>
          <a:xfrm>
            <a:off x="1127399" y="3576539"/>
            <a:ext cx="1007557" cy="307777"/>
          </a:xfrm>
          <a:prstGeom prst="rect">
            <a:avLst/>
          </a:prstGeom>
          <a:noFill/>
        </p:spPr>
        <p:txBody>
          <a:bodyPr wrap="square" rtlCol="0">
            <a:spAutoFit/>
          </a:bodyPr>
          <a:lstStyle/>
          <a:p>
            <a:r>
              <a:rPr lang="en-US" sz="1400" dirty="0">
                <a:latin typeface="Berlin Sans FB" panose="020E0602020502020306" pitchFamily="34" charset="0"/>
              </a:rPr>
              <a:t>.5 pu</a:t>
            </a:r>
          </a:p>
        </p:txBody>
      </p:sp>
      <p:sp>
        <p:nvSpPr>
          <p:cNvPr id="45" name="Speech Bubble: Rectangle with Corners Rounded 44">
            <a:extLst>
              <a:ext uri="{FF2B5EF4-FFF2-40B4-BE49-F238E27FC236}">
                <a16:creationId xmlns:a16="http://schemas.microsoft.com/office/drawing/2014/main" id="{08B90B4C-12E5-2027-F27E-56E08B1702E5}"/>
              </a:ext>
            </a:extLst>
          </p:cNvPr>
          <p:cNvSpPr/>
          <p:nvPr/>
        </p:nvSpPr>
        <p:spPr>
          <a:xfrm>
            <a:off x="2612635" y="739150"/>
            <a:ext cx="4881346" cy="77918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If modern IBRs can help mitigate risk from older IBRs and performance failures, it harms reliability to continue allowing lower performance requirements</a:t>
            </a:r>
          </a:p>
        </p:txBody>
      </p:sp>
      <p:cxnSp>
        <p:nvCxnSpPr>
          <p:cNvPr id="47" name="Straight Arrow Connector 46">
            <a:extLst>
              <a:ext uri="{FF2B5EF4-FFF2-40B4-BE49-F238E27FC236}">
                <a16:creationId xmlns:a16="http://schemas.microsoft.com/office/drawing/2014/main" id="{89FA7609-D4C3-5BE4-C201-308C1992E8EE}"/>
              </a:ext>
            </a:extLst>
          </p:cNvPr>
          <p:cNvCxnSpPr>
            <a:stCxn id="45" idx="4"/>
          </p:cNvCxnSpPr>
          <p:nvPr/>
        </p:nvCxnSpPr>
        <p:spPr>
          <a:xfrm flipH="1">
            <a:off x="2521304" y="1615734"/>
            <a:ext cx="1515073" cy="9270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EE4E5429-A2C3-0DA7-A209-984963CB0AB9}"/>
              </a:ext>
            </a:extLst>
          </p:cNvPr>
          <p:cNvSpPr/>
          <p:nvPr/>
        </p:nvSpPr>
        <p:spPr>
          <a:xfrm>
            <a:off x="2605931" y="2049762"/>
            <a:ext cx="2484229" cy="327678"/>
          </a:xfrm>
          <a:custGeom>
            <a:avLst/>
            <a:gdLst>
              <a:gd name="connsiteX0" fmla="*/ 2324100 w 2324100"/>
              <a:gd name="connsiteY0" fmla="*/ 327678 h 327678"/>
              <a:gd name="connsiteX1" fmla="*/ 1196340 w 2324100"/>
              <a:gd name="connsiteY1" fmla="*/ 18 h 327678"/>
              <a:gd name="connsiteX2" fmla="*/ 0 w 2324100"/>
              <a:gd name="connsiteY2" fmla="*/ 312438 h 327678"/>
            </a:gdLst>
            <a:ahLst/>
            <a:cxnLst>
              <a:cxn ang="0">
                <a:pos x="connsiteX0" y="connsiteY0"/>
              </a:cxn>
              <a:cxn ang="0">
                <a:pos x="connsiteX1" y="connsiteY1"/>
              </a:cxn>
              <a:cxn ang="0">
                <a:pos x="connsiteX2" y="connsiteY2"/>
              </a:cxn>
            </a:cxnLst>
            <a:rect l="l" t="t" r="r" b="b"/>
            <a:pathLst>
              <a:path w="2324100" h="327678">
                <a:moveTo>
                  <a:pt x="2324100" y="327678"/>
                </a:moveTo>
                <a:cubicBezTo>
                  <a:pt x="1953895" y="165118"/>
                  <a:pt x="1583690" y="2558"/>
                  <a:pt x="1196340" y="18"/>
                </a:cubicBezTo>
                <a:cubicBezTo>
                  <a:pt x="808990" y="-2522"/>
                  <a:pt x="209550" y="254018"/>
                  <a:pt x="0" y="312438"/>
                </a:cubicBezTo>
              </a:path>
            </a:pathLst>
          </a:custGeom>
          <a:no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253D493-A852-2A8C-BF37-FA851522C038}"/>
              </a:ext>
            </a:extLst>
          </p:cNvPr>
          <p:cNvSpPr/>
          <p:nvPr/>
        </p:nvSpPr>
        <p:spPr>
          <a:xfrm>
            <a:off x="2697262" y="1744570"/>
            <a:ext cx="3262780" cy="632130"/>
          </a:xfrm>
          <a:custGeom>
            <a:avLst/>
            <a:gdLst>
              <a:gd name="connsiteX0" fmla="*/ 2324100 w 2324100"/>
              <a:gd name="connsiteY0" fmla="*/ 327678 h 327678"/>
              <a:gd name="connsiteX1" fmla="*/ 1196340 w 2324100"/>
              <a:gd name="connsiteY1" fmla="*/ 18 h 327678"/>
              <a:gd name="connsiteX2" fmla="*/ 0 w 2324100"/>
              <a:gd name="connsiteY2" fmla="*/ 312438 h 327678"/>
            </a:gdLst>
            <a:ahLst/>
            <a:cxnLst>
              <a:cxn ang="0">
                <a:pos x="connsiteX0" y="connsiteY0"/>
              </a:cxn>
              <a:cxn ang="0">
                <a:pos x="connsiteX1" y="connsiteY1"/>
              </a:cxn>
              <a:cxn ang="0">
                <a:pos x="connsiteX2" y="connsiteY2"/>
              </a:cxn>
            </a:cxnLst>
            <a:rect l="l" t="t" r="r" b="b"/>
            <a:pathLst>
              <a:path w="2324100" h="327678">
                <a:moveTo>
                  <a:pt x="2324100" y="327678"/>
                </a:moveTo>
                <a:cubicBezTo>
                  <a:pt x="1953895" y="165118"/>
                  <a:pt x="1583690" y="2558"/>
                  <a:pt x="1196340" y="18"/>
                </a:cubicBezTo>
                <a:cubicBezTo>
                  <a:pt x="808990" y="-2522"/>
                  <a:pt x="209550" y="254018"/>
                  <a:pt x="0" y="312438"/>
                </a:cubicBezTo>
              </a:path>
            </a:pathLst>
          </a:custGeom>
          <a:no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2310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Key Issue 4: IEEE 2800 Requirements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
        <p:nvSpPr>
          <p:cNvPr id="8" name="TextBox 7">
            <a:extLst>
              <a:ext uri="{FF2B5EF4-FFF2-40B4-BE49-F238E27FC236}">
                <a16:creationId xmlns:a16="http://schemas.microsoft.com/office/drawing/2014/main" id="{9D91A4F5-425B-A5DC-1B9A-F2EFAFCB023D}"/>
              </a:ext>
            </a:extLst>
          </p:cNvPr>
          <p:cNvSpPr txBox="1"/>
          <p:nvPr/>
        </p:nvSpPr>
        <p:spPr>
          <a:xfrm>
            <a:off x="348138" y="782270"/>
            <a:ext cx="8546903" cy="483209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b="1" u="sng" dirty="0">
                <a:ea typeface="+mn-lt"/>
                <a:cs typeface="+mn-lt"/>
              </a:rPr>
              <a:t>Negative Sequence Current Injection During Fault</a:t>
            </a:r>
            <a:r>
              <a:rPr lang="en-US" sz="1400" b="1" dirty="0">
                <a:ea typeface="+mn-lt"/>
                <a:cs typeface="+mn-lt"/>
              </a:rPr>
              <a:t> – </a:t>
            </a:r>
            <a:r>
              <a:rPr lang="en-US" sz="1400" dirty="0">
                <a:ea typeface="+mn-lt"/>
                <a:cs typeface="+mn-lt"/>
              </a:rPr>
              <a:t>If absent in high IBR penetration areas, can lead to protection system misops (</a:t>
            </a:r>
            <a:r>
              <a:rPr lang="en-US" sz="1400" i="1" dirty="0">
                <a:ea typeface="+mn-lt"/>
                <a:cs typeface="+mn-lt"/>
              </a:rPr>
              <a:t>i.e</a:t>
            </a:r>
            <a:r>
              <a:rPr lang="en-US" sz="1400" dirty="0">
                <a:ea typeface="+mn-lt"/>
                <a:cs typeface="+mn-lt"/>
              </a:rPr>
              <a:t>., events more severe than contingencies in planning/operations); noted as SPWG concern by ONCOR in </a:t>
            </a:r>
            <a:r>
              <a:rPr lang="en-US" sz="1400" dirty="0">
                <a:ea typeface="+mn-lt"/>
                <a:cs typeface="+mn-lt"/>
                <a:hlinkClick r:id="rId2"/>
              </a:rPr>
              <a:t>3/7/23 comments</a:t>
            </a:r>
            <a:r>
              <a:rPr lang="en-US" sz="1400" dirty="0">
                <a:ea typeface="+mn-lt"/>
                <a:cs typeface="+mn-lt"/>
              </a:rPr>
              <a:t> and informal discussion later addressed by referencing IEEE 2800 Sections 5, 7, and 9 (6/22/23 comments)  </a:t>
            </a:r>
            <a:endParaRPr lang="en-US" sz="1400" dirty="0">
              <a:cs typeface="Arial"/>
            </a:endParaRPr>
          </a:p>
          <a:p>
            <a:pPr marL="285750" indent="-285750">
              <a:buFont typeface="Arial" panose="020B0604020202020204" pitchFamily="34" charset="0"/>
              <a:buChar char="•"/>
            </a:pPr>
            <a:r>
              <a:rPr lang="en-US" sz="1400" b="1" u="sng" dirty="0">
                <a:ea typeface="+mn-lt"/>
                <a:cs typeface="+mn-lt"/>
              </a:rPr>
              <a:t>Transient Overvoltage Ride-through Requirements</a:t>
            </a:r>
            <a:r>
              <a:rPr lang="en-US" sz="1400" b="1" dirty="0">
                <a:ea typeface="+mn-lt"/>
                <a:cs typeface="+mn-lt"/>
              </a:rPr>
              <a:t> –</a:t>
            </a:r>
            <a:r>
              <a:rPr lang="en-US" sz="1400" dirty="0">
                <a:ea typeface="+mn-lt"/>
                <a:cs typeface="+mn-lt"/>
              </a:rPr>
              <a:t>Table 14 requires riding through transient overvoltage and instantaneous voltage spikes; ERCOT has seen large load rejection events and very aggressive large-load growth is forecasted (making these capabilities increasingly important). NOGRR255 allows high resolution data for this risk</a:t>
            </a:r>
            <a:endParaRPr lang="en-US" sz="1400" dirty="0">
              <a:cs typeface="Arial"/>
            </a:endParaRPr>
          </a:p>
          <a:p>
            <a:pPr marL="285750" indent="-285750">
              <a:buFont typeface="Arial" panose="020B0604020202020204" pitchFamily="34" charset="0"/>
              <a:buChar char="•"/>
            </a:pPr>
            <a:r>
              <a:rPr lang="en-US" sz="1400" b="1" u="sng" dirty="0">
                <a:ea typeface="+mn-lt"/>
                <a:cs typeface="+mn-lt"/>
              </a:rPr>
              <a:t>Additional Current Injection Capabilities</a:t>
            </a:r>
            <a:r>
              <a:rPr lang="en-US" sz="1400" b="1" dirty="0">
                <a:ea typeface="+mn-lt"/>
                <a:cs typeface="+mn-lt"/>
              </a:rPr>
              <a:t> </a:t>
            </a:r>
            <a:r>
              <a:rPr lang="en-US" sz="1400" dirty="0">
                <a:cs typeface="Arial"/>
              </a:rPr>
              <a:t>– </a:t>
            </a:r>
            <a:r>
              <a:rPr lang="en-US" sz="1400" dirty="0">
                <a:ea typeface="+mn-lt"/>
                <a:cs typeface="+mn-lt"/>
              </a:rPr>
              <a:t>Provides clarity during fault to minimize active current drops during faults due to more stringent current injection/absorption requirements; increasing this capability can slow (eventually prevent) unnecessary frequency drops to prevent unnecessary UFLS activation</a:t>
            </a:r>
          </a:p>
          <a:p>
            <a:pPr marL="285750" indent="-285750">
              <a:buFont typeface="Arial" panose="020B0604020202020204" pitchFamily="34" charset="0"/>
              <a:buChar char="•"/>
            </a:pPr>
            <a:r>
              <a:rPr lang="en-US" sz="1400" b="1" u="sng" dirty="0">
                <a:ea typeface="+mn-lt"/>
                <a:cs typeface="+mn-lt"/>
              </a:rPr>
              <a:t>Multiple Excursion</a:t>
            </a:r>
            <a:r>
              <a:rPr lang="en-US" sz="1400" b="1" dirty="0">
                <a:ea typeface="+mn-lt"/>
                <a:cs typeface="+mn-lt"/>
              </a:rPr>
              <a:t> </a:t>
            </a:r>
            <a:r>
              <a:rPr lang="en-US" sz="1400" dirty="0">
                <a:ea typeface="+mn-lt"/>
                <a:cs typeface="+mn-lt"/>
              </a:rPr>
              <a:t>– Requires IBRs to ride-through multiple excursions (part of cause in one ERCOT event and 2016 Australia event); extreme weather also increases likelihood of multiple excursions (</a:t>
            </a:r>
            <a:r>
              <a:rPr lang="en-US" sz="1400" i="1" dirty="0">
                <a:ea typeface="+mn-lt"/>
                <a:cs typeface="+mn-lt"/>
              </a:rPr>
              <a:t>i.e</a:t>
            </a:r>
            <a:r>
              <a:rPr lang="en-US" sz="1400" dirty="0">
                <a:ea typeface="+mn-lt"/>
                <a:cs typeface="+mn-lt"/>
              </a:rPr>
              <a:t>., multiple faults in few seconds)</a:t>
            </a:r>
            <a:endParaRPr lang="en-US" sz="1400" dirty="0">
              <a:cs typeface="Arial"/>
            </a:endParaRPr>
          </a:p>
          <a:p>
            <a:pPr marL="285750" indent="-285750">
              <a:buFont typeface="Arial" panose="020B0604020202020204" pitchFamily="34" charset="0"/>
              <a:buChar char="•"/>
            </a:pPr>
            <a:r>
              <a:rPr lang="en-US" sz="1400" b="1" u="sng" dirty="0">
                <a:cs typeface="Arial"/>
              </a:rPr>
              <a:t>More Stringent VRT Curves</a:t>
            </a:r>
            <a:r>
              <a:rPr lang="en-US" sz="1400" dirty="0">
                <a:cs typeface="Arial"/>
              </a:rPr>
              <a:t> – Tables 11 and 12 require additional ride-through durations for more common voltage dips above .5 pu; longer duration faults (</a:t>
            </a:r>
            <a:r>
              <a:rPr lang="en-US" sz="1400" i="1" dirty="0">
                <a:cs typeface="Arial"/>
              </a:rPr>
              <a:t>e.g</a:t>
            </a:r>
            <a:r>
              <a:rPr lang="en-US" sz="1400" dirty="0">
                <a:cs typeface="Arial"/>
              </a:rPr>
              <a:t>., stuck breaker or protection misops) do occur (although rare)  </a:t>
            </a:r>
            <a:endParaRPr lang="en-US" sz="1400" dirty="0">
              <a:ea typeface="+mn-lt"/>
              <a:cs typeface="+mn-lt"/>
            </a:endParaRPr>
          </a:p>
          <a:p>
            <a:pPr marL="285750" indent="-285750">
              <a:buFont typeface="Arial" panose="020B0604020202020204" pitchFamily="34" charset="0"/>
              <a:buChar char="•"/>
            </a:pPr>
            <a:r>
              <a:rPr lang="en-US" sz="1400" b="1" u="sng" dirty="0">
                <a:ea typeface="+mn-lt"/>
                <a:cs typeface="+mn-lt"/>
              </a:rPr>
              <a:t>Multiple Elements of Protection Coordination Specificity</a:t>
            </a:r>
            <a:r>
              <a:rPr lang="en-US" sz="1400" b="1" dirty="0">
                <a:ea typeface="+mn-lt"/>
                <a:cs typeface="+mn-lt"/>
              </a:rPr>
              <a:t> </a:t>
            </a:r>
            <a:r>
              <a:rPr lang="en-US" sz="1400" dirty="0">
                <a:ea typeface="+mn-lt"/>
                <a:cs typeface="+mn-lt"/>
              </a:rPr>
              <a:t>– Section 9 provides specifics helping </a:t>
            </a:r>
            <a:r>
              <a:rPr lang="en-US" sz="1400" i="1" dirty="0">
                <a:ea typeface="+mn-lt"/>
                <a:cs typeface="+mn-lt"/>
              </a:rPr>
              <a:t>prevent </a:t>
            </a:r>
            <a:r>
              <a:rPr lang="en-US" sz="1400" dirty="0">
                <a:ea typeface="+mn-lt"/>
                <a:cs typeface="+mn-lt"/>
              </a:rPr>
              <a:t>trips rather than trip and mitigate; Sections 9.1 (Frequency Protection), 9.2 (RoCoF), 9.3 (AC voltage protection), 9.4 (AC overcurrent protection), 9.5 (Unintentional islanding protection), and 9.6 (Interconnection system protection)</a:t>
            </a:r>
          </a:p>
        </p:txBody>
      </p:sp>
      <p:sp>
        <p:nvSpPr>
          <p:cNvPr id="9" name="TextBox 8">
            <a:extLst>
              <a:ext uri="{FF2B5EF4-FFF2-40B4-BE49-F238E27FC236}">
                <a16:creationId xmlns:a16="http://schemas.microsoft.com/office/drawing/2014/main" id="{D96EE0B8-6908-1DDB-940E-3C129C22523A}"/>
              </a:ext>
            </a:extLst>
          </p:cNvPr>
          <p:cNvSpPr txBox="1"/>
          <p:nvPr/>
        </p:nvSpPr>
        <p:spPr>
          <a:xfrm>
            <a:off x="348138" y="5614362"/>
            <a:ext cx="8546903" cy="584775"/>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a:t>
            </a:r>
            <a:r>
              <a:rPr lang="en-US" sz="1600" dirty="0"/>
              <a:t> Conformity with IEEE 2800-2022 mitigates reliability risk for existing events (and beyond) for rapidly emerging risks as system transitions to IBR- dominated grid.</a:t>
            </a:r>
            <a:endParaRPr lang="en-US" sz="1600" dirty="0">
              <a:cs typeface="Arial"/>
            </a:endParaRPr>
          </a:p>
        </p:txBody>
      </p:sp>
    </p:spTree>
    <p:extLst>
      <p:ext uri="{BB962C8B-B14F-4D97-AF65-F5344CB8AC3E}">
        <p14:creationId xmlns:p14="http://schemas.microsoft.com/office/powerpoint/2010/main" val="4055821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dirty="0"/>
              <a:t>Key Issue 4: Key Thoughts for TAC members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42</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381000" y="5413049"/>
            <a:ext cx="8514041" cy="830997"/>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a:t>
            </a:r>
            <a:r>
              <a:rPr lang="en-US" sz="1600" dirty="0"/>
              <a:t> Delaying implementation of preferred requirements when vast majority of new IBRs can meet them does not make sense when exemptions/ extensions offset the impact considering reliability risk.</a:t>
            </a:r>
            <a:endParaRPr lang="en-US" sz="1600" dirty="0">
              <a:cs typeface="Arial"/>
            </a:endParaRPr>
          </a:p>
        </p:txBody>
      </p:sp>
      <p:sp>
        <p:nvSpPr>
          <p:cNvPr id="3" name="TextBox 7">
            <a:extLst>
              <a:ext uri="{FF2B5EF4-FFF2-40B4-BE49-F238E27FC236}">
                <a16:creationId xmlns:a16="http://schemas.microsoft.com/office/drawing/2014/main" id="{9D91A4F5-425B-A5DC-1B9A-F2EFAFCB023D}"/>
              </a:ext>
            </a:extLst>
          </p:cNvPr>
          <p:cNvSpPr txBox="1"/>
          <p:nvPr/>
        </p:nvSpPr>
        <p:spPr>
          <a:xfrm>
            <a:off x="381000" y="869930"/>
            <a:ext cx="8514041" cy="4560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4000"/>
              </a:lnSpc>
              <a:buFont typeface="Arial" panose="020B0604020202020204" pitchFamily="34" charset="0"/>
              <a:buChar char="•"/>
            </a:pPr>
            <a:r>
              <a:rPr lang="en-US" sz="1600" dirty="0">
                <a:ea typeface="+mn-lt"/>
                <a:cs typeface="+mn-lt"/>
              </a:rPr>
              <a:t>Everyone agrees a majority (97%) of new SGIAs since 6/1/23 are ESRs/Solar with improved capabilities</a:t>
            </a:r>
          </a:p>
          <a:p>
            <a:pPr marL="742950" lvl="1" indent="-285750">
              <a:lnSpc>
                <a:spcPct val="114000"/>
              </a:lnSpc>
              <a:buFont typeface="Arial" panose="020B0604020202020204" pitchFamily="34" charset="0"/>
              <a:buChar char="•"/>
            </a:pPr>
            <a:r>
              <a:rPr lang="en-US" sz="1600" dirty="0">
                <a:ea typeface="+mn-lt"/>
                <a:cs typeface="+mn-lt"/>
              </a:rPr>
              <a:t>If capable and everyone agrees to maximize to equipment capability, why oppose maintaining that better capability or higher performance requirements closer to the models ERCOT and TSPs use for planning and operations decisions? </a:t>
            </a:r>
          </a:p>
          <a:p>
            <a:pPr marL="285750" indent="-285750">
              <a:lnSpc>
                <a:spcPct val="114000"/>
              </a:lnSpc>
              <a:buFont typeface="Arial" panose="020B0604020202020204" pitchFamily="34" charset="0"/>
              <a:buChar char="•"/>
            </a:pPr>
            <a:r>
              <a:rPr lang="en-US" sz="1600" dirty="0">
                <a:ea typeface="+mn-lt"/>
                <a:cs typeface="+mn-lt"/>
              </a:rPr>
              <a:t>Most opposition is based on principle and precedent of "not retroactive“ but SGIA date of 6/1/23 w/ exemptions/extensions isn’t “retroactive”  </a:t>
            </a:r>
          </a:p>
          <a:p>
            <a:pPr marL="742950" lvl="1" indent="-285750">
              <a:lnSpc>
                <a:spcPct val="114000"/>
              </a:lnSpc>
              <a:buFont typeface="Arial" panose="020B0604020202020204" pitchFamily="34" charset="0"/>
              <a:buChar char="•"/>
            </a:pPr>
            <a:r>
              <a:rPr lang="en-US" sz="1600" dirty="0">
                <a:ea typeface="+mn-lt"/>
                <a:cs typeface="+mn-lt"/>
              </a:rPr>
              <a:t>If NOGRR124 clearly provides precedent and FERC Order 901 states requirements should apply to existing IBRs, why oppose?</a:t>
            </a:r>
          </a:p>
          <a:p>
            <a:pPr marL="285750" indent="-285750">
              <a:lnSpc>
                <a:spcPct val="114000"/>
              </a:lnSpc>
              <a:buFont typeface="Arial" panose="020B0604020202020204" pitchFamily="34" charset="0"/>
              <a:buChar char="•"/>
            </a:pPr>
            <a:r>
              <a:rPr lang="en-US" sz="1600" dirty="0">
                <a:ea typeface="+mn-lt"/>
                <a:cs typeface="+mn-lt"/>
              </a:rPr>
              <a:t>Opposition based on comments at board meeting that wind farm developer purchased old technology during pandemic w/o an SGIA, aren‘t exemptions/extensions sufficient?  </a:t>
            </a:r>
          </a:p>
          <a:p>
            <a:pPr marL="285750" indent="-285750">
              <a:lnSpc>
                <a:spcPct val="114000"/>
              </a:lnSpc>
              <a:buFont typeface="Arial" panose="020B0604020202020204" pitchFamily="34" charset="0"/>
              <a:buChar char="•"/>
            </a:pPr>
            <a:r>
              <a:rPr lang="en-US" sz="1600" dirty="0">
                <a:ea typeface="+mn-lt"/>
                <a:cs typeface="+mn-lt"/>
              </a:rPr>
              <a:t>With only 539 MW of wind development on 3 projects after 6/1/23, if that is primary reason, should ERCOT Region delay applicability of new requirements to other, more capable 21-23 GW of IBRs considering the significant reliability risk of failures?</a:t>
            </a:r>
          </a:p>
          <a:p>
            <a:pPr marL="285750" indent="-285750">
              <a:lnSpc>
                <a:spcPct val="114000"/>
              </a:lnSpc>
              <a:buFont typeface="Arial" panose="020B0604020202020204" pitchFamily="34" charset="0"/>
              <a:buChar char="•"/>
            </a:pPr>
            <a:r>
              <a:rPr lang="en-US" sz="1600" dirty="0">
                <a:ea typeface="+mn-lt"/>
                <a:cs typeface="+mn-lt"/>
              </a:rPr>
              <a:t>Does opposition seeking to avoid compliance risk for non-performance outweigh reliability risk to ERCOT System?</a:t>
            </a:r>
          </a:p>
        </p:txBody>
      </p:sp>
    </p:spTree>
    <p:extLst>
      <p:ext uri="{BB962C8B-B14F-4D97-AF65-F5344CB8AC3E}">
        <p14:creationId xmlns:p14="http://schemas.microsoft.com/office/powerpoint/2010/main" val="4256496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sz="2000" dirty="0"/>
              <a:t>Odessa 2022 Event Report: ERCOT Recommended Actions*</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
        <p:nvSpPr>
          <p:cNvPr id="5" name="TextBox 4">
            <a:extLst>
              <a:ext uri="{FF2B5EF4-FFF2-40B4-BE49-F238E27FC236}">
                <a16:creationId xmlns:a16="http://schemas.microsoft.com/office/drawing/2014/main" id="{261673E8-5E6F-E0EB-5CA6-15B3ADA8977A}"/>
              </a:ext>
            </a:extLst>
          </p:cNvPr>
          <p:cNvSpPr txBox="1"/>
          <p:nvPr/>
        </p:nvSpPr>
        <p:spPr>
          <a:xfrm>
            <a:off x="342900" y="850073"/>
            <a:ext cx="8458200" cy="2451825"/>
          </a:xfrm>
          <a:prstGeom prst="rect">
            <a:avLst/>
          </a:prstGeom>
          <a:noFill/>
        </p:spPr>
        <p:txBody>
          <a:bodyPr wrap="square" lIns="91440" tIns="45720" rIns="91440" bIns="45720" rtlCol="0" anchor="t">
            <a:spAutoFit/>
          </a:bodyPr>
          <a:lstStyle/>
          <a:p>
            <a:pPr>
              <a:lnSpc>
                <a:spcPct val="107000"/>
              </a:lnSpc>
            </a:pPr>
            <a:r>
              <a:rPr lang="en-US" sz="1600" b="1" kern="100" dirty="0">
                <a:effectLst/>
                <a:latin typeface="Calibri"/>
                <a:ea typeface="Calibri" panose="020F0502020204030204" pitchFamily="34" charset="0"/>
                <a:cs typeface="Times New Roman"/>
              </a:rPr>
              <a:t>ERCOT Adoption of Reliability Guideline Content</a:t>
            </a:r>
            <a:r>
              <a:rPr lang="en-US" sz="1600" b="1" kern="100" dirty="0">
                <a:latin typeface="Calibri"/>
                <a:ea typeface="Calibri" panose="020F0502020204030204" pitchFamily="34" charset="0"/>
                <a:cs typeface="Times New Roman"/>
              </a:rPr>
              <a:t> </a:t>
            </a:r>
            <a:endParaRPr lang="en-US" sz="1600" kern="1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a:ea typeface="Calibri" panose="020F0502020204030204" pitchFamily="34" charset="0"/>
                <a:cs typeface="Times New Roman"/>
              </a:rPr>
              <a:t>As stated in </a:t>
            </a:r>
            <a:r>
              <a:rPr lang="en-US" sz="1600" i="1" kern="100" dirty="0">
                <a:effectLst/>
                <a:latin typeface="Calibri"/>
                <a:ea typeface="Calibri" panose="020F0502020204030204" pitchFamily="34" charset="0"/>
                <a:cs typeface="Times New Roman"/>
              </a:rPr>
              <a:t>multiple NERC reports and guidelines</a:t>
            </a:r>
            <a:r>
              <a:rPr lang="en-US" sz="1600" kern="100" dirty="0">
                <a:effectLst/>
                <a:latin typeface="Calibri"/>
                <a:ea typeface="Calibri" panose="020F0502020204030204" pitchFamily="34" charset="0"/>
                <a:cs typeface="Times New Roman"/>
              </a:rPr>
              <a:t>, ERCOT (and all TOs, TPs, and PCs) should </a:t>
            </a:r>
            <a:r>
              <a:rPr lang="en-US" sz="1600" i="1" kern="100" dirty="0">
                <a:effectLst/>
                <a:latin typeface="Calibri"/>
                <a:ea typeface="Calibri" panose="020F0502020204030204" pitchFamily="34" charset="0"/>
                <a:cs typeface="Times New Roman"/>
              </a:rPr>
              <a:t>comprehensively adopt any applicable recommendations contained in the NERC reliability guidelines</a:t>
            </a:r>
            <a:r>
              <a:rPr lang="en-US" sz="1600" kern="100" dirty="0">
                <a:effectLst/>
                <a:latin typeface="Calibri"/>
                <a:ea typeface="Calibri" panose="020F0502020204030204" pitchFamily="34" charset="0"/>
                <a:cs typeface="Times New Roman"/>
              </a:rPr>
              <a:t> to ensure </a:t>
            </a:r>
            <a:r>
              <a:rPr lang="en-US" sz="1600" i="1" kern="100" dirty="0">
                <a:effectLst/>
                <a:latin typeface="Calibri"/>
                <a:ea typeface="Calibri" panose="020F0502020204030204" pitchFamily="34" charset="0"/>
                <a:cs typeface="Times New Roman"/>
              </a:rPr>
              <a:t>mitigating actions are put in place</a:t>
            </a:r>
            <a:r>
              <a:rPr lang="en-US" sz="1600" kern="100" dirty="0">
                <a:effectLst/>
                <a:latin typeface="Calibri"/>
                <a:ea typeface="Calibri" panose="020F0502020204030204" pitchFamily="34" charset="0"/>
                <a:cs typeface="Times New Roman"/>
              </a:rPr>
              <a:t> to prevent these types of issues in the future. Many of the performance issues in this event could have been mitigated </a:t>
            </a:r>
            <a:r>
              <a:rPr lang="en-US" sz="1600" i="1" kern="100" dirty="0">
                <a:effectLst/>
                <a:latin typeface="Calibri"/>
                <a:ea typeface="Calibri" panose="020F0502020204030204" pitchFamily="34" charset="0"/>
                <a:cs typeface="Times New Roman"/>
              </a:rPr>
              <a:t>if appropriate modeling and performance requirements were established and conformance with those requirements was enforced. NERC reliability guidelines (and other resources, </a:t>
            </a:r>
            <a:r>
              <a:rPr lang="en-US" sz="1600" b="1" i="1" kern="100" dirty="0">
                <a:effectLst/>
                <a:latin typeface="Calibri"/>
                <a:ea typeface="Calibri" panose="020F0502020204030204" pitchFamily="34" charset="0"/>
                <a:cs typeface="Times New Roman"/>
              </a:rPr>
              <a:t>such as IEEE 2800-2022</a:t>
            </a:r>
            <a:r>
              <a:rPr lang="en-US" sz="1600" i="1" kern="100" dirty="0">
                <a:effectLst/>
                <a:latin typeface="Calibri"/>
                <a:ea typeface="Calibri" panose="020F0502020204030204" pitchFamily="34" charset="0"/>
                <a:cs typeface="Times New Roman"/>
              </a:rPr>
              <a:t>) provide additional specificity and clarity that can help </a:t>
            </a:r>
            <a:r>
              <a:rPr lang="en-US" sz="1600" b="1" i="1" kern="100" dirty="0">
                <a:effectLst/>
                <a:latin typeface="Calibri"/>
                <a:ea typeface="Calibri" panose="020F0502020204030204" pitchFamily="34" charset="0"/>
                <a:cs typeface="Times New Roman"/>
              </a:rPr>
              <a:t>enhance existing performance requirements</a:t>
            </a:r>
            <a:r>
              <a:rPr lang="en-US" sz="1600" b="1" kern="100" dirty="0">
                <a:effectLst/>
                <a:latin typeface="Calibri"/>
                <a:ea typeface="Calibri" panose="020F0502020204030204" pitchFamily="34" charset="0"/>
                <a:cs typeface="Times New Roman"/>
              </a:rPr>
              <a:t> </a:t>
            </a:r>
            <a:r>
              <a:rPr lang="en-US" sz="1600" kern="100" dirty="0">
                <a:effectLst/>
                <a:latin typeface="Calibri"/>
                <a:ea typeface="Calibri" panose="020F0502020204030204" pitchFamily="34" charset="0"/>
                <a:cs typeface="Times New Roman"/>
              </a:rPr>
              <a:t>established by TOs, TPs, and/or PCs. (emphasis added)</a:t>
            </a:r>
          </a:p>
        </p:txBody>
      </p:sp>
      <p:sp>
        <p:nvSpPr>
          <p:cNvPr id="6" name="TextBox 5">
            <a:extLst>
              <a:ext uri="{FF2B5EF4-FFF2-40B4-BE49-F238E27FC236}">
                <a16:creationId xmlns:a16="http://schemas.microsoft.com/office/drawing/2014/main" id="{B95272AF-C3DE-B940-36B4-CA71EECF9EE3}"/>
              </a:ext>
            </a:extLst>
          </p:cNvPr>
          <p:cNvSpPr txBox="1"/>
          <p:nvPr/>
        </p:nvSpPr>
        <p:spPr>
          <a:xfrm>
            <a:off x="1994054" y="6200064"/>
            <a:ext cx="7073746" cy="246221"/>
          </a:xfrm>
          <a:prstGeom prst="rect">
            <a:avLst/>
          </a:prstGeom>
          <a:noFill/>
        </p:spPr>
        <p:txBody>
          <a:bodyPr wrap="square" rtlCol="0">
            <a:spAutoFit/>
          </a:bodyPr>
          <a:lstStyle/>
          <a:p>
            <a:r>
              <a:rPr lang="en-US" sz="1000" dirty="0"/>
              <a:t>* </a:t>
            </a:r>
            <a:r>
              <a:rPr lang="en-US" sz="1000" dirty="0">
                <a:hlinkClick r:id="rId2"/>
              </a:rPr>
              <a:t>https://www.nerc.com/comm/RSTC_Reliability_Guidelines/NERC_2022_Odessa_Disturbance_Report%20%281%29.pdf</a:t>
            </a:r>
            <a:r>
              <a:rPr lang="en-US" sz="1000" dirty="0"/>
              <a:t> </a:t>
            </a:r>
          </a:p>
        </p:txBody>
      </p:sp>
    </p:spTree>
    <p:extLst>
      <p:ext uri="{BB962C8B-B14F-4D97-AF65-F5344CB8AC3E}">
        <p14:creationId xmlns:p14="http://schemas.microsoft.com/office/powerpoint/2010/main" val="478110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Key Issue 4: New IBR Requirements Date</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44</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700" y="2505670"/>
            <a:ext cx="8726605" cy="147732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Considering the current reliability risk of continue IBR performance failures, the additional reliability risk of rapid growth of new IBRs and the likelihood of exemptions for some older IBRs, do TAC members support a 6/1/23 date, 6/1/24 date, or some other option to adequately address the collective, critical reliability risk?  </a:t>
            </a:r>
            <a:endParaRPr lang="en-US" dirty="0">
              <a:cs typeface="Arial"/>
            </a:endParaRPr>
          </a:p>
        </p:txBody>
      </p:sp>
    </p:spTree>
    <p:extLst>
      <p:ext uri="{BB962C8B-B14F-4D97-AF65-F5344CB8AC3E}">
        <p14:creationId xmlns:p14="http://schemas.microsoft.com/office/powerpoint/2010/main" val="4142783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dirty="0"/>
              <a:t>Key Issue 5: Lower Requirements for New IBRs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45</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10911" y="2824534"/>
            <a:ext cx="2965426" cy="830997"/>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a:t>
            </a:r>
            <a:r>
              <a:rPr lang="en-US" sz="1600" dirty="0"/>
              <a:t> TAC approved version lowers the LVRT curves for new IBRs</a:t>
            </a:r>
            <a:endParaRPr lang="en-US" sz="1600" dirty="0">
              <a:cs typeface="Arial"/>
            </a:endParaRPr>
          </a:p>
        </p:txBody>
      </p:sp>
      <p:pic>
        <p:nvPicPr>
          <p:cNvPr id="5" name="Picture 4">
            <a:extLst>
              <a:ext uri="{FF2B5EF4-FFF2-40B4-BE49-F238E27FC236}">
                <a16:creationId xmlns:a16="http://schemas.microsoft.com/office/drawing/2014/main" id="{F6087503-4F39-DB6F-2A54-90E837A228F6}"/>
              </a:ext>
            </a:extLst>
          </p:cNvPr>
          <p:cNvPicPr>
            <a:picLocks noChangeAspect="1"/>
          </p:cNvPicPr>
          <p:nvPr/>
        </p:nvPicPr>
        <p:blipFill>
          <a:blip r:embed="rId2"/>
          <a:stretch>
            <a:fillRect/>
          </a:stretch>
        </p:blipFill>
        <p:spPr>
          <a:xfrm>
            <a:off x="3354010" y="753979"/>
            <a:ext cx="5280552" cy="3154155"/>
          </a:xfrm>
          <a:prstGeom prst="rect">
            <a:avLst/>
          </a:prstGeom>
        </p:spPr>
      </p:pic>
      <p:pic>
        <p:nvPicPr>
          <p:cNvPr id="12" name="Picture 11">
            <a:extLst>
              <a:ext uri="{FF2B5EF4-FFF2-40B4-BE49-F238E27FC236}">
                <a16:creationId xmlns:a16="http://schemas.microsoft.com/office/drawing/2014/main" id="{37269AED-BA05-C42A-8DEF-7898E02B5A71}"/>
              </a:ext>
            </a:extLst>
          </p:cNvPr>
          <p:cNvPicPr>
            <a:picLocks noChangeAspect="1"/>
          </p:cNvPicPr>
          <p:nvPr/>
        </p:nvPicPr>
        <p:blipFill>
          <a:blip r:embed="rId3"/>
          <a:stretch>
            <a:fillRect/>
          </a:stretch>
        </p:blipFill>
        <p:spPr>
          <a:xfrm>
            <a:off x="3351975" y="3683315"/>
            <a:ext cx="5282587" cy="3159612"/>
          </a:xfrm>
          <a:prstGeom prst="rect">
            <a:avLst/>
          </a:prstGeom>
        </p:spPr>
      </p:pic>
    </p:spTree>
    <p:extLst>
      <p:ext uri="{BB962C8B-B14F-4D97-AF65-F5344CB8AC3E}">
        <p14:creationId xmlns:p14="http://schemas.microsoft.com/office/powerpoint/2010/main" val="1403675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dirty="0"/>
              <a:t>Key Issue 5:</a:t>
            </a:r>
            <a:r>
              <a:rPr lang="en-US" sz="1400" dirty="0"/>
              <a:t> </a:t>
            </a:r>
            <a:r>
              <a:rPr lang="en-US" dirty="0"/>
              <a:t>Lower Requirements for New IBRs</a:t>
            </a:r>
            <a:endParaRPr lang="en-US" b="0" dirty="0">
              <a:solidFill>
                <a:srgbClr val="000000"/>
              </a:solidFill>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
        <p:nvSpPr>
          <p:cNvPr id="9" name="TextBox 8">
            <a:extLst>
              <a:ext uri="{FF2B5EF4-FFF2-40B4-BE49-F238E27FC236}">
                <a16:creationId xmlns:a16="http://schemas.microsoft.com/office/drawing/2014/main" id="{D96EE0B8-6908-1DDB-940E-3C129C22523A}"/>
              </a:ext>
            </a:extLst>
          </p:cNvPr>
          <p:cNvSpPr txBox="1"/>
          <p:nvPr/>
        </p:nvSpPr>
        <p:spPr>
          <a:xfrm>
            <a:off x="266700" y="2505670"/>
            <a:ext cx="8610600"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b="1" dirty="0"/>
              <a:t>Key Decision: </a:t>
            </a:r>
            <a:r>
              <a:rPr lang="en-US" dirty="0"/>
              <a:t>Do TAC members support lowering (worsening) LVRT requirements below .25 pu for new IBRs or maintaining the requirements for LVRT below .25 pu for new IBRs?</a:t>
            </a:r>
            <a:endParaRPr lang="en-US" dirty="0">
              <a:cs typeface="Arial"/>
            </a:endParaRPr>
          </a:p>
        </p:txBody>
      </p:sp>
    </p:spTree>
    <p:extLst>
      <p:ext uri="{BB962C8B-B14F-4D97-AF65-F5344CB8AC3E}">
        <p14:creationId xmlns:p14="http://schemas.microsoft.com/office/powerpoint/2010/main" val="2700212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dirty="0"/>
              <a:t>Basis for ERCOT proposals </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47</a:t>
            </a:fld>
            <a:endParaRPr lang="en-US" dirty="0"/>
          </a:p>
        </p:txBody>
      </p:sp>
      <p:sp>
        <p:nvSpPr>
          <p:cNvPr id="3" name="Content Placeholder 2">
            <a:extLst>
              <a:ext uri="{FF2B5EF4-FFF2-40B4-BE49-F238E27FC236}">
                <a16:creationId xmlns:a16="http://schemas.microsoft.com/office/drawing/2014/main" id="{587416C1-3730-36AC-5068-2283F7608789}"/>
              </a:ext>
            </a:extLst>
          </p:cNvPr>
          <p:cNvSpPr>
            <a:spLocks noGrp="1"/>
          </p:cNvSpPr>
          <p:nvPr>
            <p:ph idx="1"/>
          </p:nvPr>
        </p:nvSpPr>
        <p:spPr>
          <a:xfrm>
            <a:off x="304800" y="914400"/>
            <a:ext cx="8608325" cy="5181600"/>
          </a:xfrm>
        </p:spPr>
        <p:txBody>
          <a:bodyPr lIns="91440" tIns="45720" rIns="91440" bIns="45720" anchor="t"/>
          <a:lstStyle/>
          <a:p>
            <a:pPr>
              <a:lnSpc>
                <a:spcPct val="114000"/>
              </a:lnSpc>
              <a:spcBef>
                <a:spcPts val="0"/>
              </a:spcBef>
            </a:pPr>
            <a:r>
              <a:rPr lang="en-US" sz="1600" dirty="0"/>
              <a:t>Use 6/1/23 to make IBRs subject to </a:t>
            </a:r>
            <a:r>
              <a:rPr lang="en-US" sz="1600" dirty="0">
                <a:cs typeface="Calibri"/>
              </a:rPr>
              <a:t>§ </a:t>
            </a:r>
            <a:r>
              <a:rPr lang="en-US" sz="1600" dirty="0"/>
              <a:t>2.9.1.1 and IEEE 2800 because:</a:t>
            </a:r>
          </a:p>
          <a:p>
            <a:pPr lvl="1">
              <a:lnSpc>
                <a:spcPct val="114000"/>
              </a:lnSpc>
              <a:spcBef>
                <a:spcPts val="0"/>
              </a:spcBef>
            </a:pPr>
            <a:r>
              <a:rPr lang="en-US" sz="1600" dirty="0"/>
              <a:t>Issues known since at least 2017 (from NERC and ERCOT)</a:t>
            </a:r>
            <a:endParaRPr lang="en-US" sz="1600" dirty="0">
              <a:cs typeface="Arial"/>
            </a:endParaRPr>
          </a:p>
          <a:p>
            <a:pPr lvl="1">
              <a:lnSpc>
                <a:spcPct val="114000"/>
              </a:lnSpc>
              <a:spcBef>
                <a:spcPts val="0"/>
              </a:spcBef>
            </a:pPr>
            <a:r>
              <a:rPr lang="en-US" sz="1600" dirty="0"/>
              <a:t>Initial date of 1/1/23</a:t>
            </a:r>
            <a:endParaRPr lang="en-US" sz="1600" dirty="0">
              <a:cs typeface="Arial"/>
            </a:endParaRPr>
          </a:p>
          <a:p>
            <a:pPr marL="1029970" lvl="2">
              <a:lnSpc>
                <a:spcPct val="114000"/>
              </a:lnSpc>
              <a:spcBef>
                <a:spcPts val="0"/>
              </a:spcBef>
            </a:pPr>
            <a:r>
              <a:rPr lang="en-US" sz="1400" dirty="0"/>
              <a:t>Move to 6/1/23 results in ~ 6 GW not having to meet new requirements</a:t>
            </a:r>
            <a:endParaRPr lang="en-US" sz="1400" dirty="0">
              <a:cs typeface="Arial"/>
            </a:endParaRPr>
          </a:p>
          <a:p>
            <a:pPr marL="1029970" lvl="2">
              <a:lnSpc>
                <a:spcPct val="114000"/>
              </a:lnSpc>
              <a:spcBef>
                <a:spcPts val="0"/>
              </a:spcBef>
            </a:pPr>
            <a:r>
              <a:rPr lang="en-US" sz="1400" dirty="0"/>
              <a:t>Delay to 6/1/24 results in </a:t>
            </a:r>
            <a:r>
              <a:rPr lang="en-US" sz="1400" i="1" dirty="0"/>
              <a:t>additional </a:t>
            </a:r>
            <a:r>
              <a:rPr lang="en-US" sz="1400" dirty="0"/>
              <a:t>22- 24 GWs not required to meet new requirements  </a:t>
            </a:r>
            <a:endParaRPr lang="en-US" sz="1400" dirty="0">
              <a:cs typeface="Arial"/>
            </a:endParaRPr>
          </a:p>
          <a:p>
            <a:pPr marL="1029970" lvl="2">
              <a:lnSpc>
                <a:spcPct val="114000"/>
              </a:lnSpc>
              <a:spcBef>
                <a:spcPts val="0"/>
              </a:spcBef>
            </a:pPr>
            <a:r>
              <a:rPr lang="en-US" sz="1400" dirty="0"/>
              <a:t>&gt; 70 GW of existing IBRs is already not required to meet improved requirements with ERCOT proposal</a:t>
            </a:r>
            <a:endParaRPr lang="en-US" sz="1400" dirty="0">
              <a:cs typeface="Arial"/>
            </a:endParaRPr>
          </a:p>
          <a:p>
            <a:pPr lvl="1">
              <a:lnSpc>
                <a:spcPct val="114000"/>
              </a:lnSpc>
              <a:spcBef>
                <a:spcPts val="0"/>
              </a:spcBef>
            </a:pPr>
            <a:r>
              <a:rPr lang="en-US" sz="1600" dirty="0"/>
              <a:t>Reasonable “phased” approach for IBRs post-6/1/23</a:t>
            </a:r>
            <a:endParaRPr lang="en-US" sz="1400" dirty="0"/>
          </a:p>
          <a:p>
            <a:pPr marL="1029970" lvl="2">
              <a:lnSpc>
                <a:spcPct val="114000"/>
              </a:lnSpc>
              <a:spcBef>
                <a:spcPts val="0"/>
              </a:spcBef>
            </a:pPr>
            <a:r>
              <a:rPr lang="en-US" sz="1400" dirty="0"/>
              <a:t>IBR w/ COD before 12/31/26 can request exemption for portions it cannot meet</a:t>
            </a:r>
            <a:endParaRPr lang="en-US" sz="1400" dirty="0">
              <a:cs typeface="Arial"/>
            </a:endParaRPr>
          </a:p>
          <a:p>
            <a:pPr marL="1029970" lvl="2">
              <a:lnSpc>
                <a:spcPct val="114000"/>
              </a:lnSpc>
              <a:spcBef>
                <a:spcPts val="0"/>
              </a:spcBef>
            </a:pPr>
            <a:r>
              <a:rPr lang="en-US" sz="1400" dirty="0"/>
              <a:t>IBR w/ COD after 12/31/26 can request extension up to 12/31/28 to fully comply</a:t>
            </a:r>
            <a:endParaRPr lang="en-US" sz="1400" dirty="0">
              <a:cs typeface="Arial"/>
            </a:endParaRPr>
          </a:p>
          <a:p>
            <a:pPr>
              <a:lnSpc>
                <a:spcPct val="114000"/>
              </a:lnSpc>
              <a:spcBef>
                <a:spcPts val="0"/>
              </a:spcBef>
            </a:pPr>
            <a:r>
              <a:rPr lang="en-US" sz="1600" dirty="0"/>
              <a:t>RE prohibitive cost claims:  </a:t>
            </a:r>
            <a:endParaRPr lang="en-US" sz="1600" dirty="0">
              <a:cs typeface="Arial"/>
            </a:endParaRPr>
          </a:p>
          <a:p>
            <a:pPr marL="1029970" lvl="2">
              <a:lnSpc>
                <a:spcPct val="114000"/>
              </a:lnSpc>
              <a:spcBef>
                <a:spcPts val="0"/>
              </a:spcBef>
            </a:pPr>
            <a:r>
              <a:rPr lang="en-US" sz="1600" dirty="0"/>
              <a:t>Cannot trump reliability as reliability failure is orders of magnitude more expensive</a:t>
            </a:r>
            <a:endParaRPr lang="en-US" sz="1600" dirty="0">
              <a:cs typeface="Arial" panose="020B0604020202020204"/>
            </a:endParaRPr>
          </a:p>
          <a:p>
            <a:pPr marL="1029970" lvl="2">
              <a:lnSpc>
                <a:spcPct val="114000"/>
              </a:lnSpc>
              <a:spcBef>
                <a:spcPts val="0"/>
              </a:spcBef>
            </a:pPr>
            <a:r>
              <a:rPr lang="en-US" sz="1600" dirty="0"/>
              <a:t>Having no firm requirements does not incentivize OEMs to develop better solutions</a:t>
            </a:r>
            <a:endParaRPr lang="en-US" sz="1600" dirty="0">
              <a:cs typeface="Arial"/>
            </a:endParaRPr>
          </a:p>
          <a:p>
            <a:pPr marL="1029970" lvl="2">
              <a:lnSpc>
                <a:spcPct val="114000"/>
              </a:lnSpc>
              <a:spcBef>
                <a:spcPts val="0"/>
              </a:spcBef>
            </a:pPr>
            <a:r>
              <a:rPr lang="en-US" sz="1600" dirty="0"/>
              <a:t>Must be consistent, objective, repeatable criteria for all REs</a:t>
            </a:r>
            <a:endParaRPr lang="en-US" sz="1600" dirty="0">
              <a:cs typeface="Arial" panose="020B0604020202020204"/>
            </a:endParaRPr>
          </a:p>
          <a:p>
            <a:pPr marL="1029970" lvl="2">
              <a:lnSpc>
                <a:spcPct val="114000"/>
              </a:lnSpc>
              <a:spcBef>
                <a:spcPts val="0"/>
              </a:spcBef>
            </a:pPr>
            <a:r>
              <a:rPr lang="en-US" sz="1600" dirty="0"/>
              <a:t>Should not shift burden of transmission upgrades, congestion charges, potential blackouts and equipment impacts to “innocent bystander” stakeholders to accommodate IBR owners</a:t>
            </a:r>
            <a:endParaRPr lang="en-US" sz="1600" dirty="0">
              <a:cs typeface="Arial"/>
            </a:endParaRPr>
          </a:p>
          <a:p>
            <a:pPr>
              <a:lnSpc>
                <a:spcPct val="114000"/>
              </a:lnSpc>
              <a:spcBef>
                <a:spcPts val="0"/>
              </a:spcBef>
            </a:pPr>
            <a:r>
              <a:rPr lang="en-US" sz="1600" dirty="0"/>
              <a:t>After performance failure, RE must mitigate to meet objective, applicable requirements</a:t>
            </a:r>
            <a:endParaRPr lang="en-US" sz="1600" dirty="0">
              <a:cs typeface="Arial"/>
            </a:endParaRPr>
          </a:p>
        </p:txBody>
      </p:sp>
    </p:spTree>
    <p:extLst>
      <p:ext uri="{BB962C8B-B14F-4D97-AF65-F5344CB8AC3E}">
        <p14:creationId xmlns:p14="http://schemas.microsoft.com/office/powerpoint/2010/main" val="3198384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Additional Assumptions</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48</a:t>
            </a:fld>
            <a:endParaRPr lang="en-US" dirty="0"/>
          </a:p>
        </p:txBody>
      </p:sp>
      <p:sp>
        <p:nvSpPr>
          <p:cNvPr id="3" name="Content Placeholder 2">
            <a:extLst>
              <a:ext uri="{FF2B5EF4-FFF2-40B4-BE49-F238E27FC236}">
                <a16:creationId xmlns:a16="http://schemas.microsoft.com/office/drawing/2014/main" id="{D68D9399-1FAD-DCAC-C23F-0C7C8B1823AE}"/>
              </a:ext>
            </a:extLst>
          </p:cNvPr>
          <p:cNvSpPr>
            <a:spLocks noGrp="1"/>
          </p:cNvSpPr>
          <p:nvPr>
            <p:ph idx="1"/>
          </p:nvPr>
        </p:nvSpPr>
        <p:spPr>
          <a:xfrm>
            <a:off x="304800" y="838200"/>
            <a:ext cx="8534400" cy="4800600"/>
          </a:xfrm>
        </p:spPr>
        <p:txBody>
          <a:bodyPr lIns="91440" tIns="45720" rIns="91440" bIns="45720" anchor="t"/>
          <a:lstStyle/>
          <a:p>
            <a:r>
              <a:rPr lang="en-US" sz="1800" dirty="0"/>
              <a:t>IBR performance requirements are one part of solution to address risk</a:t>
            </a:r>
          </a:p>
          <a:p>
            <a:pPr lvl="1"/>
            <a:r>
              <a:rPr lang="en-US" sz="1600" dirty="0"/>
              <a:t>System upgrades (</a:t>
            </a:r>
            <a:r>
              <a:rPr lang="en-US" sz="1600" i="1" dirty="0"/>
              <a:t>e.g</a:t>
            </a:r>
            <a:r>
              <a:rPr lang="en-US" sz="1600" dirty="0"/>
              <a:t>., 6 new synchronous condensers)</a:t>
            </a:r>
            <a:endParaRPr lang="en-US" sz="1600" dirty="0">
              <a:cs typeface="Arial"/>
            </a:endParaRPr>
          </a:p>
          <a:p>
            <a:pPr lvl="1"/>
            <a:r>
              <a:rPr lang="en-US" sz="1600" dirty="0"/>
              <a:t>Grid Forming capability adoption</a:t>
            </a:r>
            <a:endParaRPr lang="en-US" sz="1600" dirty="0">
              <a:cs typeface="Arial"/>
            </a:endParaRPr>
          </a:p>
          <a:p>
            <a:pPr lvl="1"/>
            <a:r>
              <a:rPr lang="en-US" sz="1600" dirty="0"/>
              <a:t>Modeling/testing improvements (DWG/IBRWG collaboration)</a:t>
            </a:r>
            <a:endParaRPr lang="en-US" sz="1600" dirty="0">
              <a:cs typeface="Arial"/>
            </a:endParaRPr>
          </a:p>
          <a:p>
            <a:pPr lvl="1"/>
            <a:r>
              <a:rPr lang="en-US" sz="1600" dirty="0"/>
              <a:t>Install disturbance monitoring equipment (NOGRR255)</a:t>
            </a:r>
            <a:endParaRPr lang="en-US" sz="1600" dirty="0">
              <a:cs typeface="Arial"/>
            </a:endParaRPr>
          </a:p>
          <a:p>
            <a:pPr lvl="1"/>
            <a:r>
              <a:rPr lang="en-US" sz="1600" dirty="0"/>
              <a:t>Potential planning criteria adjustments</a:t>
            </a:r>
            <a:endParaRPr lang="en-US" sz="1600" dirty="0">
              <a:cs typeface="Arial"/>
            </a:endParaRPr>
          </a:p>
          <a:p>
            <a:r>
              <a:rPr lang="en-US" sz="1800" dirty="0"/>
              <a:t>To offset risk, exemptions </a:t>
            </a:r>
            <a:r>
              <a:rPr lang="en-US" sz="1800" b="1" i="1" dirty="0"/>
              <a:t>must </a:t>
            </a:r>
            <a:r>
              <a:rPr lang="en-US" sz="1800" dirty="0"/>
              <a:t>include:</a:t>
            </a:r>
            <a:endParaRPr lang="en-US" sz="1800" dirty="0">
              <a:cs typeface="Arial"/>
            </a:endParaRPr>
          </a:p>
          <a:p>
            <a:pPr lvl="1"/>
            <a:r>
              <a:rPr lang="en-US" sz="1600" dirty="0"/>
              <a:t>Clear expectations regarding the potential need for operating restrictions on IBRs that experience performance failures or whose limitations pose unacceptable reliability risk</a:t>
            </a:r>
            <a:endParaRPr lang="en-US" sz="1600" dirty="0">
              <a:cs typeface="Arial"/>
            </a:endParaRPr>
          </a:p>
          <a:p>
            <a:pPr lvl="1"/>
            <a:r>
              <a:rPr lang="en-US" sz="1600" dirty="0"/>
              <a:t>Models and contingencies </a:t>
            </a:r>
            <a:r>
              <a:rPr lang="en-US" sz="1600" i="1" dirty="0"/>
              <a:t>accurately </a:t>
            </a:r>
            <a:r>
              <a:rPr lang="en-US" sz="1600" dirty="0"/>
              <a:t>reflect limitations</a:t>
            </a:r>
            <a:endParaRPr lang="en-US" sz="1600" dirty="0">
              <a:cs typeface="Arial"/>
            </a:endParaRPr>
          </a:p>
          <a:p>
            <a:pPr lvl="1"/>
            <a:r>
              <a:rPr lang="en-US" sz="1600" dirty="0"/>
              <a:t>Proper active/reactive power controls coordination</a:t>
            </a:r>
            <a:endParaRPr lang="en-US" sz="1600" dirty="0">
              <a:cs typeface="Arial"/>
            </a:endParaRPr>
          </a:p>
          <a:p>
            <a:r>
              <a:rPr lang="en-US" sz="1800" dirty="0"/>
              <a:t>Actions to offset risk could lead to additional operation/planning impacts (</a:t>
            </a:r>
            <a:r>
              <a:rPr lang="en-US" sz="1800" i="1" dirty="0"/>
              <a:t>e.g.</a:t>
            </a:r>
            <a:r>
              <a:rPr lang="en-US" sz="1800" dirty="0"/>
              <a:t>, congestion and system improvements)</a:t>
            </a:r>
            <a:endParaRPr lang="en-US" sz="1800" dirty="0">
              <a:cs typeface="Arial"/>
            </a:endParaRPr>
          </a:p>
          <a:p>
            <a:r>
              <a:rPr lang="en-US" sz="1800" dirty="0">
                <a:cs typeface="Arial"/>
              </a:rPr>
              <a:t>Future NOGRR must address clarity and consistency on phase angle and RoCoF measurements and protections.</a:t>
            </a:r>
          </a:p>
        </p:txBody>
      </p:sp>
    </p:spTree>
    <p:extLst>
      <p:ext uri="{BB962C8B-B14F-4D97-AF65-F5344CB8AC3E}">
        <p14:creationId xmlns:p14="http://schemas.microsoft.com/office/powerpoint/2010/main" val="196968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4"/>
            <a:ext cx="5638800" cy="1877437"/>
          </a:xfrm>
          <a:prstGeom prst="rect">
            <a:avLst/>
          </a:prstGeom>
          <a:noFill/>
        </p:spPr>
        <p:txBody>
          <a:bodyPr wrap="square" rtlCol="0">
            <a:spAutoFit/>
          </a:bodyPr>
          <a:lstStyle/>
          <a:p>
            <a:endParaRPr lang="en-US" sz="2800" b="1" dirty="0">
              <a:solidFill>
                <a:srgbClr val="00AEC7"/>
              </a:solidFill>
              <a:ea typeface="+mj-ea"/>
              <a:cs typeface="+mj-cs"/>
            </a:endParaRPr>
          </a:p>
          <a:p>
            <a:endParaRPr lang="en-US" sz="2800" b="1" dirty="0">
              <a:solidFill>
                <a:srgbClr val="00AEC7"/>
              </a:solidFill>
              <a:ea typeface="+mj-ea"/>
              <a:cs typeface="+mj-cs"/>
            </a:endParaRPr>
          </a:p>
          <a:p>
            <a:r>
              <a:rPr lang="en-US" sz="2800" b="1" dirty="0">
                <a:solidFill>
                  <a:srgbClr val="00AEC7"/>
                </a:solidFill>
                <a:ea typeface="+mj-ea"/>
                <a:cs typeface="+mj-cs"/>
              </a:rPr>
              <a:t>        </a:t>
            </a:r>
            <a:r>
              <a:rPr lang="en-US" sz="6000" b="1" dirty="0">
                <a:solidFill>
                  <a:srgbClr val="00AEC7"/>
                </a:solidFill>
                <a:ea typeface="+mj-ea"/>
                <a:cs typeface="+mj-cs"/>
              </a:rPr>
              <a:t>Questions?</a:t>
            </a:r>
            <a:endParaRPr lang="en-US" sz="5400" b="1" dirty="0">
              <a:solidFill>
                <a:schemeClr val="tx2"/>
              </a:solidFill>
            </a:endParaRPr>
          </a:p>
        </p:txBody>
      </p:sp>
    </p:spTree>
    <p:extLst>
      <p:ext uri="{BB962C8B-B14F-4D97-AF65-F5344CB8AC3E}">
        <p14:creationId xmlns:p14="http://schemas.microsoft.com/office/powerpoint/2010/main" val="194054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8F15-F615-1126-D36F-8C310B427028}"/>
              </a:ext>
            </a:extLst>
          </p:cNvPr>
          <p:cNvSpPr>
            <a:spLocks noGrp="1"/>
          </p:cNvSpPr>
          <p:nvPr>
            <p:ph type="title"/>
          </p:nvPr>
        </p:nvSpPr>
        <p:spPr>
          <a:xfrm>
            <a:off x="368559" y="228600"/>
            <a:ext cx="8458200" cy="518318"/>
          </a:xfrm>
        </p:spPr>
        <p:txBody>
          <a:bodyPr/>
          <a:lstStyle/>
          <a:p>
            <a:r>
              <a:rPr lang="en-US" dirty="0"/>
              <a:t>Potential Impacts of ERCOT Load Loss</a:t>
            </a:r>
          </a:p>
        </p:txBody>
      </p:sp>
      <p:sp>
        <p:nvSpPr>
          <p:cNvPr id="2" name="Slide Number Placeholder 1">
            <a:extLst>
              <a:ext uri="{FF2B5EF4-FFF2-40B4-BE49-F238E27FC236}">
                <a16:creationId xmlns:a16="http://schemas.microsoft.com/office/drawing/2014/main" id="{EA3039C5-0690-1792-5CF1-3A463C73702F}"/>
              </a:ext>
            </a:extLst>
          </p:cNvPr>
          <p:cNvSpPr>
            <a:spLocks noGrp="1"/>
          </p:cNvSpPr>
          <p:nvPr>
            <p:ph type="sldNum" sz="quarter" idx="4"/>
          </p:nvPr>
        </p:nvSpPr>
        <p:spPr/>
        <p:txBody>
          <a:bodyPr/>
          <a:lstStyle/>
          <a:p>
            <a:fld id="{48F63A3B-78C7-47BE-AE5E-E10140E04643}" type="slidenum">
              <a:rPr lang="en-US" smtClean="0"/>
              <a:t>5</a:t>
            </a:fld>
            <a:endParaRPr lang="en-US" dirty="0"/>
          </a:p>
        </p:txBody>
      </p:sp>
      <p:graphicFrame>
        <p:nvGraphicFramePr>
          <p:cNvPr id="4" name="Table 3">
            <a:extLst>
              <a:ext uri="{FF2B5EF4-FFF2-40B4-BE49-F238E27FC236}">
                <a16:creationId xmlns:a16="http://schemas.microsoft.com/office/drawing/2014/main" id="{0A69195C-110C-FC62-5816-D4AC748D4170}"/>
              </a:ext>
            </a:extLst>
          </p:cNvPr>
          <p:cNvGraphicFramePr>
            <a:graphicFrameLocks noGrp="1"/>
          </p:cNvGraphicFramePr>
          <p:nvPr/>
        </p:nvGraphicFramePr>
        <p:xfrm>
          <a:off x="990600" y="1035519"/>
          <a:ext cx="6832600" cy="1524000"/>
        </p:xfrm>
        <a:graphic>
          <a:graphicData uri="http://schemas.openxmlformats.org/drawingml/2006/table">
            <a:tbl>
              <a:tblPr>
                <a:tableStyleId>{327F97BB-C833-4FB7-BDE5-3F7075034690}</a:tableStyleId>
              </a:tblPr>
              <a:tblGrid>
                <a:gridCol w="904035">
                  <a:extLst>
                    <a:ext uri="{9D8B030D-6E8A-4147-A177-3AD203B41FA5}">
                      <a16:colId xmlns:a16="http://schemas.microsoft.com/office/drawing/2014/main" val="4230668164"/>
                    </a:ext>
                  </a:extLst>
                </a:gridCol>
                <a:gridCol w="1027745">
                  <a:extLst>
                    <a:ext uri="{9D8B030D-6E8A-4147-A177-3AD203B41FA5}">
                      <a16:colId xmlns:a16="http://schemas.microsoft.com/office/drawing/2014/main" val="2434961746"/>
                    </a:ext>
                  </a:extLst>
                </a:gridCol>
                <a:gridCol w="1208552">
                  <a:extLst>
                    <a:ext uri="{9D8B030D-6E8A-4147-A177-3AD203B41FA5}">
                      <a16:colId xmlns:a16="http://schemas.microsoft.com/office/drawing/2014/main" val="3697553002"/>
                    </a:ext>
                  </a:extLst>
                </a:gridCol>
                <a:gridCol w="1122906">
                  <a:extLst>
                    <a:ext uri="{9D8B030D-6E8A-4147-A177-3AD203B41FA5}">
                      <a16:colId xmlns:a16="http://schemas.microsoft.com/office/drawing/2014/main" val="1894817976"/>
                    </a:ext>
                  </a:extLst>
                </a:gridCol>
                <a:gridCol w="1284681">
                  <a:extLst>
                    <a:ext uri="{9D8B030D-6E8A-4147-A177-3AD203B41FA5}">
                      <a16:colId xmlns:a16="http://schemas.microsoft.com/office/drawing/2014/main" val="3462372284"/>
                    </a:ext>
                  </a:extLst>
                </a:gridCol>
                <a:gridCol w="1284681">
                  <a:extLst>
                    <a:ext uri="{9D8B030D-6E8A-4147-A177-3AD203B41FA5}">
                      <a16:colId xmlns:a16="http://schemas.microsoft.com/office/drawing/2014/main" val="239696821"/>
                    </a:ext>
                  </a:extLst>
                </a:gridCol>
              </a:tblGrid>
              <a:tr h="190500">
                <a:tc gridSpan="6">
                  <a:txBody>
                    <a:bodyPr/>
                    <a:lstStyle/>
                    <a:p>
                      <a:pPr algn="ctr" fontAlgn="ctr"/>
                      <a:r>
                        <a:rPr lang="en-US" sz="1100" u="none" strike="noStrike" dirty="0">
                          <a:effectLst/>
                        </a:rPr>
                        <a:t>Value of Lost Load (VOLL) assumption = $5,000 MWh</a:t>
                      </a:r>
                      <a:endParaRPr lang="en-US" sz="1100" u="none" strike="noStrike" dirty="0">
                        <a:solidFill>
                          <a:srgbClr val="000000"/>
                        </a:solidFill>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810488166"/>
                  </a:ext>
                </a:extLst>
              </a:tr>
              <a:tr h="190500">
                <a:tc>
                  <a:txBody>
                    <a:bodyPr/>
                    <a:lstStyle/>
                    <a:p>
                      <a:pPr algn="l" fontAlgn="b"/>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100" u="none" strike="noStrike" dirty="0">
                          <a:effectLst/>
                        </a:rPr>
                        <a:t>Duration (HRS)</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455161845"/>
                  </a:ext>
                </a:extLst>
              </a:tr>
              <a:tr h="190500">
                <a:tc>
                  <a:txBody>
                    <a:bodyPr/>
                    <a:lstStyle/>
                    <a:p>
                      <a:pPr algn="ctr" fontAlgn="b"/>
                      <a:r>
                        <a:rPr lang="en-US" sz="1100" u="none" strike="noStrike" dirty="0">
                          <a:effectLst/>
                        </a:rPr>
                        <a:t>MW loss</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1</a:t>
                      </a:r>
                      <a:endParaRPr lang="en-US" sz="1100" u="none" strike="noStrike" dirty="0">
                        <a:solidFill>
                          <a:srgbClr val="000000"/>
                        </a:solidFill>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8</a:t>
                      </a:r>
                      <a:endParaRPr lang="en-US" sz="1100" u="none" strike="noStrike" dirty="0">
                        <a:solidFill>
                          <a:srgbClr val="000000"/>
                        </a:solidFill>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24</a:t>
                      </a:r>
                      <a:endParaRPr lang="en-US" sz="1100" u="none" strike="noStrike" dirty="0">
                        <a:solidFill>
                          <a:srgbClr val="000000"/>
                        </a:solidFill>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72</a:t>
                      </a:r>
                      <a:endParaRPr lang="en-US" sz="1100" u="none" strike="noStrike" dirty="0">
                        <a:solidFill>
                          <a:srgbClr val="000000"/>
                        </a:solidFill>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168</a:t>
                      </a:r>
                      <a:endParaRPr lang="en-US" sz="1100" u="none" strike="noStrike" dirty="0">
                        <a:solidFill>
                          <a:srgbClr val="000000"/>
                        </a:solidFill>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499762"/>
                  </a:ext>
                </a:extLst>
              </a:tr>
              <a:tr h="190500">
                <a:tc>
                  <a:txBody>
                    <a:bodyPr/>
                    <a:lstStyle/>
                    <a:p>
                      <a:pPr algn="ctr" fontAlgn="b"/>
                      <a:r>
                        <a:rPr lang="en-US" sz="1100" u="none" strike="noStrike" dirty="0">
                          <a:effectLst/>
                        </a:rPr>
                        <a:t>1,000</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$ 5 Million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$ 40 Million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$ 120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$ 360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$ 840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216296"/>
                  </a:ext>
                </a:extLst>
              </a:tr>
              <a:tr h="190500">
                <a:tc>
                  <a:txBody>
                    <a:bodyPr/>
                    <a:lstStyle/>
                    <a:p>
                      <a:pPr algn="ctr" fontAlgn="b"/>
                      <a:r>
                        <a:rPr lang="en-US" sz="1100" u="none" strike="noStrike" dirty="0">
                          <a:effectLst/>
                        </a:rPr>
                        <a:t>5,000</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$ 25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$ 200 Million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$ 600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$ 1.8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$ 4.2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6503244"/>
                  </a:ext>
                </a:extLst>
              </a:tr>
              <a:tr h="190500">
                <a:tc>
                  <a:txBody>
                    <a:bodyPr/>
                    <a:lstStyle/>
                    <a:p>
                      <a:pPr algn="ctr" fontAlgn="b"/>
                      <a:r>
                        <a:rPr lang="en-US" sz="1100" u="none" strike="noStrike" dirty="0">
                          <a:effectLst/>
                        </a:rPr>
                        <a:t>15,000</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$ 75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$ 600 Million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$ 1.8 Billion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$ 5.4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$ 12.6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169648"/>
                  </a:ext>
                </a:extLst>
              </a:tr>
              <a:tr h="190500">
                <a:tc>
                  <a:txBody>
                    <a:bodyPr/>
                    <a:lstStyle/>
                    <a:p>
                      <a:pPr algn="ctr" fontAlgn="b"/>
                      <a:r>
                        <a:rPr lang="en-US" sz="1100" u="none" strike="noStrike" dirty="0">
                          <a:effectLst/>
                        </a:rPr>
                        <a:t>40,000</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$ 200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$ 1.6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$ 4.8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$ 14.4 Billion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$ 33.6 Billion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8497219"/>
                  </a:ext>
                </a:extLst>
              </a:tr>
              <a:tr h="190500">
                <a:tc>
                  <a:txBody>
                    <a:bodyPr/>
                    <a:lstStyle/>
                    <a:p>
                      <a:pPr algn="ctr" fontAlgn="b"/>
                      <a:r>
                        <a:rPr lang="en-US" sz="1100" u="none" strike="noStrike" dirty="0">
                          <a:effectLst/>
                        </a:rPr>
                        <a:t>80,000</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$ 400 Million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$ 3.2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 </a:t>
                      </a:r>
                      <a:r>
                        <a:rPr lang="en-US" sz="1100" u="none" strike="noStrike" dirty="0">
                          <a:effectLst/>
                        </a:rPr>
                        <a:t>$ 9.6 Billion </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$ 28.8 Billion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$ 67.2 Billion</a:t>
                      </a:r>
                      <a:endParaRPr lang="en-US" sz="1100" u="none" strike="noStrike" dirty="0">
                        <a:solidFill>
                          <a:srgbClr val="000000"/>
                        </a:solidFill>
                        <a:effectLs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613217"/>
                  </a:ext>
                </a:extLst>
              </a:tr>
            </a:tbl>
          </a:graphicData>
        </a:graphic>
      </p:graphicFrame>
      <p:sp>
        <p:nvSpPr>
          <p:cNvPr id="5" name="Content Placeholder 2">
            <a:extLst>
              <a:ext uri="{FF2B5EF4-FFF2-40B4-BE49-F238E27FC236}">
                <a16:creationId xmlns:a16="http://schemas.microsoft.com/office/drawing/2014/main" id="{6865EC96-0D13-A12A-7E60-F645EF792D6E}"/>
              </a:ext>
            </a:extLst>
          </p:cNvPr>
          <p:cNvSpPr txBox="1">
            <a:spLocks/>
          </p:cNvSpPr>
          <p:nvPr/>
        </p:nvSpPr>
        <p:spPr>
          <a:xfrm>
            <a:off x="457199" y="3002497"/>
            <a:ext cx="8458199" cy="2108517"/>
          </a:xfrm>
          <a:prstGeom prst="rect">
            <a:avLst/>
          </a:prstGeom>
        </p:spPr>
        <p:txBody>
          <a:bodyPr lIns="91440" tIns="45720" rIns="91440" bIns="45720" anchor="t"/>
          <a:lstStyle>
            <a:lvl1pPr marL="257168" indent="-257168" algn="l" defTabSz="685783" rtl="0" eaLnBrk="1" latinLnBrk="0" hangingPunct="1">
              <a:spcBef>
                <a:spcPct val="20000"/>
              </a:spcBef>
              <a:buFont typeface="Arial" panose="020B0604020202020204" pitchFamily="34" charset="0"/>
              <a:buChar char="•"/>
              <a:defRPr sz="1951" kern="1200">
                <a:solidFill>
                  <a:schemeClr val="tx2"/>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651" kern="1200">
                <a:solidFill>
                  <a:schemeClr val="tx2"/>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75" kern="1200">
                <a:solidFill>
                  <a:schemeClr val="tx2"/>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indent="-257175" defTabSz="685800" fontAlgn="base">
              <a:spcAft>
                <a:spcPct val="0"/>
              </a:spcAft>
              <a:buClr>
                <a:srgbClr val="19396E"/>
              </a:buClr>
              <a:buSzPct val="100000"/>
            </a:pPr>
            <a:r>
              <a:rPr lang="en-US" sz="1500" dirty="0">
                <a:solidFill>
                  <a:schemeClr val="tx1"/>
                </a:solidFill>
                <a:latin typeface="+mj-lt"/>
                <a:ea typeface="Calibri"/>
                <a:cs typeface="Calibri"/>
              </a:rPr>
              <a:t>$5,000/MWh is VOLL assumption </a:t>
            </a:r>
          </a:p>
          <a:p>
            <a:pPr marL="257175" indent="-257175" defTabSz="685800" fontAlgn="base">
              <a:spcAft>
                <a:spcPct val="0"/>
              </a:spcAft>
              <a:buClr>
                <a:srgbClr val="19396E"/>
              </a:buClr>
              <a:buSzPct val="100000"/>
            </a:pPr>
            <a:r>
              <a:rPr lang="en-US" sz="1500" dirty="0">
                <a:solidFill>
                  <a:schemeClr val="tx1"/>
                </a:solidFill>
                <a:latin typeface="+mj-lt"/>
                <a:ea typeface="Calibri"/>
                <a:cs typeface="Calibri"/>
              </a:rPr>
              <a:t>Scenarios paint range of partial-to-full system load loss across various ranges</a:t>
            </a:r>
          </a:p>
          <a:p>
            <a:pPr marL="257175" indent="-257175" defTabSz="685800" fontAlgn="base">
              <a:spcAft>
                <a:spcPct val="0"/>
              </a:spcAft>
              <a:buClr>
                <a:srgbClr val="19396E"/>
              </a:buClr>
              <a:buSzPct val="100000"/>
            </a:pPr>
            <a:r>
              <a:rPr lang="en-US" sz="1500" dirty="0">
                <a:solidFill>
                  <a:schemeClr val="tx1"/>
                </a:solidFill>
                <a:latin typeface="+mj-lt"/>
                <a:ea typeface="Calibri"/>
                <a:cs typeface="Calibri"/>
              </a:rPr>
              <a:t>Ranges do not account for societal impact of such an event</a:t>
            </a:r>
          </a:p>
          <a:p>
            <a:pPr marL="257175" indent="-257175" defTabSz="685800" fontAlgn="base">
              <a:spcAft>
                <a:spcPct val="0"/>
              </a:spcAft>
              <a:buClr>
                <a:srgbClr val="19396E"/>
              </a:buClr>
              <a:buSzPct val="100000"/>
            </a:pPr>
            <a:r>
              <a:rPr lang="en-US" sz="1500" dirty="0">
                <a:solidFill>
                  <a:schemeClr val="tx1"/>
                </a:solidFill>
                <a:latin typeface="+mj-lt"/>
                <a:ea typeface="Calibri"/>
                <a:cs typeface="Calibri"/>
              </a:rPr>
              <a:t>Texas Comptroller estimated Winter Storm Uri impact at $80 billion to $130 billion</a:t>
            </a:r>
          </a:p>
          <a:p>
            <a:pPr marL="257175" indent="-257175" defTabSz="685800" fontAlgn="base">
              <a:spcAft>
                <a:spcPct val="0"/>
              </a:spcAft>
              <a:buClr>
                <a:srgbClr val="19396E"/>
              </a:buClr>
              <a:buSzPct val="100000"/>
            </a:pPr>
            <a:r>
              <a:rPr lang="en-US" sz="1500" dirty="0">
                <a:solidFill>
                  <a:schemeClr val="tx1"/>
                </a:solidFill>
                <a:latin typeface="+mj-lt"/>
                <a:ea typeface="Calibri"/>
                <a:cs typeface="Calibri"/>
              </a:rPr>
              <a:t>Impact does not include affect on consumers/Market Participants for additional transmission projects, additional  transmission congestion, or additional manpower in event analysis, mitigation activities, planning activities, tool impacts caused by performance failures and exemption mitigation</a:t>
            </a:r>
          </a:p>
        </p:txBody>
      </p:sp>
      <p:sp>
        <p:nvSpPr>
          <p:cNvPr id="6" name="TextBox 5">
            <a:extLst>
              <a:ext uri="{FF2B5EF4-FFF2-40B4-BE49-F238E27FC236}">
                <a16:creationId xmlns:a16="http://schemas.microsoft.com/office/drawing/2014/main" id="{F3748A44-B4D8-2EA2-AFB6-98B524E3478B}"/>
              </a:ext>
            </a:extLst>
          </p:cNvPr>
          <p:cNvSpPr txBox="1"/>
          <p:nvPr/>
        </p:nvSpPr>
        <p:spPr>
          <a:xfrm>
            <a:off x="457198" y="5257304"/>
            <a:ext cx="8458200"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Must evaluate economic impact on Texans from insufficient reliability against claimed commercial impact on Resource Entities to establish appropriate policy to ensure ride-through.</a:t>
            </a:r>
          </a:p>
        </p:txBody>
      </p:sp>
    </p:spTree>
    <p:extLst>
      <p:ext uri="{BB962C8B-B14F-4D97-AF65-F5344CB8AC3E}">
        <p14:creationId xmlns:p14="http://schemas.microsoft.com/office/powerpoint/2010/main" val="3149335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4"/>
            <a:ext cx="5638800" cy="1877437"/>
          </a:xfrm>
          <a:prstGeom prst="rect">
            <a:avLst/>
          </a:prstGeom>
          <a:noFill/>
        </p:spPr>
        <p:txBody>
          <a:bodyPr wrap="square" rtlCol="0">
            <a:spAutoFit/>
          </a:bodyPr>
          <a:lstStyle/>
          <a:p>
            <a:endParaRPr lang="en-US" sz="2800" b="1" dirty="0">
              <a:solidFill>
                <a:srgbClr val="00AEC7"/>
              </a:solidFill>
              <a:ea typeface="+mj-ea"/>
              <a:cs typeface="+mj-cs"/>
            </a:endParaRPr>
          </a:p>
          <a:p>
            <a:endParaRPr lang="en-US" sz="2800" b="1" dirty="0">
              <a:solidFill>
                <a:srgbClr val="00AEC7"/>
              </a:solidFill>
              <a:ea typeface="+mj-ea"/>
              <a:cs typeface="+mj-cs"/>
            </a:endParaRPr>
          </a:p>
          <a:p>
            <a:r>
              <a:rPr lang="en-US" sz="2800" b="1" dirty="0">
                <a:solidFill>
                  <a:srgbClr val="00AEC7"/>
                </a:solidFill>
                <a:ea typeface="+mj-ea"/>
                <a:cs typeface="+mj-cs"/>
              </a:rPr>
              <a:t>        </a:t>
            </a:r>
            <a:r>
              <a:rPr lang="en-US" sz="6000" b="1" dirty="0">
                <a:solidFill>
                  <a:srgbClr val="00AEC7"/>
                </a:solidFill>
                <a:ea typeface="+mj-ea"/>
                <a:cs typeface="+mj-cs"/>
              </a:rPr>
              <a:t>Appendix</a:t>
            </a:r>
            <a:endParaRPr lang="en-US" sz="5400" b="1" dirty="0">
              <a:solidFill>
                <a:schemeClr val="tx2"/>
              </a:solidFill>
            </a:endParaRPr>
          </a:p>
        </p:txBody>
      </p:sp>
    </p:spTree>
    <p:extLst>
      <p:ext uri="{BB962C8B-B14F-4D97-AF65-F5344CB8AC3E}">
        <p14:creationId xmlns:p14="http://schemas.microsoft.com/office/powerpoint/2010/main" val="1070473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133600"/>
            <a:ext cx="9077131" cy="2431435"/>
          </a:xfrm>
          <a:prstGeom prst="rect">
            <a:avLst/>
          </a:prstGeom>
          <a:noFill/>
        </p:spPr>
        <p:txBody>
          <a:bodyPr wrap="square" rtlCol="0">
            <a:spAutoFit/>
          </a:bodyPr>
          <a:lstStyle/>
          <a:p>
            <a:pPr algn="ctr"/>
            <a:endParaRPr lang="en-US" sz="2800" b="1" dirty="0">
              <a:solidFill>
                <a:srgbClr val="00AEC7"/>
              </a:solidFill>
              <a:ea typeface="+mj-ea"/>
              <a:cs typeface="+mj-cs"/>
            </a:endParaRPr>
          </a:p>
          <a:p>
            <a:pPr algn="ctr"/>
            <a:endParaRPr lang="en-US" sz="2800" b="1" dirty="0">
              <a:solidFill>
                <a:srgbClr val="00AEC7"/>
              </a:solidFill>
              <a:ea typeface="+mj-ea"/>
              <a:cs typeface="+mj-cs"/>
            </a:endParaRPr>
          </a:p>
          <a:p>
            <a:pPr algn="ctr"/>
            <a:r>
              <a:rPr lang="en-US" sz="6000" b="1" dirty="0">
                <a:solidFill>
                  <a:srgbClr val="00AEC7"/>
                </a:solidFill>
                <a:ea typeface="+mj-ea"/>
                <a:cs typeface="+mj-cs"/>
              </a:rPr>
              <a:t>Appendix A</a:t>
            </a:r>
            <a:endParaRPr lang="en-US" sz="5400" b="1" dirty="0">
              <a:solidFill>
                <a:schemeClr val="tx2"/>
              </a:solidFill>
              <a:ea typeface="+mj-ea"/>
              <a:cs typeface="+mj-cs"/>
            </a:endParaRPr>
          </a:p>
          <a:p>
            <a:pPr algn="ctr"/>
            <a:r>
              <a:rPr lang="en-US" sz="3600" b="1" dirty="0">
                <a:solidFill>
                  <a:schemeClr val="tx2"/>
                </a:solidFill>
                <a:ea typeface="+mj-ea"/>
                <a:cs typeface="+mj-cs"/>
              </a:rPr>
              <a:t>Framing Reliability Risk and Impact</a:t>
            </a:r>
            <a:endParaRPr lang="en-US" sz="4000" b="1" dirty="0">
              <a:solidFill>
                <a:srgbClr val="00AEC7"/>
              </a:solidFill>
              <a:ea typeface="+mj-ea"/>
              <a:cs typeface="+mj-cs"/>
            </a:endParaRPr>
          </a:p>
        </p:txBody>
      </p:sp>
    </p:spTree>
    <p:extLst>
      <p:ext uri="{BB962C8B-B14F-4D97-AF65-F5344CB8AC3E}">
        <p14:creationId xmlns:p14="http://schemas.microsoft.com/office/powerpoint/2010/main" val="352454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List of Major US Events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52</a:t>
            </a:fld>
            <a:endParaRPr lang="en-US" dirty="0"/>
          </a:p>
        </p:txBody>
      </p:sp>
      <p:pic>
        <p:nvPicPr>
          <p:cNvPr id="1026" name="Chart 7">
            <a:extLst>
              <a:ext uri="{FF2B5EF4-FFF2-40B4-BE49-F238E27FC236}">
                <a16:creationId xmlns:a16="http://schemas.microsoft.com/office/drawing/2014/main" id="{E692D0C6-4FA3-EA6F-E34C-844A463F3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29322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EE41C4-107C-6D3E-345F-1656349F1589}"/>
              </a:ext>
            </a:extLst>
          </p:cNvPr>
          <p:cNvSpPr txBox="1"/>
          <p:nvPr/>
        </p:nvSpPr>
        <p:spPr>
          <a:xfrm>
            <a:off x="380999" y="5285875"/>
            <a:ext cx="8293221"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IBR ride-through failures happen throughout US in areas w/ high IBR penetration; </a:t>
            </a:r>
            <a:r>
              <a:rPr lang="en-US" sz="1600" i="1" dirty="0"/>
              <a:t>voluntary </a:t>
            </a:r>
            <a:r>
              <a:rPr lang="en-US" sz="1600" dirty="0"/>
              <a:t>recommendations have not mitigated risk causing need for mandatory requirements.</a:t>
            </a:r>
          </a:p>
        </p:txBody>
      </p:sp>
    </p:spTree>
    <p:extLst>
      <p:ext uri="{BB962C8B-B14F-4D97-AF65-F5344CB8AC3E}">
        <p14:creationId xmlns:p14="http://schemas.microsoft.com/office/powerpoint/2010/main" val="2792264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3D5F39-EDA7-A266-3244-AD314795E6B8}"/>
              </a:ext>
            </a:extLst>
          </p:cNvPr>
          <p:cNvPicPr>
            <a:picLocks noChangeAspect="1"/>
          </p:cNvPicPr>
          <p:nvPr/>
        </p:nvPicPr>
        <p:blipFill>
          <a:blip r:embed="rId2"/>
          <a:stretch>
            <a:fillRect/>
          </a:stretch>
        </p:blipFill>
        <p:spPr>
          <a:xfrm>
            <a:off x="182880" y="911128"/>
            <a:ext cx="8768615" cy="4293335"/>
          </a:xfrm>
          <a:prstGeom prst="rect">
            <a:avLst/>
          </a:prstGeom>
        </p:spPr>
      </p:pic>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List of Events in ERCOT</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53</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182881" y="5271835"/>
            <a:ext cx="8771038" cy="983619"/>
          </a:xfrm>
        </p:spPr>
        <p:txBody>
          <a:bodyPr lIns="91440" tIns="45720" rIns="91440" bIns="45720" anchor="t"/>
          <a:lstStyle/>
          <a:p>
            <a:pPr marL="400050" indent="-344170"/>
            <a:r>
              <a:rPr lang="en-US" sz="1400" dirty="0">
                <a:cs typeface="Arial"/>
              </a:rPr>
              <a:t>32 events listed that do not typically include individual IBR trips &amp; smaller reductions (</a:t>
            </a:r>
            <a:r>
              <a:rPr lang="en-US" sz="1400" i="1" dirty="0">
                <a:cs typeface="Arial"/>
              </a:rPr>
              <a:t>i.e</a:t>
            </a:r>
            <a:r>
              <a:rPr lang="en-US" sz="1400" dirty="0">
                <a:cs typeface="Arial"/>
              </a:rPr>
              <a:t>., &lt;10 MW)</a:t>
            </a:r>
          </a:p>
          <a:p>
            <a:pPr marL="400050" indent="-344170"/>
            <a:r>
              <a:rPr lang="en-US" sz="1400" dirty="0">
                <a:cs typeface="Arial"/>
              </a:rPr>
              <a:t>Actual instantaneous loss from trips or unnecessary active current reductions may be much larger than measured loss (150% or higher).</a:t>
            </a:r>
          </a:p>
          <a:p>
            <a:pPr marL="400050" indent="-344170"/>
            <a:r>
              <a:rPr lang="en-US" sz="1400" dirty="0">
                <a:cs typeface="Arial"/>
              </a:rPr>
              <a:t>24 events wind only, 6 events solar only, 2 events wind and solar</a:t>
            </a:r>
          </a:p>
          <a:p>
            <a:pPr marL="55880" indent="0">
              <a:buNone/>
            </a:pPr>
            <a:endParaRPr lang="en-US" sz="1400" dirty="0">
              <a:cs typeface="Arial"/>
            </a:endParaRPr>
          </a:p>
        </p:txBody>
      </p:sp>
    </p:spTree>
    <p:extLst>
      <p:ext uri="{BB962C8B-B14F-4D97-AF65-F5344CB8AC3E}">
        <p14:creationId xmlns:p14="http://schemas.microsoft.com/office/powerpoint/2010/main" val="3791181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sz="2400" dirty="0"/>
              <a:t>Events in ERCOT (Annual Rollup - # of Events &amp; MWs)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76200" y="5797742"/>
            <a:ext cx="9144000" cy="5486400"/>
          </a:xfrm>
        </p:spPr>
        <p:txBody>
          <a:bodyPr lIns="91440" tIns="45720" rIns="91440" bIns="45720" anchor="t"/>
          <a:lstStyle/>
          <a:p>
            <a:pPr marL="0" indent="0">
              <a:buNone/>
            </a:pPr>
            <a:endParaRPr lang="en-US" sz="1600" dirty="0"/>
          </a:p>
          <a:p>
            <a:endParaRPr lang="en-US" sz="1600" dirty="0"/>
          </a:p>
        </p:txBody>
      </p:sp>
      <p:pic>
        <p:nvPicPr>
          <p:cNvPr id="6" name="Picture 5">
            <a:extLst>
              <a:ext uri="{FF2B5EF4-FFF2-40B4-BE49-F238E27FC236}">
                <a16:creationId xmlns:a16="http://schemas.microsoft.com/office/drawing/2014/main" id="{B486F8AD-ECAB-A07D-DF9A-9AC5AE5F3418}"/>
              </a:ext>
            </a:extLst>
          </p:cNvPr>
          <p:cNvPicPr>
            <a:picLocks noChangeAspect="1"/>
          </p:cNvPicPr>
          <p:nvPr/>
        </p:nvPicPr>
        <p:blipFill>
          <a:blip r:embed="rId2"/>
          <a:stretch>
            <a:fillRect/>
          </a:stretch>
        </p:blipFill>
        <p:spPr>
          <a:xfrm>
            <a:off x="155800" y="1069324"/>
            <a:ext cx="8839200" cy="3887723"/>
          </a:xfrm>
          <a:prstGeom prst="rect">
            <a:avLst/>
          </a:prstGeom>
        </p:spPr>
      </p:pic>
      <p:sp>
        <p:nvSpPr>
          <p:cNvPr id="5" name="TextBox 4">
            <a:extLst>
              <a:ext uri="{FF2B5EF4-FFF2-40B4-BE49-F238E27FC236}">
                <a16:creationId xmlns:a16="http://schemas.microsoft.com/office/drawing/2014/main" id="{DFD17CEE-2673-7EFD-5C85-CB16A24103D5}"/>
              </a:ext>
            </a:extLst>
          </p:cNvPr>
          <p:cNvSpPr txBox="1"/>
          <p:nvPr/>
        </p:nvSpPr>
        <p:spPr>
          <a:xfrm>
            <a:off x="155801" y="5019893"/>
            <a:ext cx="891258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cs typeface="Arial"/>
              </a:rPr>
              <a:t>Initial version of NOGRR 245 sough to eliminate IBR ride-through failures, ERCOT's recent comments seeks to reduce risk to one minor event per year (or less).</a:t>
            </a:r>
          </a:p>
          <a:p>
            <a:pPr marL="285750" indent="-285750">
              <a:buFont typeface="Arial"/>
              <a:buChar char="•"/>
            </a:pPr>
            <a:r>
              <a:rPr lang="en-US" sz="1600" dirty="0">
                <a:cs typeface="Arial"/>
              </a:rPr>
              <a:t>Target maximum magnitude should be &lt; 500 MW (threshold for NERC reporting per future EOP-004) and performance failures or model deficiencies should always be promptly mitigated </a:t>
            </a:r>
          </a:p>
        </p:txBody>
      </p:sp>
    </p:spTree>
    <p:extLst>
      <p:ext uri="{BB962C8B-B14F-4D97-AF65-F5344CB8AC3E}">
        <p14:creationId xmlns:p14="http://schemas.microsoft.com/office/powerpoint/2010/main" val="3138370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Events in ERCOT (Annual Forecast - # of Events)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55</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76200" y="5797742"/>
            <a:ext cx="9144000" cy="5486400"/>
          </a:xfrm>
        </p:spPr>
        <p:txBody>
          <a:bodyPr lIns="91440" tIns="45720" rIns="91440" bIns="45720" anchor="t"/>
          <a:lstStyle/>
          <a:p>
            <a:pPr marL="0" indent="0">
              <a:buNone/>
            </a:pPr>
            <a:endParaRPr lang="en-US" sz="1600" dirty="0"/>
          </a:p>
          <a:p>
            <a:endParaRPr lang="en-US" sz="1600" dirty="0"/>
          </a:p>
        </p:txBody>
      </p:sp>
      <p:pic>
        <p:nvPicPr>
          <p:cNvPr id="7" name="Picture 6">
            <a:extLst>
              <a:ext uri="{FF2B5EF4-FFF2-40B4-BE49-F238E27FC236}">
                <a16:creationId xmlns:a16="http://schemas.microsoft.com/office/drawing/2014/main" id="{65DB0180-5E4D-D9CB-92D0-6F1AF7B045A0}"/>
              </a:ext>
            </a:extLst>
          </p:cNvPr>
          <p:cNvPicPr>
            <a:picLocks noChangeAspect="1"/>
          </p:cNvPicPr>
          <p:nvPr/>
        </p:nvPicPr>
        <p:blipFill>
          <a:blip r:embed="rId2"/>
          <a:stretch>
            <a:fillRect/>
          </a:stretch>
        </p:blipFill>
        <p:spPr>
          <a:xfrm>
            <a:off x="219609" y="990600"/>
            <a:ext cx="8707596" cy="3962400"/>
          </a:xfrm>
          <a:prstGeom prst="rect">
            <a:avLst/>
          </a:prstGeom>
        </p:spPr>
      </p:pic>
      <p:cxnSp>
        <p:nvCxnSpPr>
          <p:cNvPr id="9" name="Straight Connector 8">
            <a:extLst>
              <a:ext uri="{FF2B5EF4-FFF2-40B4-BE49-F238E27FC236}">
                <a16:creationId xmlns:a16="http://schemas.microsoft.com/office/drawing/2014/main" id="{BE6A91C9-880D-4434-8085-214799CA60F8}"/>
              </a:ext>
            </a:extLst>
          </p:cNvPr>
          <p:cNvCxnSpPr>
            <a:cxnSpLocks/>
          </p:cNvCxnSpPr>
          <p:nvPr/>
        </p:nvCxnSpPr>
        <p:spPr>
          <a:xfrm flipV="1">
            <a:off x="4601547" y="1219200"/>
            <a:ext cx="0" cy="32004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EDC18F-F889-A9EA-AE3F-B90BA45B62BF}"/>
              </a:ext>
            </a:extLst>
          </p:cNvPr>
          <p:cNvSpPr txBox="1"/>
          <p:nvPr/>
        </p:nvSpPr>
        <p:spPr>
          <a:xfrm>
            <a:off x="4663649" y="1368360"/>
            <a:ext cx="1447797" cy="253916"/>
          </a:xfrm>
          <a:prstGeom prst="rect">
            <a:avLst/>
          </a:prstGeom>
          <a:noFill/>
        </p:spPr>
        <p:txBody>
          <a:bodyPr wrap="square" rtlCol="0">
            <a:spAutoFit/>
          </a:bodyPr>
          <a:lstStyle/>
          <a:p>
            <a:r>
              <a:rPr lang="en-US" sz="1050" dirty="0">
                <a:solidFill>
                  <a:srgbClr val="000000"/>
                </a:solidFill>
              </a:rPr>
              <a:t>Future Do nothing</a:t>
            </a:r>
          </a:p>
        </p:txBody>
      </p:sp>
      <p:sp>
        <p:nvSpPr>
          <p:cNvPr id="6" name="TextBox 5">
            <a:extLst>
              <a:ext uri="{FF2B5EF4-FFF2-40B4-BE49-F238E27FC236}">
                <a16:creationId xmlns:a16="http://schemas.microsoft.com/office/drawing/2014/main" id="{DA53429C-988E-E7C3-A3C5-965C620EC2EF}"/>
              </a:ext>
            </a:extLst>
          </p:cNvPr>
          <p:cNvSpPr txBox="1"/>
          <p:nvPr/>
        </p:nvSpPr>
        <p:spPr>
          <a:xfrm>
            <a:off x="380999" y="5285875"/>
            <a:ext cx="8293221" cy="830997"/>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 </a:t>
            </a:r>
            <a:r>
              <a:rPr lang="en-US" sz="1600" dirty="0"/>
              <a:t>Current trajectory is unsustainable for ERCOT Region.  ERCOT target is less than 1 event per year and no more than 500 MW.  ERCOT does not believe TAC-recommended version achieves target.</a:t>
            </a:r>
            <a:endParaRPr lang="en-US" dirty="0"/>
          </a:p>
        </p:txBody>
      </p:sp>
      <p:cxnSp>
        <p:nvCxnSpPr>
          <p:cNvPr id="5" name="Straight Arrow Connector 4">
            <a:extLst>
              <a:ext uri="{FF2B5EF4-FFF2-40B4-BE49-F238E27FC236}">
                <a16:creationId xmlns:a16="http://schemas.microsoft.com/office/drawing/2014/main" id="{15CF8073-278D-CDA2-E807-18ADC553EBE1}"/>
              </a:ext>
            </a:extLst>
          </p:cNvPr>
          <p:cNvCxnSpPr/>
          <p:nvPr/>
        </p:nvCxnSpPr>
        <p:spPr>
          <a:xfrm>
            <a:off x="5004769" y="3658180"/>
            <a:ext cx="768981" cy="33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F1C6908-3A1C-7AB8-2B90-B95C7953EACB}"/>
              </a:ext>
            </a:extLst>
          </p:cNvPr>
          <p:cNvCxnSpPr>
            <a:cxnSpLocks/>
          </p:cNvCxnSpPr>
          <p:nvPr/>
        </p:nvCxnSpPr>
        <p:spPr>
          <a:xfrm>
            <a:off x="5768989" y="4002173"/>
            <a:ext cx="691143" cy="240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052432-B223-2103-4DA3-8FCA63D9A056}"/>
              </a:ext>
            </a:extLst>
          </p:cNvPr>
          <p:cNvCxnSpPr>
            <a:cxnSpLocks/>
          </p:cNvCxnSpPr>
          <p:nvPr/>
        </p:nvCxnSpPr>
        <p:spPr>
          <a:xfrm>
            <a:off x="6435700" y="4239857"/>
            <a:ext cx="623563" cy="53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7A8DEE-C900-CD60-1E1A-C315FEBCF047}"/>
              </a:ext>
            </a:extLst>
          </p:cNvPr>
          <p:cNvCxnSpPr>
            <a:cxnSpLocks/>
          </p:cNvCxnSpPr>
          <p:nvPr/>
        </p:nvCxnSpPr>
        <p:spPr>
          <a:xfrm>
            <a:off x="7069730" y="4287002"/>
            <a:ext cx="955119" cy="5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C93F99F-3111-E3E9-BE13-7B8D9051478F}"/>
              </a:ext>
            </a:extLst>
          </p:cNvPr>
          <p:cNvSpPr txBox="1"/>
          <p:nvPr/>
        </p:nvSpPr>
        <p:spPr>
          <a:xfrm>
            <a:off x="7103644" y="4040604"/>
            <a:ext cx="117307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b="1" dirty="0">
                <a:cs typeface="Arial"/>
              </a:rPr>
              <a:t>Target &lt;= 1 event per year</a:t>
            </a:r>
          </a:p>
          <a:p>
            <a:r>
              <a:rPr lang="en-US" sz="600" b="1" dirty="0">
                <a:cs typeface="Arial"/>
              </a:rPr>
              <a:t>Target &lt; 500 MW</a:t>
            </a:r>
          </a:p>
        </p:txBody>
      </p:sp>
      <p:cxnSp>
        <p:nvCxnSpPr>
          <p:cNvPr id="14" name="Straight Arrow Connector 13">
            <a:extLst>
              <a:ext uri="{FF2B5EF4-FFF2-40B4-BE49-F238E27FC236}">
                <a16:creationId xmlns:a16="http://schemas.microsoft.com/office/drawing/2014/main" id="{560B71F9-EF56-0061-77B8-EAC121BEFE8D}"/>
              </a:ext>
            </a:extLst>
          </p:cNvPr>
          <p:cNvCxnSpPr>
            <a:cxnSpLocks/>
          </p:cNvCxnSpPr>
          <p:nvPr/>
        </p:nvCxnSpPr>
        <p:spPr>
          <a:xfrm>
            <a:off x="5882725" y="1537832"/>
            <a:ext cx="1874709" cy="226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11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Events in ERCOT (Annual Forecast Rollups)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56</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76200" y="5797742"/>
            <a:ext cx="9144000" cy="5486400"/>
          </a:xfrm>
        </p:spPr>
        <p:txBody>
          <a:bodyPr lIns="91440" tIns="45720" rIns="91440" bIns="45720" anchor="t"/>
          <a:lstStyle/>
          <a:p>
            <a:pPr marL="0" indent="0">
              <a:buNone/>
            </a:pPr>
            <a:endParaRPr lang="en-US" sz="1600" dirty="0"/>
          </a:p>
          <a:p>
            <a:endParaRPr lang="en-US" sz="1600" dirty="0"/>
          </a:p>
        </p:txBody>
      </p:sp>
      <p:pic>
        <p:nvPicPr>
          <p:cNvPr id="8" name="Picture 7">
            <a:extLst>
              <a:ext uri="{FF2B5EF4-FFF2-40B4-BE49-F238E27FC236}">
                <a16:creationId xmlns:a16="http://schemas.microsoft.com/office/drawing/2014/main" id="{BD4D0B67-9470-8A85-1379-09784B9C8CDA}"/>
              </a:ext>
            </a:extLst>
          </p:cNvPr>
          <p:cNvPicPr>
            <a:picLocks noChangeAspect="1"/>
          </p:cNvPicPr>
          <p:nvPr/>
        </p:nvPicPr>
        <p:blipFill>
          <a:blip r:embed="rId2"/>
          <a:stretch>
            <a:fillRect/>
          </a:stretch>
        </p:blipFill>
        <p:spPr>
          <a:xfrm>
            <a:off x="240629" y="934024"/>
            <a:ext cx="8716370" cy="3963175"/>
          </a:xfrm>
          <a:prstGeom prst="rect">
            <a:avLst/>
          </a:prstGeom>
        </p:spPr>
      </p:pic>
      <p:cxnSp>
        <p:nvCxnSpPr>
          <p:cNvPr id="12" name="Straight Connector 11">
            <a:extLst>
              <a:ext uri="{FF2B5EF4-FFF2-40B4-BE49-F238E27FC236}">
                <a16:creationId xmlns:a16="http://schemas.microsoft.com/office/drawing/2014/main" id="{7A9FA5BD-7B7F-B691-FA59-BA32E938B7E3}"/>
              </a:ext>
            </a:extLst>
          </p:cNvPr>
          <p:cNvCxnSpPr>
            <a:cxnSpLocks/>
          </p:cNvCxnSpPr>
          <p:nvPr/>
        </p:nvCxnSpPr>
        <p:spPr>
          <a:xfrm flipH="1" flipV="1">
            <a:off x="4660168" y="1252182"/>
            <a:ext cx="27294" cy="31068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71140C-9C86-C516-E44B-46B6B9999BB7}"/>
              </a:ext>
            </a:extLst>
          </p:cNvPr>
          <p:cNvSpPr txBox="1"/>
          <p:nvPr/>
        </p:nvSpPr>
        <p:spPr>
          <a:xfrm>
            <a:off x="5086103" y="1643900"/>
            <a:ext cx="1447797" cy="253916"/>
          </a:xfrm>
          <a:prstGeom prst="rect">
            <a:avLst/>
          </a:prstGeom>
          <a:noFill/>
        </p:spPr>
        <p:txBody>
          <a:bodyPr wrap="square" rtlCol="0">
            <a:spAutoFit/>
          </a:bodyPr>
          <a:lstStyle/>
          <a:p>
            <a:r>
              <a:rPr lang="en-US" sz="1050" dirty="0">
                <a:solidFill>
                  <a:srgbClr val="7030A0"/>
                </a:solidFill>
              </a:rPr>
              <a:t>Future Do nothing</a:t>
            </a:r>
          </a:p>
        </p:txBody>
      </p:sp>
      <p:cxnSp>
        <p:nvCxnSpPr>
          <p:cNvPr id="7" name="Straight Arrow Connector 6">
            <a:extLst>
              <a:ext uri="{FF2B5EF4-FFF2-40B4-BE49-F238E27FC236}">
                <a16:creationId xmlns:a16="http://schemas.microsoft.com/office/drawing/2014/main" id="{BA2ED7C4-2C51-EA28-9A95-1858CC48E3BA}"/>
              </a:ext>
            </a:extLst>
          </p:cNvPr>
          <p:cNvCxnSpPr/>
          <p:nvPr/>
        </p:nvCxnSpPr>
        <p:spPr>
          <a:xfrm>
            <a:off x="5959798" y="3885103"/>
            <a:ext cx="837235" cy="19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92F5C2-3AFF-AB7D-BEDE-68AC712E5E4B}"/>
              </a:ext>
            </a:extLst>
          </p:cNvPr>
          <p:cNvCxnSpPr>
            <a:cxnSpLocks/>
          </p:cNvCxnSpPr>
          <p:nvPr/>
        </p:nvCxnSpPr>
        <p:spPr>
          <a:xfrm>
            <a:off x="6732677" y="4071563"/>
            <a:ext cx="628613" cy="153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1521C0A-7974-7E28-B7AF-6FB63005531A}"/>
              </a:ext>
            </a:extLst>
          </p:cNvPr>
          <p:cNvCxnSpPr>
            <a:cxnSpLocks/>
          </p:cNvCxnSpPr>
          <p:nvPr/>
        </p:nvCxnSpPr>
        <p:spPr>
          <a:xfrm>
            <a:off x="5178747" y="3488601"/>
            <a:ext cx="735161" cy="344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C8310A-AC29-8A7E-D7F8-BAA532B55113}"/>
              </a:ext>
            </a:extLst>
          </p:cNvPr>
          <p:cNvCxnSpPr>
            <a:cxnSpLocks/>
          </p:cNvCxnSpPr>
          <p:nvPr/>
        </p:nvCxnSpPr>
        <p:spPr>
          <a:xfrm>
            <a:off x="7309948" y="4211815"/>
            <a:ext cx="970343" cy="7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F257D7-E625-9DF9-7347-87B76B3EA1D5}"/>
              </a:ext>
            </a:extLst>
          </p:cNvPr>
          <p:cNvCxnSpPr>
            <a:cxnSpLocks/>
          </p:cNvCxnSpPr>
          <p:nvPr/>
        </p:nvCxnSpPr>
        <p:spPr>
          <a:xfrm flipV="1">
            <a:off x="6554388" y="1712363"/>
            <a:ext cx="1280453" cy="605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111111C-0E77-C444-7372-616D5F643682}"/>
              </a:ext>
            </a:extLst>
          </p:cNvPr>
          <p:cNvSpPr txBox="1"/>
          <p:nvPr/>
        </p:nvSpPr>
        <p:spPr>
          <a:xfrm>
            <a:off x="7377303" y="3983440"/>
            <a:ext cx="90738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Arial"/>
              </a:rPr>
              <a:t>&lt; 500 MW</a:t>
            </a:r>
            <a:endParaRPr lang="en-US" sz="1100" dirty="0"/>
          </a:p>
        </p:txBody>
      </p:sp>
      <p:sp>
        <p:nvSpPr>
          <p:cNvPr id="24" name="TextBox 23">
            <a:extLst>
              <a:ext uri="{FF2B5EF4-FFF2-40B4-BE49-F238E27FC236}">
                <a16:creationId xmlns:a16="http://schemas.microsoft.com/office/drawing/2014/main" id="{B59E1A83-C0D3-7BF4-FD2A-7666B4968F42}"/>
              </a:ext>
            </a:extLst>
          </p:cNvPr>
          <p:cNvSpPr txBox="1"/>
          <p:nvPr/>
        </p:nvSpPr>
        <p:spPr>
          <a:xfrm>
            <a:off x="380999" y="5285875"/>
            <a:ext cx="8293221" cy="830997"/>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 </a:t>
            </a:r>
            <a:r>
              <a:rPr lang="en-US" sz="1600" dirty="0"/>
              <a:t>Current trajectory is unsustainable for ERCOT Region.  ERCOT target is less than 1 event per year and no more than 500 MW.  ERCOT does not believe TAC-recommended version achieves target.</a:t>
            </a:r>
            <a:endParaRPr lang="en-US" dirty="0"/>
          </a:p>
        </p:txBody>
      </p:sp>
    </p:spTree>
    <p:extLst>
      <p:ext uri="{BB962C8B-B14F-4D97-AF65-F5344CB8AC3E}">
        <p14:creationId xmlns:p14="http://schemas.microsoft.com/office/powerpoint/2010/main" val="3134383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Issue – Frequency and Voltage Transient Stability</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57</a:t>
            </a:fld>
            <a:endParaRPr lang="en-US" dirty="0"/>
          </a:p>
        </p:txBody>
      </p:sp>
      <p:sp>
        <p:nvSpPr>
          <p:cNvPr id="11" name="Content Placeholder 2">
            <a:extLst>
              <a:ext uri="{FF2B5EF4-FFF2-40B4-BE49-F238E27FC236}">
                <a16:creationId xmlns:a16="http://schemas.microsoft.com/office/drawing/2014/main" id="{2C41BBEF-1CC1-E84D-525E-37E4667E84C7}"/>
              </a:ext>
            </a:extLst>
          </p:cNvPr>
          <p:cNvSpPr txBox="1">
            <a:spLocks/>
          </p:cNvSpPr>
          <p:nvPr/>
        </p:nvSpPr>
        <p:spPr>
          <a:xfrm>
            <a:off x="304800" y="3352800"/>
            <a:ext cx="8610600" cy="1704143"/>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951" kern="1200">
                <a:solidFill>
                  <a:schemeClr val="tx2"/>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651" kern="1200">
                <a:solidFill>
                  <a:schemeClr val="tx2"/>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75" kern="1200">
                <a:solidFill>
                  <a:schemeClr val="tx2"/>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indent="-257175" defTabSz="685800" fontAlgn="base">
              <a:spcAft>
                <a:spcPct val="0"/>
              </a:spcAft>
              <a:buClr>
                <a:srgbClr val="19396E"/>
              </a:buClr>
              <a:buSzPct val="100000"/>
            </a:pPr>
            <a:r>
              <a:rPr lang="en-US" sz="1400" dirty="0">
                <a:solidFill>
                  <a:schemeClr val="tx1"/>
                </a:solidFill>
                <a:latin typeface="+mj-lt"/>
                <a:cs typeface="Calibri" panose="020F0502020204030204" pitchFamily="34" charset="0"/>
              </a:rPr>
              <a:t>Ride-through performance failures expose ERCOT to different transient stability risk timeframes</a:t>
            </a:r>
          </a:p>
          <a:p>
            <a:pPr marL="257175" indent="-257175" defTabSz="685800" fontAlgn="base">
              <a:spcAft>
                <a:spcPct val="0"/>
              </a:spcAft>
              <a:buClr>
                <a:srgbClr val="19396E"/>
              </a:buClr>
              <a:buSzPct val="100000"/>
            </a:pPr>
            <a:r>
              <a:rPr lang="en-US" sz="1400" dirty="0">
                <a:solidFill>
                  <a:schemeClr val="tx1"/>
                </a:solidFill>
                <a:latin typeface="+mj-lt"/>
                <a:cs typeface="Calibri" panose="020F0502020204030204" pitchFamily="34" charset="0"/>
              </a:rPr>
              <a:t>Planning/stability limit studies assume IBRs/non-IBR WGRs will ride-through as modeled (they don’t)</a:t>
            </a:r>
          </a:p>
          <a:p>
            <a:pPr marL="257175" indent="-257175" defTabSz="685800" fontAlgn="base">
              <a:spcAft>
                <a:spcPct val="0"/>
              </a:spcAft>
              <a:buClr>
                <a:srgbClr val="19396E"/>
              </a:buClr>
              <a:buSzPct val="100000"/>
            </a:pPr>
            <a:r>
              <a:rPr lang="en-US" sz="1400" dirty="0">
                <a:solidFill>
                  <a:schemeClr val="tx1"/>
                </a:solidFill>
                <a:latin typeface="+mj-lt"/>
                <a:cs typeface="Calibri" panose="020F0502020204030204" pitchFamily="34" charset="0"/>
              </a:rPr>
              <a:t>Large reductions of instantaneous trips/reductions can instantaneously trip generators below 57.5 Hz</a:t>
            </a:r>
          </a:p>
          <a:p>
            <a:pPr marL="257175" indent="-257175" defTabSz="685800" fontAlgn="base">
              <a:spcAft>
                <a:spcPct val="0"/>
              </a:spcAft>
              <a:buClr>
                <a:srgbClr val="19396E"/>
              </a:buClr>
              <a:buSzPct val="100000"/>
            </a:pPr>
            <a:r>
              <a:rPr lang="en-US" sz="1400" dirty="0">
                <a:solidFill>
                  <a:schemeClr val="tx1"/>
                </a:solidFill>
                <a:latin typeface="+mj-lt"/>
                <a:cs typeface="Calibri" panose="020F0502020204030204" pitchFamily="34" charset="0"/>
              </a:rPr>
              <a:t>Large reductions of near instantaneous trips can activate UFLS causing system-wide collapse</a:t>
            </a:r>
          </a:p>
          <a:p>
            <a:pPr marL="257175" indent="-257175" defTabSz="685800" fontAlgn="base">
              <a:spcAft>
                <a:spcPct val="0"/>
              </a:spcAft>
              <a:buClr>
                <a:srgbClr val="19396E"/>
              </a:buClr>
              <a:buSzPct val="100000"/>
            </a:pPr>
            <a:r>
              <a:rPr lang="en-US" sz="1400" dirty="0">
                <a:solidFill>
                  <a:schemeClr val="tx1"/>
                </a:solidFill>
                <a:latin typeface="+mj-lt"/>
                <a:cs typeface="Calibri" panose="020F0502020204030204" pitchFamily="34" charset="0"/>
              </a:rPr>
              <a:t>Multiple unplanned reductions can cause previously-identified transient instability leading to additional generator/load trips</a:t>
            </a:r>
            <a:endParaRPr lang="en-US" sz="1600" dirty="0">
              <a:solidFill>
                <a:schemeClr val="tx1"/>
              </a:solidFill>
              <a:latin typeface="+mj-lt"/>
            </a:endParaRPr>
          </a:p>
        </p:txBody>
      </p:sp>
      <p:sp>
        <p:nvSpPr>
          <p:cNvPr id="27" name="TextBox 26">
            <a:extLst>
              <a:ext uri="{FF2B5EF4-FFF2-40B4-BE49-F238E27FC236}">
                <a16:creationId xmlns:a16="http://schemas.microsoft.com/office/drawing/2014/main" id="{05822079-29F5-DE8C-DD8F-907E97A62315}"/>
              </a:ext>
            </a:extLst>
          </p:cNvPr>
          <p:cNvSpPr txBox="1"/>
          <p:nvPr/>
        </p:nvSpPr>
        <p:spPr>
          <a:xfrm>
            <a:off x="304800" y="5190422"/>
            <a:ext cx="8382000"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Ride-through performance failures can cause unplanned loss of generation and load up to complete system collapse - risks are at different levels at different times.</a:t>
            </a:r>
          </a:p>
        </p:txBody>
      </p:sp>
      <p:pic>
        <p:nvPicPr>
          <p:cNvPr id="29" name="Picture 28">
            <a:extLst>
              <a:ext uri="{FF2B5EF4-FFF2-40B4-BE49-F238E27FC236}">
                <a16:creationId xmlns:a16="http://schemas.microsoft.com/office/drawing/2014/main" id="{80EBFF5D-2D66-08BC-E365-DC478B020B45}"/>
              </a:ext>
            </a:extLst>
          </p:cNvPr>
          <p:cNvPicPr>
            <a:picLocks noChangeAspect="1"/>
          </p:cNvPicPr>
          <p:nvPr/>
        </p:nvPicPr>
        <p:blipFill>
          <a:blip r:embed="rId3"/>
          <a:stretch>
            <a:fillRect/>
          </a:stretch>
        </p:blipFill>
        <p:spPr>
          <a:xfrm>
            <a:off x="1752600" y="931494"/>
            <a:ext cx="5133975" cy="2390775"/>
          </a:xfrm>
          <a:prstGeom prst="rect">
            <a:avLst/>
          </a:prstGeom>
        </p:spPr>
      </p:pic>
    </p:spTree>
    <p:extLst>
      <p:ext uri="{BB962C8B-B14F-4D97-AF65-F5344CB8AC3E}">
        <p14:creationId xmlns:p14="http://schemas.microsoft.com/office/powerpoint/2010/main" val="3407820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Issue – How Low Can </a:t>
            </a:r>
            <a:r>
              <a:rPr lang="en-US" sz="2400" i="1" u="sng" dirty="0"/>
              <a:t>Instantaneous</a:t>
            </a:r>
            <a:r>
              <a:rPr lang="en-US" sz="2400" dirty="0"/>
              <a:t> Frequency Go?</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58</a:t>
            </a:fld>
            <a:endParaRPr lang="en-US" dirty="0"/>
          </a:p>
        </p:txBody>
      </p:sp>
      <p:graphicFrame>
        <p:nvGraphicFramePr>
          <p:cNvPr id="7" name="Table 6">
            <a:extLst>
              <a:ext uri="{FF2B5EF4-FFF2-40B4-BE49-F238E27FC236}">
                <a16:creationId xmlns:a16="http://schemas.microsoft.com/office/drawing/2014/main" id="{9F6629B9-EAA1-26A4-2B55-D725E4A04BB3}"/>
              </a:ext>
            </a:extLst>
          </p:cNvPr>
          <p:cNvGraphicFramePr>
            <a:graphicFrameLocks noGrp="1"/>
          </p:cNvGraphicFramePr>
          <p:nvPr>
            <p:extLst>
              <p:ext uri="{D42A27DB-BD31-4B8C-83A1-F6EECF244321}">
                <p14:modId xmlns:p14="http://schemas.microsoft.com/office/powerpoint/2010/main" val="1642924347"/>
              </p:ext>
            </p:extLst>
          </p:nvPr>
        </p:nvGraphicFramePr>
        <p:xfrm>
          <a:off x="2392679" y="3264741"/>
          <a:ext cx="3151573" cy="1371600"/>
        </p:xfrm>
        <a:graphic>
          <a:graphicData uri="http://schemas.openxmlformats.org/drawingml/2006/table">
            <a:tbl>
              <a:tblPr/>
              <a:tblGrid>
                <a:gridCol w="1518830">
                  <a:extLst>
                    <a:ext uri="{9D8B030D-6E8A-4147-A177-3AD203B41FA5}">
                      <a16:colId xmlns:a16="http://schemas.microsoft.com/office/drawing/2014/main" val="517241182"/>
                    </a:ext>
                  </a:extLst>
                </a:gridCol>
                <a:gridCol w="1632743">
                  <a:extLst>
                    <a:ext uri="{9D8B030D-6E8A-4147-A177-3AD203B41FA5}">
                      <a16:colId xmlns:a16="http://schemas.microsoft.com/office/drawing/2014/main" val="476962766"/>
                    </a:ext>
                  </a:extLst>
                </a:gridCol>
              </a:tblGrid>
              <a:tr h="137160">
                <a:tc>
                  <a:txBody>
                    <a:bodyPr/>
                    <a:lstStyle/>
                    <a:p>
                      <a:pPr marL="0" marR="0" algn="ctr">
                        <a:spcBef>
                          <a:spcPts val="0"/>
                        </a:spcBef>
                        <a:spcAft>
                          <a:spcPts val="0"/>
                        </a:spcAft>
                      </a:pPr>
                      <a:r>
                        <a:rPr lang="en-US" sz="900" b="1" spc="-10" dirty="0">
                          <a:effectLst/>
                          <a:latin typeface="Times New Roman" panose="02020603050405020304" pitchFamily="18" charset="0"/>
                          <a:ea typeface="Times New Roman" panose="02020603050405020304" pitchFamily="18" charset="0"/>
                        </a:rPr>
                        <a:t>Frequency Range</a:t>
                      </a:r>
                      <a:endParaRPr lang="en-US" sz="900" dirty="0">
                        <a:effectLst/>
                        <a:latin typeface="Times New Roman" panose="02020603050405020304" pitchFamily="18" charset="0"/>
                        <a:ea typeface="Times New Roman" panose="02020603050405020304" pitchFamily="18" charset="0"/>
                      </a:endParaRPr>
                    </a:p>
                  </a:txBody>
                  <a:tcPr marL="54769" marR="5476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spc="-10" dirty="0">
                          <a:effectLst/>
                          <a:latin typeface="Times New Roman" panose="02020603050405020304" pitchFamily="18" charset="0"/>
                          <a:ea typeface="Times New Roman" panose="02020603050405020304" pitchFamily="18" charset="0"/>
                        </a:rPr>
                        <a:t>Delay to Trip</a:t>
                      </a:r>
                      <a:endParaRPr lang="en-US" sz="900" dirty="0">
                        <a:effectLst/>
                        <a:latin typeface="Times New Roman" panose="02020603050405020304" pitchFamily="18" charset="0"/>
                        <a:ea typeface="Times New Roman" panose="02020603050405020304" pitchFamily="18" charset="0"/>
                      </a:endParaRPr>
                    </a:p>
                  </a:txBody>
                  <a:tcPr marL="54769" marR="5476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625799"/>
                  </a:ext>
                </a:extLst>
              </a:tr>
              <a:tr h="274320">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Above 59.4 Hz</a:t>
                      </a:r>
                      <a:endParaRPr lang="en-US" sz="900" dirty="0">
                        <a:effectLst/>
                        <a:latin typeface="Times New Roman" panose="02020603050405020304" pitchFamily="18" charset="0"/>
                        <a:ea typeface="Times New Roman" panose="02020603050405020304" pitchFamily="18" charset="0"/>
                      </a:endParaRPr>
                    </a:p>
                  </a:txBody>
                  <a:tcPr marL="54769" marR="5476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No automatic tripping</a:t>
                      </a:r>
                      <a:endParaRPr lang="en-US" sz="9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(Continuous operation)</a:t>
                      </a:r>
                      <a:endParaRPr lang="en-US" sz="900" dirty="0">
                        <a:effectLst/>
                        <a:latin typeface="Times New Roman" panose="02020603050405020304" pitchFamily="18" charset="0"/>
                        <a:ea typeface="Times New Roman" panose="02020603050405020304" pitchFamily="18" charset="0"/>
                      </a:endParaRPr>
                    </a:p>
                  </a:txBody>
                  <a:tcPr marL="54769" marR="5476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098935"/>
                  </a:ext>
                </a:extLst>
              </a:tr>
              <a:tr h="274320">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Above 58.4 Hz up to</a:t>
                      </a:r>
                      <a:endParaRPr lang="en-US" sz="9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And including 59.4 Hz</a:t>
                      </a:r>
                      <a:endParaRPr lang="en-US" sz="900" dirty="0">
                        <a:effectLst/>
                        <a:latin typeface="Times New Roman" panose="02020603050405020304" pitchFamily="18" charset="0"/>
                        <a:ea typeface="Times New Roman" panose="02020603050405020304" pitchFamily="18" charset="0"/>
                      </a:endParaRPr>
                    </a:p>
                  </a:txBody>
                  <a:tcPr marL="54769" marR="5476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Not less than 9 minutes</a:t>
                      </a:r>
                      <a:endParaRPr lang="en-US" sz="900" dirty="0">
                        <a:effectLst/>
                        <a:latin typeface="Times New Roman" panose="02020603050405020304" pitchFamily="18" charset="0"/>
                        <a:ea typeface="Times New Roman" panose="02020603050405020304" pitchFamily="18" charset="0"/>
                      </a:endParaRPr>
                    </a:p>
                  </a:txBody>
                  <a:tcPr marL="54769" marR="5476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52167"/>
                  </a:ext>
                </a:extLst>
              </a:tr>
              <a:tr h="274320">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Above 58.0 Hz up to</a:t>
                      </a:r>
                      <a:endParaRPr lang="en-US" sz="9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And including 58.4 Hz</a:t>
                      </a:r>
                      <a:endParaRPr lang="en-US" sz="900" dirty="0">
                        <a:effectLst/>
                        <a:latin typeface="Times New Roman" panose="02020603050405020304" pitchFamily="18" charset="0"/>
                        <a:ea typeface="Times New Roman" panose="02020603050405020304" pitchFamily="18" charset="0"/>
                      </a:endParaRPr>
                    </a:p>
                  </a:txBody>
                  <a:tcPr marL="54769" marR="5476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Not less than 30 seconds</a:t>
                      </a:r>
                      <a:endParaRPr lang="en-US" sz="900" dirty="0">
                        <a:effectLst/>
                        <a:latin typeface="Times New Roman" panose="02020603050405020304" pitchFamily="18" charset="0"/>
                        <a:ea typeface="Times New Roman" panose="02020603050405020304" pitchFamily="18" charset="0"/>
                      </a:endParaRPr>
                    </a:p>
                  </a:txBody>
                  <a:tcPr marL="54769" marR="5476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553990"/>
                  </a:ext>
                </a:extLst>
              </a:tr>
              <a:tr h="274320">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Above 57.5 Hz up to</a:t>
                      </a:r>
                      <a:endParaRPr lang="en-US" sz="9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And including 58.0 Hz</a:t>
                      </a:r>
                      <a:endParaRPr lang="en-US" sz="900" dirty="0">
                        <a:effectLst/>
                        <a:latin typeface="Times New Roman" panose="02020603050405020304" pitchFamily="18" charset="0"/>
                        <a:ea typeface="Times New Roman" panose="02020603050405020304" pitchFamily="18" charset="0"/>
                      </a:endParaRPr>
                    </a:p>
                  </a:txBody>
                  <a:tcPr marL="54769" marR="5476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Not less than 2 seconds</a:t>
                      </a:r>
                      <a:endParaRPr lang="en-US" sz="900" dirty="0">
                        <a:effectLst/>
                        <a:latin typeface="Times New Roman" panose="02020603050405020304" pitchFamily="18" charset="0"/>
                        <a:ea typeface="Times New Roman" panose="02020603050405020304" pitchFamily="18" charset="0"/>
                      </a:endParaRPr>
                    </a:p>
                  </a:txBody>
                  <a:tcPr marL="54769" marR="5476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39100"/>
                  </a:ext>
                </a:extLst>
              </a:tr>
              <a:tr h="137160">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57.5 Hz or below</a:t>
                      </a:r>
                      <a:endParaRPr lang="en-US" sz="900" dirty="0">
                        <a:effectLst/>
                        <a:latin typeface="Times New Roman" panose="02020603050405020304" pitchFamily="18" charset="0"/>
                        <a:ea typeface="Times New Roman" panose="02020603050405020304" pitchFamily="18" charset="0"/>
                      </a:endParaRPr>
                    </a:p>
                  </a:txBody>
                  <a:tcPr marL="54769" marR="5476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spc="-10" dirty="0">
                          <a:effectLst/>
                          <a:latin typeface="Times New Roman" panose="02020603050405020304" pitchFamily="18" charset="0"/>
                          <a:ea typeface="Times New Roman" panose="02020603050405020304" pitchFamily="18" charset="0"/>
                        </a:rPr>
                        <a:t>No time delay required</a:t>
                      </a:r>
                      <a:endParaRPr lang="en-US" sz="900" dirty="0">
                        <a:effectLst/>
                        <a:latin typeface="Times New Roman" panose="02020603050405020304" pitchFamily="18" charset="0"/>
                        <a:ea typeface="Times New Roman" panose="02020603050405020304" pitchFamily="18" charset="0"/>
                      </a:endParaRPr>
                    </a:p>
                  </a:txBody>
                  <a:tcPr marL="54769" marR="5476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58528166"/>
                  </a:ext>
                </a:extLst>
              </a:tr>
            </a:tbl>
          </a:graphicData>
        </a:graphic>
      </p:graphicFrame>
      <p:pic>
        <p:nvPicPr>
          <p:cNvPr id="8" name="Picture 7">
            <a:extLst>
              <a:ext uri="{FF2B5EF4-FFF2-40B4-BE49-F238E27FC236}">
                <a16:creationId xmlns:a16="http://schemas.microsoft.com/office/drawing/2014/main" id="{1B69E4C3-9762-EA52-AA44-6E11D911F7BB}"/>
              </a:ext>
            </a:extLst>
          </p:cNvPr>
          <p:cNvPicPr>
            <a:picLocks noChangeAspect="1"/>
          </p:cNvPicPr>
          <p:nvPr/>
        </p:nvPicPr>
        <p:blipFill>
          <a:blip r:embed="rId3">
            <a:alphaModFix/>
          </a:blip>
          <a:stretch>
            <a:fillRect/>
          </a:stretch>
        </p:blipFill>
        <p:spPr>
          <a:xfrm>
            <a:off x="4907279" y="3616518"/>
            <a:ext cx="4032075" cy="1177956"/>
          </a:xfrm>
          <a:prstGeom prst="rect">
            <a:avLst/>
          </a:prstGeom>
          <a:noFill/>
        </p:spPr>
      </p:pic>
      <p:sp>
        <p:nvSpPr>
          <p:cNvPr id="9" name="Rectangle 8">
            <a:extLst>
              <a:ext uri="{FF2B5EF4-FFF2-40B4-BE49-F238E27FC236}">
                <a16:creationId xmlns:a16="http://schemas.microsoft.com/office/drawing/2014/main" id="{DAC607C0-E29A-4934-1044-67F8483D4440}"/>
              </a:ext>
            </a:extLst>
          </p:cNvPr>
          <p:cNvSpPr/>
          <p:nvPr/>
        </p:nvSpPr>
        <p:spPr>
          <a:xfrm>
            <a:off x="2392678" y="4471560"/>
            <a:ext cx="3151573" cy="164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1F076057-A9CE-37EE-1A54-02EFBC597C74}"/>
              </a:ext>
            </a:extLst>
          </p:cNvPr>
          <p:cNvSpPr/>
          <p:nvPr/>
        </p:nvSpPr>
        <p:spPr>
          <a:xfrm>
            <a:off x="5669279" y="4503175"/>
            <a:ext cx="3151573" cy="133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2C41BBEF-1CC1-E84D-525E-37E4667E84C7}"/>
              </a:ext>
            </a:extLst>
          </p:cNvPr>
          <p:cNvSpPr txBox="1">
            <a:spLocks/>
          </p:cNvSpPr>
          <p:nvPr/>
        </p:nvSpPr>
        <p:spPr>
          <a:xfrm>
            <a:off x="2362200" y="1115257"/>
            <a:ext cx="6705600" cy="2313743"/>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1951" kern="1200">
                <a:solidFill>
                  <a:schemeClr val="tx2"/>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651" kern="1200">
                <a:solidFill>
                  <a:schemeClr val="tx2"/>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75" kern="1200">
                <a:solidFill>
                  <a:schemeClr val="tx2"/>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indent="-257175" defTabSz="685800" fontAlgn="base">
              <a:spcAft>
                <a:spcPct val="0"/>
              </a:spcAft>
              <a:buClr>
                <a:srgbClr val="19396E"/>
              </a:buClr>
              <a:buSzPct val="100000"/>
            </a:pPr>
            <a:r>
              <a:rPr lang="en-US" sz="1500" dirty="0">
                <a:solidFill>
                  <a:schemeClr val="tx1"/>
                </a:solidFill>
                <a:cs typeface="Calibri" panose="020F0502020204030204" pitchFamily="34" charset="0"/>
              </a:rPr>
              <a:t>MW loss is estimate of amount including trip </a:t>
            </a:r>
            <a:r>
              <a:rPr lang="en-US" sz="1500" i="1" dirty="0">
                <a:solidFill>
                  <a:schemeClr val="tx1"/>
                </a:solidFill>
                <a:cs typeface="Calibri" panose="020F0502020204030204" pitchFamily="34" charset="0"/>
              </a:rPr>
              <a:t>and</a:t>
            </a:r>
            <a:r>
              <a:rPr lang="en-US" sz="1500" dirty="0">
                <a:solidFill>
                  <a:schemeClr val="tx1"/>
                </a:solidFill>
                <a:cs typeface="Calibri" panose="020F0502020204030204" pitchFamily="34" charset="0"/>
              </a:rPr>
              <a:t> reductions (inverter/turbine trips </a:t>
            </a:r>
            <a:r>
              <a:rPr lang="en-US" sz="1500" b="1" i="1" dirty="0">
                <a:solidFill>
                  <a:schemeClr val="tx1"/>
                </a:solidFill>
                <a:cs typeface="Calibri" panose="020F0502020204030204" pitchFamily="34" charset="0"/>
              </a:rPr>
              <a:t>and</a:t>
            </a:r>
            <a:r>
              <a:rPr lang="en-US" sz="1500" dirty="0">
                <a:solidFill>
                  <a:schemeClr val="tx1"/>
                </a:solidFill>
                <a:cs typeface="Calibri" panose="020F0502020204030204" pitchFamily="34" charset="0"/>
              </a:rPr>
              <a:t> active current reductions) </a:t>
            </a:r>
          </a:p>
          <a:p>
            <a:pPr marL="257175" indent="-257175" defTabSz="685800" fontAlgn="base">
              <a:spcAft>
                <a:spcPct val="0"/>
              </a:spcAft>
              <a:buClr>
                <a:srgbClr val="19396E"/>
              </a:buClr>
              <a:buSzPct val="100000"/>
            </a:pPr>
            <a:r>
              <a:rPr lang="en-US" sz="1500" dirty="0">
                <a:solidFill>
                  <a:schemeClr val="tx1"/>
                </a:solidFill>
                <a:cs typeface="Calibri" panose="020F0502020204030204" pitchFamily="34" charset="0"/>
              </a:rPr>
              <a:t>Frequency dip depends on factors like: inertia, spinning headroom, high set Load Resource deployment timing and PFR/FFR timing</a:t>
            </a:r>
          </a:p>
          <a:p>
            <a:pPr marL="257175" indent="-257175" defTabSz="685800" fontAlgn="base">
              <a:spcAft>
                <a:spcPct val="0"/>
              </a:spcAft>
              <a:buClr>
                <a:srgbClr val="19396E"/>
              </a:buClr>
              <a:buSzPct val="100000"/>
            </a:pPr>
            <a:r>
              <a:rPr lang="en-US" sz="1500" dirty="0">
                <a:solidFill>
                  <a:schemeClr val="tx1"/>
                </a:solidFill>
                <a:cs typeface="Calibri" panose="020F0502020204030204" pitchFamily="34" charset="0"/>
              </a:rPr>
              <a:t>Odessa 2022 first fault lowest frequency measurement was 58.818 Hz w/ available PMUs from an estimated 3500 - 4000 MW instantaneous loss</a:t>
            </a:r>
          </a:p>
          <a:p>
            <a:pPr marL="257175" indent="-257175" defTabSz="685800" fontAlgn="base">
              <a:spcAft>
                <a:spcPct val="0"/>
              </a:spcAft>
              <a:buClr>
                <a:srgbClr val="19396E"/>
              </a:buClr>
              <a:buSzPct val="100000"/>
            </a:pPr>
            <a:r>
              <a:rPr lang="en-US" sz="1500" dirty="0">
                <a:solidFill>
                  <a:schemeClr val="tx1"/>
                </a:solidFill>
                <a:cs typeface="Calibri" panose="020F0502020204030204" pitchFamily="34" charset="0"/>
              </a:rPr>
              <a:t>Estimates are linear projections beyond 59.3 Hz ranges</a:t>
            </a:r>
            <a:endParaRPr lang="en-US" sz="1650" dirty="0">
              <a:solidFill>
                <a:schemeClr val="tx1"/>
              </a:solidFill>
            </a:endParaRPr>
          </a:p>
        </p:txBody>
      </p:sp>
      <p:sp>
        <p:nvSpPr>
          <p:cNvPr id="22" name="TextBox 21">
            <a:extLst>
              <a:ext uri="{FF2B5EF4-FFF2-40B4-BE49-F238E27FC236}">
                <a16:creationId xmlns:a16="http://schemas.microsoft.com/office/drawing/2014/main" id="{8C08D9C3-4F71-E01C-F982-E0407C8321EA}"/>
              </a:ext>
            </a:extLst>
          </p:cNvPr>
          <p:cNvSpPr txBox="1"/>
          <p:nvPr/>
        </p:nvSpPr>
        <p:spPr>
          <a:xfrm>
            <a:off x="457200" y="914400"/>
            <a:ext cx="762000" cy="230832"/>
          </a:xfrm>
          <a:prstGeom prst="rect">
            <a:avLst/>
          </a:prstGeom>
          <a:noFill/>
        </p:spPr>
        <p:txBody>
          <a:bodyPr wrap="square" rtlCol="0">
            <a:spAutoFit/>
          </a:bodyPr>
          <a:lstStyle/>
          <a:p>
            <a:r>
              <a:rPr lang="en-US" sz="900" b="1" dirty="0"/>
              <a:t>Frequency</a:t>
            </a:r>
          </a:p>
        </p:txBody>
      </p:sp>
      <p:sp>
        <p:nvSpPr>
          <p:cNvPr id="23" name="TextBox 22">
            <a:extLst>
              <a:ext uri="{FF2B5EF4-FFF2-40B4-BE49-F238E27FC236}">
                <a16:creationId xmlns:a16="http://schemas.microsoft.com/office/drawing/2014/main" id="{C06D50D2-F4B6-1AEF-13B7-C26DE0F55DE7}"/>
              </a:ext>
            </a:extLst>
          </p:cNvPr>
          <p:cNvSpPr txBox="1"/>
          <p:nvPr/>
        </p:nvSpPr>
        <p:spPr>
          <a:xfrm>
            <a:off x="1212056" y="914400"/>
            <a:ext cx="762000" cy="230832"/>
          </a:xfrm>
          <a:prstGeom prst="rect">
            <a:avLst/>
          </a:prstGeom>
          <a:noFill/>
        </p:spPr>
        <p:txBody>
          <a:bodyPr wrap="square" rtlCol="0">
            <a:spAutoFit/>
          </a:bodyPr>
          <a:lstStyle/>
          <a:p>
            <a:r>
              <a:rPr lang="en-US" sz="900" b="1" dirty="0"/>
              <a:t>MW</a:t>
            </a:r>
            <a:r>
              <a:rPr lang="en-US" sz="900" dirty="0"/>
              <a:t> </a:t>
            </a:r>
            <a:r>
              <a:rPr lang="en-US" sz="900" b="1" dirty="0"/>
              <a:t>loss</a:t>
            </a:r>
          </a:p>
        </p:txBody>
      </p:sp>
      <p:pic>
        <p:nvPicPr>
          <p:cNvPr id="26" name="Picture 25">
            <a:extLst>
              <a:ext uri="{FF2B5EF4-FFF2-40B4-BE49-F238E27FC236}">
                <a16:creationId xmlns:a16="http://schemas.microsoft.com/office/drawing/2014/main" id="{9E298979-D897-5B1C-4119-07419114C175}"/>
              </a:ext>
            </a:extLst>
          </p:cNvPr>
          <p:cNvPicPr>
            <a:picLocks noChangeAspect="1"/>
          </p:cNvPicPr>
          <p:nvPr/>
        </p:nvPicPr>
        <p:blipFill>
          <a:blip r:embed="rId4"/>
          <a:stretch>
            <a:fillRect/>
          </a:stretch>
        </p:blipFill>
        <p:spPr>
          <a:xfrm>
            <a:off x="377033" y="1145231"/>
            <a:ext cx="1455733" cy="5075425"/>
          </a:xfrm>
          <a:prstGeom prst="rect">
            <a:avLst/>
          </a:prstGeom>
        </p:spPr>
      </p:pic>
      <p:sp>
        <p:nvSpPr>
          <p:cNvPr id="27" name="TextBox 26">
            <a:extLst>
              <a:ext uri="{FF2B5EF4-FFF2-40B4-BE49-F238E27FC236}">
                <a16:creationId xmlns:a16="http://schemas.microsoft.com/office/drawing/2014/main" id="{05822079-29F5-DE8C-DD8F-907E97A62315}"/>
              </a:ext>
            </a:extLst>
          </p:cNvPr>
          <p:cNvSpPr txBox="1"/>
          <p:nvPr/>
        </p:nvSpPr>
        <p:spPr>
          <a:xfrm>
            <a:off x="2362200" y="5329868"/>
            <a:ext cx="6631384"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i="1" u="sng" dirty="0"/>
              <a:t>Instantaneous</a:t>
            </a:r>
            <a:r>
              <a:rPr lang="en-US" sz="1600" dirty="0"/>
              <a:t> risk from frequency drop can cause additional generators to trip, resulting in uncontrolled/cascading condition. </a:t>
            </a:r>
          </a:p>
        </p:txBody>
      </p:sp>
      <p:sp>
        <p:nvSpPr>
          <p:cNvPr id="3" name="TextBox 2">
            <a:extLst>
              <a:ext uri="{FF2B5EF4-FFF2-40B4-BE49-F238E27FC236}">
                <a16:creationId xmlns:a16="http://schemas.microsoft.com/office/drawing/2014/main" id="{3A8C568C-1411-E204-3501-6A4804F270E5}"/>
              </a:ext>
            </a:extLst>
          </p:cNvPr>
          <p:cNvSpPr txBox="1"/>
          <p:nvPr/>
        </p:nvSpPr>
        <p:spPr>
          <a:xfrm>
            <a:off x="1104899" y="3376662"/>
            <a:ext cx="2209800" cy="246221"/>
          </a:xfrm>
          <a:prstGeom prst="rect">
            <a:avLst/>
          </a:prstGeom>
          <a:noFill/>
        </p:spPr>
        <p:txBody>
          <a:bodyPr wrap="square" rtlCol="0">
            <a:spAutoFit/>
          </a:bodyPr>
          <a:lstStyle/>
          <a:p>
            <a:r>
              <a:rPr lang="en-US" sz="1000" dirty="0"/>
              <a:t>Odessa 2022 Event</a:t>
            </a:r>
          </a:p>
        </p:txBody>
      </p:sp>
    </p:spTree>
    <p:extLst>
      <p:ext uri="{BB962C8B-B14F-4D97-AF65-F5344CB8AC3E}">
        <p14:creationId xmlns:p14="http://schemas.microsoft.com/office/powerpoint/2010/main" val="721199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8F15-F615-1126-D36F-8C310B427028}"/>
              </a:ext>
            </a:extLst>
          </p:cNvPr>
          <p:cNvSpPr>
            <a:spLocks noGrp="1"/>
          </p:cNvSpPr>
          <p:nvPr>
            <p:ph type="title"/>
          </p:nvPr>
        </p:nvSpPr>
        <p:spPr/>
        <p:txBody>
          <a:bodyPr/>
          <a:lstStyle/>
          <a:p>
            <a:r>
              <a:rPr lang="en-US" dirty="0"/>
              <a:t>Near Instantaneous - Odessa 2022 Event</a:t>
            </a:r>
          </a:p>
        </p:txBody>
      </p:sp>
      <p:sp>
        <p:nvSpPr>
          <p:cNvPr id="2" name="Slide Number Placeholder 1">
            <a:extLst>
              <a:ext uri="{FF2B5EF4-FFF2-40B4-BE49-F238E27FC236}">
                <a16:creationId xmlns:a16="http://schemas.microsoft.com/office/drawing/2014/main" id="{EA3039C5-0690-1792-5CF1-3A463C73702F}"/>
              </a:ext>
            </a:extLst>
          </p:cNvPr>
          <p:cNvSpPr>
            <a:spLocks noGrp="1"/>
          </p:cNvSpPr>
          <p:nvPr>
            <p:ph type="sldNum" sz="quarter" idx="4"/>
          </p:nvPr>
        </p:nvSpPr>
        <p:spPr/>
        <p:txBody>
          <a:bodyPr/>
          <a:lstStyle/>
          <a:p>
            <a:fld id="{48F63A3B-78C7-47BE-AE5E-E10140E04643}" type="slidenum">
              <a:rPr lang="en-US" smtClean="0"/>
              <a:t>59</a:t>
            </a:fld>
            <a:endParaRPr lang="en-US" dirty="0"/>
          </a:p>
        </p:txBody>
      </p:sp>
      <p:pic>
        <p:nvPicPr>
          <p:cNvPr id="8" name="Picture 7">
            <a:extLst>
              <a:ext uri="{FF2B5EF4-FFF2-40B4-BE49-F238E27FC236}">
                <a16:creationId xmlns:a16="http://schemas.microsoft.com/office/drawing/2014/main" id="{E136851D-0212-B52C-51C5-9665A48C8E98}"/>
              </a:ext>
            </a:extLst>
          </p:cNvPr>
          <p:cNvPicPr>
            <a:picLocks noChangeAspect="1"/>
          </p:cNvPicPr>
          <p:nvPr/>
        </p:nvPicPr>
        <p:blipFill>
          <a:blip r:embed="rId3"/>
          <a:stretch>
            <a:fillRect/>
          </a:stretch>
        </p:blipFill>
        <p:spPr>
          <a:xfrm>
            <a:off x="381000" y="914400"/>
            <a:ext cx="8458200" cy="5334000"/>
          </a:xfrm>
          <a:prstGeom prst="rect">
            <a:avLst/>
          </a:prstGeom>
        </p:spPr>
      </p:pic>
    </p:spTree>
    <p:extLst>
      <p:ext uri="{BB962C8B-B14F-4D97-AF65-F5344CB8AC3E}">
        <p14:creationId xmlns:p14="http://schemas.microsoft.com/office/powerpoint/2010/main" val="145098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dirty="0"/>
              <a:t>Presentation Key Takeaways</a:t>
            </a:r>
            <a:endParaRPr lang="en-US" dirty="0">
              <a:cs typeface="Arial"/>
            </a:endParaRP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6</a:t>
            </a:fld>
            <a:endParaRPr lang="en-US" dirty="0"/>
          </a:p>
        </p:txBody>
      </p:sp>
      <p:sp>
        <p:nvSpPr>
          <p:cNvPr id="3" name="Content Placeholder 2">
            <a:extLst>
              <a:ext uri="{FF2B5EF4-FFF2-40B4-BE49-F238E27FC236}">
                <a16:creationId xmlns:a16="http://schemas.microsoft.com/office/drawing/2014/main" id="{A777B6E3-C779-2BF0-5BC0-36EC715CD91B}"/>
              </a:ext>
            </a:extLst>
          </p:cNvPr>
          <p:cNvSpPr>
            <a:spLocks noGrp="1"/>
          </p:cNvSpPr>
          <p:nvPr>
            <p:ph idx="1"/>
          </p:nvPr>
        </p:nvSpPr>
        <p:spPr>
          <a:xfrm>
            <a:off x="241925" y="798868"/>
            <a:ext cx="8829419" cy="5040724"/>
          </a:xfrm>
        </p:spPr>
        <p:txBody>
          <a:bodyPr lIns="91440" tIns="45720" rIns="91440" bIns="45720" anchor="t"/>
          <a:lstStyle/>
          <a:p>
            <a:pPr marL="0" indent="0">
              <a:spcBef>
                <a:spcPts val="0"/>
              </a:spcBef>
              <a:buNone/>
            </a:pPr>
            <a:r>
              <a:rPr lang="en-US" sz="1800" dirty="0">
                <a:cs typeface="Arial" panose="020B0604020202020204"/>
              </a:rPr>
              <a:t>ERCOT will support:</a:t>
            </a:r>
          </a:p>
          <a:p>
            <a:pPr marL="568325" indent="-225425">
              <a:spcBef>
                <a:spcPts val="0"/>
              </a:spcBef>
            </a:pPr>
            <a:r>
              <a:rPr lang="en-US" sz="1800" dirty="0">
                <a:cs typeface="Arial" panose="020B0604020202020204"/>
              </a:rPr>
              <a:t>Software/parameterization to maximize to </a:t>
            </a:r>
            <a:r>
              <a:rPr lang="en-US" sz="1800" u="sng" dirty="0">
                <a:cs typeface="Arial" panose="020B0604020202020204"/>
              </a:rPr>
              <a:t>full capability of equipment</a:t>
            </a:r>
            <a:endParaRPr lang="en-US" sz="1800" dirty="0">
              <a:cs typeface="Arial" panose="020B0604020202020204"/>
            </a:endParaRPr>
          </a:p>
          <a:p>
            <a:pPr marL="568325" indent="-225425">
              <a:spcBef>
                <a:spcPts val="0"/>
              </a:spcBef>
            </a:pPr>
            <a:r>
              <a:rPr lang="en-US" sz="1800" dirty="0">
                <a:cs typeface="Arial" panose="020B0604020202020204"/>
              </a:rPr>
              <a:t>Exemption process allowing ERCOT to assess reliability risk and costs as part of review/approval</a:t>
            </a:r>
          </a:p>
          <a:p>
            <a:pPr marL="568325" indent="-225425">
              <a:spcBef>
                <a:spcPts val="0"/>
              </a:spcBef>
            </a:pPr>
            <a:r>
              <a:rPr lang="en-US" sz="1800" dirty="0">
                <a:cs typeface="Arial" panose="020B0604020202020204"/>
              </a:rPr>
              <a:t>No exemptions for unknown/unverified capability, including phase angle jump and RoCoF</a:t>
            </a:r>
          </a:p>
          <a:p>
            <a:pPr marL="568325" indent="-225425">
              <a:spcBef>
                <a:spcPts val="0"/>
              </a:spcBef>
            </a:pPr>
            <a:r>
              <a:rPr lang="en-US" sz="1800" dirty="0">
                <a:cs typeface="Arial" panose="020B0604020202020204"/>
              </a:rPr>
              <a:t>One-time exemption process with no after-the-fact exemptions for performance failures or later discovery – those must be mitigated </a:t>
            </a:r>
          </a:p>
          <a:p>
            <a:pPr marL="568325" indent="-225425">
              <a:spcBef>
                <a:spcPts val="0"/>
              </a:spcBef>
            </a:pPr>
            <a:r>
              <a:rPr lang="en-US" sz="1800" dirty="0">
                <a:cs typeface="Arial" panose="020B0604020202020204"/>
              </a:rPr>
              <a:t>Exemption process allowing ERCOT sufficient time to review </a:t>
            </a:r>
            <a:r>
              <a:rPr lang="en-US" sz="1800" i="1" dirty="0">
                <a:cs typeface="Arial" panose="020B0604020202020204"/>
              </a:rPr>
              <a:t>all </a:t>
            </a:r>
            <a:r>
              <a:rPr lang="en-US" sz="1800" dirty="0">
                <a:cs typeface="Arial" panose="020B0604020202020204"/>
              </a:rPr>
              <a:t>requests</a:t>
            </a:r>
          </a:p>
          <a:p>
            <a:pPr marL="568325" indent="-225425">
              <a:spcBef>
                <a:spcPts val="0"/>
              </a:spcBef>
            </a:pPr>
            <a:r>
              <a:rPr lang="en-US" sz="1800" dirty="0">
                <a:cs typeface="Arial" panose="020B0604020202020204"/>
              </a:rPr>
              <a:t>Exemption process that maintains performance requirements until exemption is approved  </a:t>
            </a:r>
          </a:p>
          <a:p>
            <a:pPr marL="568325" indent="-225425">
              <a:spcBef>
                <a:spcPts val="0"/>
              </a:spcBef>
            </a:pPr>
            <a:r>
              <a:rPr lang="en-US" sz="1800" dirty="0">
                <a:cs typeface="Arial" panose="020B0604020202020204"/>
              </a:rPr>
              <a:t>Exemption process for SGIAs after 6/1/23 if a technical/justifiable reliability reason is provided</a:t>
            </a:r>
          </a:p>
          <a:p>
            <a:pPr marL="568325" indent="-225425">
              <a:spcBef>
                <a:spcPts val="0"/>
              </a:spcBef>
            </a:pPr>
            <a:r>
              <a:rPr lang="en-US" sz="1800" dirty="0">
                <a:cs typeface="Arial" panose="020B0604020202020204"/>
              </a:rPr>
              <a:t>Not limiting ERCOT’s ability to impose operational restrictions to protect reliability</a:t>
            </a:r>
          </a:p>
          <a:p>
            <a:pPr marL="568325" indent="-225425">
              <a:spcBef>
                <a:spcPts val="0"/>
              </a:spcBef>
            </a:pPr>
            <a:endParaRPr lang="en-US" sz="1400" dirty="0">
              <a:cs typeface="Arial" panose="020B0604020202020204"/>
            </a:endParaRPr>
          </a:p>
          <a:p>
            <a:pPr marL="0" indent="0">
              <a:spcBef>
                <a:spcPts val="0"/>
              </a:spcBef>
              <a:buNone/>
            </a:pPr>
            <a:r>
              <a:rPr lang="en-US" sz="1800" dirty="0">
                <a:cs typeface="Arial" panose="020B0604020202020204"/>
              </a:rPr>
              <a:t>ERCOT will not support subjective “commercially reasonable” standard as proposed and will only support taking cost into considering in exemption process if the solution being cost prohibitive is clear, objective, quantifiable and repeatable regardless of technology, unique commercial characteristics or plant age </a:t>
            </a:r>
          </a:p>
        </p:txBody>
      </p:sp>
    </p:spTree>
    <p:extLst>
      <p:ext uri="{BB962C8B-B14F-4D97-AF65-F5344CB8AC3E}">
        <p14:creationId xmlns:p14="http://schemas.microsoft.com/office/powerpoint/2010/main" val="4083415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Issue - Models Do Not Match Actual Performance</a:t>
            </a:r>
            <a:br>
              <a:rPr lang="en-US" sz="2400" dirty="0"/>
            </a:br>
            <a:endParaRPr lang="en-US" sz="2400" dirty="0"/>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60</a:t>
            </a:fld>
            <a:endParaRPr lang="en-US" dirty="0"/>
          </a:p>
        </p:txBody>
      </p:sp>
      <p:pic>
        <p:nvPicPr>
          <p:cNvPr id="5" name="Picture 4">
            <a:extLst>
              <a:ext uri="{FF2B5EF4-FFF2-40B4-BE49-F238E27FC236}">
                <a16:creationId xmlns:a16="http://schemas.microsoft.com/office/drawing/2014/main" id="{061BB693-03FE-1167-7307-B0A3A4E54E5C}"/>
              </a:ext>
            </a:extLst>
          </p:cNvPr>
          <p:cNvPicPr>
            <a:picLocks noChangeAspect="1"/>
          </p:cNvPicPr>
          <p:nvPr/>
        </p:nvPicPr>
        <p:blipFill>
          <a:blip r:embed="rId3"/>
          <a:stretch>
            <a:fillRect/>
          </a:stretch>
        </p:blipFill>
        <p:spPr>
          <a:xfrm>
            <a:off x="838200" y="838200"/>
            <a:ext cx="6781801" cy="4451609"/>
          </a:xfrm>
          <a:prstGeom prst="rect">
            <a:avLst/>
          </a:prstGeom>
        </p:spPr>
      </p:pic>
      <p:sp>
        <p:nvSpPr>
          <p:cNvPr id="8" name="TextBox 7">
            <a:extLst>
              <a:ext uri="{FF2B5EF4-FFF2-40B4-BE49-F238E27FC236}">
                <a16:creationId xmlns:a16="http://schemas.microsoft.com/office/drawing/2014/main" id="{A61E61B2-DCB0-1AFD-4D23-5AD5C15B6990}"/>
              </a:ext>
            </a:extLst>
          </p:cNvPr>
          <p:cNvSpPr txBox="1"/>
          <p:nvPr/>
        </p:nvSpPr>
        <p:spPr>
          <a:xfrm>
            <a:off x="533400" y="5376434"/>
            <a:ext cx="8381998"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Key Takeaway: </a:t>
            </a:r>
            <a:r>
              <a:rPr lang="en-US" sz="1600" dirty="0"/>
              <a:t>Invalid models pose significant risk because all planning &amp; operational decisions are based on models - IBRs must ride-through disturbances as models demonstrate.</a:t>
            </a:r>
          </a:p>
        </p:txBody>
      </p:sp>
    </p:spTree>
    <p:extLst>
      <p:ext uri="{BB962C8B-B14F-4D97-AF65-F5344CB8AC3E}">
        <p14:creationId xmlns:p14="http://schemas.microsoft.com/office/powerpoint/2010/main" val="650717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1026-2686-E7C6-4B8E-8D16584C9551}"/>
              </a:ext>
            </a:extLst>
          </p:cNvPr>
          <p:cNvSpPr>
            <a:spLocks noGrp="1"/>
          </p:cNvSpPr>
          <p:nvPr>
            <p:ph type="title"/>
          </p:nvPr>
        </p:nvSpPr>
        <p:spPr/>
        <p:txBody>
          <a:bodyPr lIns="91440" tIns="45720" rIns="91440" bIns="45720" anchor="t"/>
          <a:lstStyle/>
          <a:p>
            <a:r>
              <a:rPr lang="en-US" dirty="0"/>
              <a:t>Wind Capacity Changes – short term</a:t>
            </a:r>
          </a:p>
        </p:txBody>
      </p:sp>
      <p:sp>
        <p:nvSpPr>
          <p:cNvPr id="4" name="Slide Number Placeholder 3">
            <a:extLst>
              <a:ext uri="{FF2B5EF4-FFF2-40B4-BE49-F238E27FC236}">
                <a16:creationId xmlns:a16="http://schemas.microsoft.com/office/drawing/2014/main" id="{DE335BF0-E235-D997-8E23-2D91B696CD93}"/>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61</a:t>
            </a:fld>
            <a:endParaRPr lang="en-US" dirty="0">
              <a:solidFill>
                <a:prstClr val="black">
                  <a:tint val="75000"/>
                </a:prstClr>
              </a:solidFill>
            </a:endParaRPr>
          </a:p>
        </p:txBody>
      </p:sp>
      <p:pic>
        <p:nvPicPr>
          <p:cNvPr id="10" name="Content Placeholder 9">
            <a:extLst>
              <a:ext uri="{FF2B5EF4-FFF2-40B4-BE49-F238E27FC236}">
                <a16:creationId xmlns:a16="http://schemas.microsoft.com/office/drawing/2014/main" id="{69745F3D-87CF-6EA6-BAF8-B1B7DA7A3A9D}"/>
              </a:ext>
            </a:extLst>
          </p:cNvPr>
          <p:cNvPicPr>
            <a:picLocks noGrp="1" noChangeAspect="1"/>
          </p:cNvPicPr>
          <p:nvPr>
            <p:ph idx="1"/>
          </p:nvPr>
        </p:nvPicPr>
        <p:blipFill>
          <a:blip r:embed="rId2"/>
          <a:stretch>
            <a:fillRect/>
          </a:stretch>
        </p:blipFill>
        <p:spPr>
          <a:xfrm>
            <a:off x="713256" y="877195"/>
            <a:ext cx="7289730" cy="4371364"/>
          </a:xfrm>
        </p:spPr>
      </p:pic>
      <p:sp>
        <p:nvSpPr>
          <p:cNvPr id="5" name="TextBox 4">
            <a:extLst>
              <a:ext uri="{FF2B5EF4-FFF2-40B4-BE49-F238E27FC236}">
                <a16:creationId xmlns:a16="http://schemas.microsoft.com/office/drawing/2014/main" id="{D8164458-B526-E132-3034-A83052775C13}"/>
              </a:ext>
            </a:extLst>
          </p:cNvPr>
          <p:cNvSpPr txBox="1"/>
          <p:nvPr/>
        </p:nvSpPr>
        <p:spPr>
          <a:xfrm>
            <a:off x="533400" y="5376434"/>
            <a:ext cx="8381998" cy="338554"/>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 </a:t>
            </a:r>
            <a:r>
              <a:rPr lang="en-US" sz="1600" dirty="0"/>
              <a:t>Wind growth in short term continues at slower pace. Risk is not stagnant.</a:t>
            </a:r>
          </a:p>
        </p:txBody>
      </p:sp>
    </p:spTree>
    <p:extLst>
      <p:ext uri="{BB962C8B-B14F-4D97-AF65-F5344CB8AC3E}">
        <p14:creationId xmlns:p14="http://schemas.microsoft.com/office/powerpoint/2010/main" val="3529817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1026-2686-E7C6-4B8E-8D16584C9551}"/>
              </a:ext>
            </a:extLst>
          </p:cNvPr>
          <p:cNvSpPr>
            <a:spLocks noGrp="1"/>
          </p:cNvSpPr>
          <p:nvPr>
            <p:ph type="title"/>
          </p:nvPr>
        </p:nvSpPr>
        <p:spPr/>
        <p:txBody>
          <a:bodyPr lIns="91440" tIns="45720" rIns="91440" bIns="45720" anchor="t"/>
          <a:lstStyle/>
          <a:p>
            <a:r>
              <a:rPr lang="en-US" dirty="0"/>
              <a:t>Solar Capacity Changes – Short Term</a:t>
            </a:r>
          </a:p>
        </p:txBody>
      </p:sp>
      <p:sp>
        <p:nvSpPr>
          <p:cNvPr id="4" name="Slide Number Placeholder 3">
            <a:extLst>
              <a:ext uri="{FF2B5EF4-FFF2-40B4-BE49-F238E27FC236}">
                <a16:creationId xmlns:a16="http://schemas.microsoft.com/office/drawing/2014/main" id="{DE335BF0-E235-D997-8E23-2D91B696CD93}"/>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62</a:t>
            </a:fld>
            <a:endParaRPr lang="en-US" dirty="0">
              <a:solidFill>
                <a:prstClr val="black">
                  <a:tint val="75000"/>
                </a:prstClr>
              </a:solidFill>
            </a:endParaRPr>
          </a:p>
        </p:txBody>
      </p:sp>
      <p:pic>
        <p:nvPicPr>
          <p:cNvPr id="10" name="Content Placeholder 9">
            <a:extLst>
              <a:ext uri="{FF2B5EF4-FFF2-40B4-BE49-F238E27FC236}">
                <a16:creationId xmlns:a16="http://schemas.microsoft.com/office/drawing/2014/main" id="{69745F3D-87CF-6EA6-BAF8-B1B7DA7A3A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43000" y="990600"/>
            <a:ext cx="6674958" cy="4311678"/>
          </a:xfrm>
        </p:spPr>
      </p:pic>
      <p:sp>
        <p:nvSpPr>
          <p:cNvPr id="5" name="TextBox 4">
            <a:extLst>
              <a:ext uri="{FF2B5EF4-FFF2-40B4-BE49-F238E27FC236}">
                <a16:creationId xmlns:a16="http://schemas.microsoft.com/office/drawing/2014/main" id="{E123DB4B-0FBF-D8DB-3085-056AA5C90A1B}"/>
              </a:ext>
            </a:extLst>
          </p:cNvPr>
          <p:cNvSpPr txBox="1"/>
          <p:nvPr/>
        </p:nvSpPr>
        <p:spPr>
          <a:xfrm>
            <a:off x="533400" y="5376434"/>
            <a:ext cx="8381998" cy="584775"/>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 </a:t>
            </a:r>
            <a:r>
              <a:rPr lang="en-US" sz="1600" dirty="0"/>
              <a:t>Solar growth may almost double capacity in the next year.  Risk is increasing rapidly.</a:t>
            </a:r>
          </a:p>
        </p:txBody>
      </p:sp>
    </p:spTree>
    <p:extLst>
      <p:ext uri="{BB962C8B-B14F-4D97-AF65-F5344CB8AC3E}">
        <p14:creationId xmlns:p14="http://schemas.microsoft.com/office/powerpoint/2010/main" val="3439813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1026-2686-E7C6-4B8E-8D16584C9551}"/>
              </a:ext>
            </a:extLst>
          </p:cNvPr>
          <p:cNvSpPr>
            <a:spLocks noGrp="1"/>
          </p:cNvSpPr>
          <p:nvPr>
            <p:ph type="title"/>
          </p:nvPr>
        </p:nvSpPr>
        <p:spPr/>
        <p:txBody>
          <a:bodyPr lIns="91440" tIns="45720" rIns="91440" bIns="45720" anchor="t"/>
          <a:lstStyle/>
          <a:p>
            <a:r>
              <a:rPr lang="en-US" dirty="0"/>
              <a:t>Battery Capacity Changes – Short term</a:t>
            </a:r>
          </a:p>
        </p:txBody>
      </p:sp>
      <p:sp>
        <p:nvSpPr>
          <p:cNvPr id="4" name="Slide Number Placeholder 3">
            <a:extLst>
              <a:ext uri="{FF2B5EF4-FFF2-40B4-BE49-F238E27FC236}">
                <a16:creationId xmlns:a16="http://schemas.microsoft.com/office/drawing/2014/main" id="{DE335BF0-E235-D997-8E23-2D91B696CD93}"/>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63</a:t>
            </a:fld>
            <a:endParaRPr lang="en-US" dirty="0">
              <a:solidFill>
                <a:prstClr val="black">
                  <a:tint val="75000"/>
                </a:prstClr>
              </a:solidFill>
            </a:endParaRPr>
          </a:p>
        </p:txBody>
      </p:sp>
      <p:pic>
        <p:nvPicPr>
          <p:cNvPr id="10" name="Content Placeholder 9">
            <a:extLst>
              <a:ext uri="{FF2B5EF4-FFF2-40B4-BE49-F238E27FC236}">
                <a16:creationId xmlns:a16="http://schemas.microsoft.com/office/drawing/2014/main" id="{69745F3D-87CF-6EA6-BAF8-B1B7DA7A3A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19125" y="954788"/>
            <a:ext cx="6674958" cy="4210210"/>
          </a:xfrm>
        </p:spPr>
      </p:pic>
      <p:sp>
        <p:nvSpPr>
          <p:cNvPr id="5" name="TextBox 4">
            <a:extLst>
              <a:ext uri="{FF2B5EF4-FFF2-40B4-BE49-F238E27FC236}">
                <a16:creationId xmlns:a16="http://schemas.microsoft.com/office/drawing/2014/main" id="{AE5624E4-4694-84D4-DFE7-CFC77E5D69A9}"/>
              </a:ext>
            </a:extLst>
          </p:cNvPr>
          <p:cNvSpPr txBox="1"/>
          <p:nvPr/>
        </p:nvSpPr>
        <p:spPr>
          <a:xfrm>
            <a:off x="533400" y="5376434"/>
            <a:ext cx="8381998" cy="584775"/>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en-US" sz="1600" b="1" dirty="0"/>
              <a:t>Key Takeaway: </a:t>
            </a:r>
            <a:r>
              <a:rPr lang="en-US" sz="1600" dirty="0"/>
              <a:t>ESR growth may almost triple capacity in the next year.  Risk is increasing rapidly.</a:t>
            </a:r>
          </a:p>
        </p:txBody>
      </p:sp>
    </p:spTree>
    <p:extLst>
      <p:ext uri="{BB962C8B-B14F-4D97-AF65-F5344CB8AC3E}">
        <p14:creationId xmlns:p14="http://schemas.microsoft.com/office/powerpoint/2010/main" val="2549262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133600"/>
            <a:ext cx="9077131" cy="2431435"/>
          </a:xfrm>
          <a:prstGeom prst="rect">
            <a:avLst/>
          </a:prstGeom>
          <a:noFill/>
        </p:spPr>
        <p:txBody>
          <a:bodyPr wrap="square" lIns="91440" tIns="45720" rIns="91440" bIns="45720" rtlCol="0" anchor="t">
            <a:spAutoFit/>
          </a:bodyPr>
          <a:lstStyle/>
          <a:p>
            <a:pPr algn="ctr"/>
            <a:endParaRPr lang="en-US" sz="2800" b="1" dirty="0">
              <a:solidFill>
                <a:srgbClr val="00AEC7"/>
              </a:solidFill>
              <a:ea typeface="+mj-ea"/>
              <a:cs typeface="+mj-cs"/>
            </a:endParaRPr>
          </a:p>
          <a:p>
            <a:pPr algn="ctr"/>
            <a:endParaRPr lang="en-US" sz="2800" b="1" dirty="0">
              <a:solidFill>
                <a:srgbClr val="00AEC7"/>
              </a:solidFill>
              <a:ea typeface="+mj-ea"/>
              <a:cs typeface="+mj-cs"/>
            </a:endParaRPr>
          </a:p>
          <a:p>
            <a:pPr algn="ctr"/>
            <a:r>
              <a:rPr lang="en-US" sz="6000" b="1" dirty="0">
                <a:solidFill>
                  <a:srgbClr val="00AEC7"/>
                </a:solidFill>
                <a:ea typeface="+mj-ea"/>
                <a:cs typeface="+mj-cs"/>
              </a:rPr>
              <a:t>Appendix B</a:t>
            </a:r>
            <a:endParaRPr lang="en-US" sz="5400" b="1" dirty="0">
              <a:solidFill>
                <a:schemeClr val="tx2"/>
              </a:solidFill>
              <a:ea typeface="+mj-ea"/>
              <a:cs typeface="+mj-cs"/>
            </a:endParaRPr>
          </a:p>
          <a:p>
            <a:pPr algn="ctr"/>
            <a:r>
              <a:rPr lang="en-US" sz="3600" b="1" dirty="0">
                <a:solidFill>
                  <a:schemeClr val="tx2"/>
                </a:solidFill>
                <a:ea typeface="+mj-ea"/>
                <a:cs typeface="+mj-cs"/>
              </a:rPr>
              <a:t>November 2023 RFI breakdown by type </a:t>
            </a:r>
            <a:endParaRPr lang="en-US" dirty="0">
              <a:solidFill>
                <a:schemeClr val="tx2"/>
              </a:solidFill>
              <a:ea typeface="+mj-ea"/>
              <a:cs typeface="+mj-cs"/>
            </a:endParaRPr>
          </a:p>
        </p:txBody>
      </p:sp>
    </p:spTree>
    <p:extLst>
      <p:ext uri="{BB962C8B-B14F-4D97-AF65-F5344CB8AC3E}">
        <p14:creationId xmlns:p14="http://schemas.microsoft.com/office/powerpoint/2010/main" val="795751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dirty="0"/>
              <a:t>RFI Results – December TAC</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65</a:t>
            </a:fld>
            <a:endParaRPr lang="en-US" dirty="0"/>
          </a:p>
        </p:txBody>
      </p:sp>
      <p:sp>
        <p:nvSpPr>
          <p:cNvPr id="7" name="Content Placeholder 2">
            <a:extLst>
              <a:ext uri="{FF2B5EF4-FFF2-40B4-BE49-F238E27FC236}">
                <a16:creationId xmlns:a16="http://schemas.microsoft.com/office/drawing/2014/main" id="{14A3703A-88F0-9A50-1060-D9C60B078C9E}"/>
              </a:ext>
            </a:extLst>
          </p:cNvPr>
          <p:cNvSpPr>
            <a:spLocks noGrp="1"/>
          </p:cNvSpPr>
          <p:nvPr>
            <p:ph idx="1"/>
          </p:nvPr>
        </p:nvSpPr>
        <p:spPr>
          <a:xfrm>
            <a:off x="95249" y="942427"/>
            <a:ext cx="5747286" cy="1134038"/>
          </a:xfrm>
        </p:spPr>
        <p:txBody>
          <a:bodyPr/>
          <a:lstStyle/>
          <a:p>
            <a:r>
              <a:rPr lang="en-US" sz="1600" dirty="0"/>
              <a:t>OEM RFI and part of RE RFI asked if technically feasible to comply w/ requirements in ERCOT-recommended language in 8/18/23 comments</a:t>
            </a:r>
          </a:p>
          <a:p>
            <a:r>
              <a:rPr lang="en-US" sz="1600" dirty="0"/>
              <a:t>Some RE responses may reflect late info from OEMs</a:t>
            </a:r>
          </a:p>
        </p:txBody>
      </p:sp>
      <p:sp>
        <p:nvSpPr>
          <p:cNvPr id="8" name="Content Placeholder 2">
            <a:extLst>
              <a:ext uri="{FF2B5EF4-FFF2-40B4-BE49-F238E27FC236}">
                <a16:creationId xmlns:a16="http://schemas.microsoft.com/office/drawing/2014/main" id="{ED2341CE-FDA5-055F-8EF5-7BE41251B44B}"/>
              </a:ext>
            </a:extLst>
          </p:cNvPr>
          <p:cNvSpPr txBox="1">
            <a:spLocks/>
          </p:cNvSpPr>
          <p:nvPr/>
        </p:nvSpPr>
        <p:spPr>
          <a:xfrm>
            <a:off x="381000" y="3727147"/>
            <a:ext cx="8534400" cy="9104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Remainder of RE RFI asked if it was commercially reasonable to comply with requirements as captured in the ROS approved language from the September 14, 2023.</a:t>
            </a:r>
          </a:p>
          <a:p>
            <a:r>
              <a:rPr lang="en-US" sz="1400" dirty="0"/>
              <a:t>VRT curves are more stringent in ROS approved language</a:t>
            </a:r>
          </a:p>
        </p:txBody>
      </p:sp>
      <p:pic>
        <p:nvPicPr>
          <p:cNvPr id="16" name="Picture 15">
            <a:extLst>
              <a:ext uri="{FF2B5EF4-FFF2-40B4-BE49-F238E27FC236}">
                <a16:creationId xmlns:a16="http://schemas.microsoft.com/office/drawing/2014/main" id="{EE9C85A8-1EB5-D59B-8C3B-05BDB759C8CB}"/>
              </a:ext>
            </a:extLst>
          </p:cNvPr>
          <p:cNvPicPr>
            <a:picLocks noChangeAspect="1"/>
          </p:cNvPicPr>
          <p:nvPr/>
        </p:nvPicPr>
        <p:blipFill>
          <a:blip r:embed="rId2"/>
          <a:stretch>
            <a:fillRect/>
          </a:stretch>
        </p:blipFill>
        <p:spPr>
          <a:xfrm>
            <a:off x="6172200" y="250713"/>
            <a:ext cx="2480098" cy="1813279"/>
          </a:xfrm>
          <a:prstGeom prst="rect">
            <a:avLst/>
          </a:prstGeom>
        </p:spPr>
      </p:pic>
      <p:pic>
        <p:nvPicPr>
          <p:cNvPr id="5" name="Picture 4">
            <a:extLst>
              <a:ext uri="{FF2B5EF4-FFF2-40B4-BE49-F238E27FC236}">
                <a16:creationId xmlns:a16="http://schemas.microsoft.com/office/drawing/2014/main" id="{09DB8FED-0F4F-E031-0DC5-A4D206AB6F86}"/>
              </a:ext>
            </a:extLst>
          </p:cNvPr>
          <p:cNvPicPr>
            <a:picLocks noChangeAspect="1"/>
          </p:cNvPicPr>
          <p:nvPr/>
        </p:nvPicPr>
        <p:blipFill>
          <a:blip r:embed="rId3"/>
          <a:stretch>
            <a:fillRect/>
          </a:stretch>
        </p:blipFill>
        <p:spPr>
          <a:xfrm>
            <a:off x="95250" y="2224867"/>
            <a:ext cx="8896349" cy="1505225"/>
          </a:xfrm>
          <a:prstGeom prst="rect">
            <a:avLst/>
          </a:prstGeom>
        </p:spPr>
      </p:pic>
      <p:pic>
        <p:nvPicPr>
          <p:cNvPr id="10" name="Picture 9">
            <a:extLst>
              <a:ext uri="{FF2B5EF4-FFF2-40B4-BE49-F238E27FC236}">
                <a16:creationId xmlns:a16="http://schemas.microsoft.com/office/drawing/2014/main" id="{50C6804A-F178-E6AE-09C1-C09A6623D400}"/>
              </a:ext>
            </a:extLst>
          </p:cNvPr>
          <p:cNvPicPr>
            <a:picLocks noChangeAspect="1"/>
          </p:cNvPicPr>
          <p:nvPr/>
        </p:nvPicPr>
        <p:blipFill>
          <a:blip r:embed="rId4"/>
          <a:stretch>
            <a:fillRect/>
          </a:stretch>
        </p:blipFill>
        <p:spPr>
          <a:xfrm>
            <a:off x="95249" y="4477538"/>
            <a:ext cx="8896349" cy="1049280"/>
          </a:xfrm>
          <a:prstGeom prst="rect">
            <a:avLst/>
          </a:prstGeom>
        </p:spPr>
      </p:pic>
    </p:spTree>
    <p:extLst>
      <p:ext uri="{BB962C8B-B14F-4D97-AF65-F5344CB8AC3E}">
        <p14:creationId xmlns:p14="http://schemas.microsoft.com/office/powerpoint/2010/main" val="3587801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dirty="0"/>
              <a:t>RFI Results – Breakdown by Type</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66</a:t>
            </a:fld>
            <a:endParaRPr lang="en-US" dirty="0"/>
          </a:p>
        </p:txBody>
      </p:sp>
      <p:graphicFrame>
        <p:nvGraphicFramePr>
          <p:cNvPr id="7" name="Table 6">
            <a:extLst>
              <a:ext uri="{FF2B5EF4-FFF2-40B4-BE49-F238E27FC236}">
                <a16:creationId xmlns:a16="http://schemas.microsoft.com/office/drawing/2014/main" id="{F87BA1DC-D4FD-35FD-091C-43388118F62C}"/>
              </a:ext>
            </a:extLst>
          </p:cNvPr>
          <p:cNvGraphicFramePr>
            <a:graphicFrameLocks noGrp="1"/>
          </p:cNvGraphicFramePr>
          <p:nvPr>
            <p:extLst>
              <p:ext uri="{D42A27DB-BD31-4B8C-83A1-F6EECF244321}">
                <p14:modId xmlns:p14="http://schemas.microsoft.com/office/powerpoint/2010/main" val="3678173796"/>
              </p:ext>
            </p:extLst>
          </p:nvPr>
        </p:nvGraphicFramePr>
        <p:xfrm>
          <a:off x="163631" y="1285512"/>
          <a:ext cx="8764229" cy="4115898"/>
        </p:xfrm>
        <a:graphic>
          <a:graphicData uri="http://schemas.openxmlformats.org/drawingml/2006/table">
            <a:tbl>
              <a:tblPr bandRow="1">
                <a:tableStyleId>{5C22544A-7EE6-4342-B048-85BDC9FD1C3A}</a:tableStyleId>
              </a:tblPr>
              <a:tblGrid>
                <a:gridCol w="466389">
                  <a:extLst>
                    <a:ext uri="{9D8B030D-6E8A-4147-A177-3AD203B41FA5}">
                      <a16:colId xmlns:a16="http://schemas.microsoft.com/office/drawing/2014/main" val="1120838210"/>
                    </a:ext>
                  </a:extLst>
                </a:gridCol>
                <a:gridCol w="1768394">
                  <a:extLst>
                    <a:ext uri="{9D8B030D-6E8A-4147-A177-3AD203B41FA5}">
                      <a16:colId xmlns:a16="http://schemas.microsoft.com/office/drawing/2014/main" val="2697732296"/>
                    </a:ext>
                  </a:extLst>
                </a:gridCol>
                <a:gridCol w="466389">
                  <a:extLst>
                    <a:ext uri="{9D8B030D-6E8A-4147-A177-3AD203B41FA5}">
                      <a16:colId xmlns:a16="http://schemas.microsoft.com/office/drawing/2014/main" val="409006385"/>
                    </a:ext>
                  </a:extLst>
                </a:gridCol>
                <a:gridCol w="466389">
                  <a:extLst>
                    <a:ext uri="{9D8B030D-6E8A-4147-A177-3AD203B41FA5}">
                      <a16:colId xmlns:a16="http://schemas.microsoft.com/office/drawing/2014/main" val="1978716953"/>
                    </a:ext>
                  </a:extLst>
                </a:gridCol>
                <a:gridCol w="466389">
                  <a:extLst>
                    <a:ext uri="{9D8B030D-6E8A-4147-A177-3AD203B41FA5}">
                      <a16:colId xmlns:a16="http://schemas.microsoft.com/office/drawing/2014/main" val="1651298021"/>
                    </a:ext>
                  </a:extLst>
                </a:gridCol>
                <a:gridCol w="466389">
                  <a:extLst>
                    <a:ext uri="{9D8B030D-6E8A-4147-A177-3AD203B41FA5}">
                      <a16:colId xmlns:a16="http://schemas.microsoft.com/office/drawing/2014/main" val="4115223591"/>
                    </a:ext>
                  </a:extLst>
                </a:gridCol>
                <a:gridCol w="466389">
                  <a:extLst>
                    <a:ext uri="{9D8B030D-6E8A-4147-A177-3AD203B41FA5}">
                      <a16:colId xmlns:a16="http://schemas.microsoft.com/office/drawing/2014/main" val="1585378893"/>
                    </a:ext>
                  </a:extLst>
                </a:gridCol>
                <a:gridCol w="466389">
                  <a:extLst>
                    <a:ext uri="{9D8B030D-6E8A-4147-A177-3AD203B41FA5}">
                      <a16:colId xmlns:a16="http://schemas.microsoft.com/office/drawing/2014/main" val="1153710796"/>
                    </a:ext>
                  </a:extLst>
                </a:gridCol>
                <a:gridCol w="466389">
                  <a:extLst>
                    <a:ext uri="{9D8B030D-6E8A-4147-A177-3AD203B41FA5}">
                      <a16:colId xmlns:a16="http://schemas.microsoft.com/office/drawing/2014/main" val="1665786631"/>
                    </a:ext>
                  </a:extLst>
                </a:gridCol>
                <a:gridCol w="466389">
                  <a:extLst>
                    <a:ext uri="{9D8B030D-6E8A-4147-A177-3AD203B41FA5}">
                      <a16:colId xmlns:a16="http://schemas.microsoft.com/office/drawing/2014/main" val="1158665527"/>
                    </a:ext>
                  </a:extLst>
                </a:gridCol>
                <a:gridCol w="466389">
                  <a:extLst>
                    <a:ext uri="{9D8B030D-6E8A-4147-A177-3AD203B41FA5}">
                      <a16:colId xmlns:a16="http://schemas.microsoft.com/office/drawing/2014/main" val="3943991920"/>
                    </a:ext>
                  </a:extLst>
                </a:gridCol>
                <a:gridCol w="466389">
                  <a:extLst>
                    <a:ext uri="{9D8B030D-6E8A-4147-A177-3AD203B41FA5}">
                      <a16:colId xmlns:a16="http://schemas.microsoft.com/office/drawing/2014/main" val="512677486"/>
                    </a:ext>
                  </a:extLst>
                </a:gridCol>
                <a:gridCol w="466389">
                  <a:extLst>
                    <a:ext uri="{9D8B030D-6E8A-4147-A177-3AD203B41FA5}">
                      <a16:colId xmlns:a16="http://schemas.microsoft.com/office/drawing/2014/main" val="4104284063"/>
                    </a:ext>
                  </a:extLst>
                </a:gridCol>
                <a:gridCol w="466389">
                  <a:extLst>
                    <a:ext uri="{9D8B030D-6E8A-4147-A177-3AD203B41FA5}">
                      <a16:colId xmlns:a16="http://schemas.microsoft.com/office/drawing/2014/main" val="1643369844"/>
                    </a:ext>
                  </a:extLst>
                </a:gridCol>
                <a:gridCol w="466389">
                  <a:extLst>
                    <a:ext uri="{9D8B030D-6E8A-4147-A177-3AD203B41FA5}">
                      <a16:colId xmlns:a16="http://schemas.microsoft.com/office/drawing/2014/main" val="4004676691"/>
                    </a:ext>
                  </a:extLst>
                </a:gridCol>
                <a:gridCol w="466389">
                  <a:extLst>
                    <a:ext uri="{9D8B030D-6E8A-4147-A177-3AD203B41FA5}">
                      <a16:colId xmlns:a16="http://schemas.microsoft.com/office/drawing/2014/main" val="1492662707"/>
                    </a:ext>
                  </a:extLst>
                </a:gridCol>
              </a:tblGrid>
              <a:tr h="81367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 2.6.2.1 (1) Frequency Ride Through curve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2.6.2.1(3) Protection System Coordination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2.6.2.1(3) Rate of Change of Frequency (RoCoF)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 (4) Current injection settings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 (5) Controls system coordination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 (3) Filtered quantities/ time delay use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 Section 2.9.1.2 (1) Table A VRT Curves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(3) Protection System Coordination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(4) Current injection settings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(5) Controls system coordination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2.9.1.1 (6) Filtered quantities/ time delay use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(7) Multiple excursion requirements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(8) Phase Angle Jump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20598944"/>
                  </a:ext>
                </a:extLst>
              </a:tr>
              <a:tr h="156494">
                <a:tc rowSpan="4">
                  <a:txBody>
                    <a:bodyPr/>
                    <a:lstStyle/>
                    <a:p>
                      <a:pPr algn="ctr" fontAlgn="ctr"/>
                      <a:r>
                        <a:rPr lang="en-US" sz="900" b="0" i="0" u="none" strike="noStrike" dirty="0">
                          <a:solidFill>
                            <a:srgbClr val="000000"/>
                          </a:solidFill>
                          <a:effectLst/>
                          <a:highlight>
                            <a:srgbClr val="D9E1F2"/>
                          </a:highlight>
                          <a:latin typeface="Calibri" panose="020F0502020204030204" pitchFamily="34" charset="0"/>
                        </a:rPr>
                        <a:t>OEM 66,777 MW</a:t>
                      </a:r>
                    </a:p>
                  </a:txBody>
                  <a:tcPr marL="0" marR="0" marT="0" marB="0" anchor="ctr">
                    <a:lnL>
                      <a:noFill/>
                    </a:lnL>
                    <a:lnR>
                      <a:noFill/>
                    </a:lnR>
                    <a:lnT>
                      <a:noFill/>
                    </a:lnT>
                    <a:lnB>
                      <a:noFill/>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Can Comply (Yes)</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57980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65890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39793</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66168</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65890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66168</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57700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65890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63410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65890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66168</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38053</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40378</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442726208"/>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comply(No)Wind[39,439]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8756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25882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288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288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8756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3046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288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27807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25297</a:t>
                      </a: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376015727"/>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comply(No)non-wind[27,338]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1102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917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1102</a:t>
                      </a: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78762479"/>
                  </a:ext>
                </a:extLst>
              </a:tr>
              <a:tr h="156494">
                <a:tc vMerge="1">
                  <a:txBody>
                    <a:bodyPr/>
                    <a:lstStyle/>
                    <a:p>
                      <a:endParaRPr lang="en-US"/>
                    </a:p>
                  </a:txBody>
                  <a:tcPr/>
                </a:tc>
                <a:tc>
                  <a:txBody>
                    <a:bodyPr/>
                    <a:lstStyle/>
                    <a:p>
                      <a:pPr algn="l" fontAlgn="b"/>
                      <a:r>
                        <a:rPr lang="en-US" sz="900" b="1" i="0" u="none" strike="noStrike" dirty="0">
                          <a:solidFill>
                            <a:srgbClr val="000000"/>
                          </a:solidFill>
                          <a:effectLst/>
                          <a:highlight>
                            <a:srgbClr val="D0CECE"/>
                          </a:highlight>
                          <a:latin typeface="Calibri" panose="020F0502020204030204" pitchFamily="34" charset="0"/>
                        </a:rPr>
                        <a:t>% Can comply (Yes)</a:t>
                      </a:r>
                    </a:p>
                  </a:txBody>
                  <a:tcPr marL="0" marR="0" marT="0" marB="0" anchor="b">
                    <a:lnL>
                      <a:noFill/>
                    </a:lnL>
                    <a:lnR>
                      <a:noFill/>
                    </a:lnR>
                    <a:lnT>
                      <a:noFill/>
                    </a:lnT>
                    <a:lnB>
                      <a:noFill/>
                    </a:lnB>
                    <a:solidFill>
                      <a:srgbClr val="D0CECE"/>
                    </a:solidFill>
                  </a:tcPr>
                </a:tc>
                <a:tc>
                  <a:txBody>
                    <a:bodyPr/>
                    <a:lstStyle/>
                    <a:p>
                      <a:pPr algn="r" fontAlgn="b"/>
                      <a:r>
                        <a:rPr lang="en-US" sz="900" b="0" i="0" u="none" strike="noStrike" dirty="0">
                          <a:solidFill>
                            <a:srgbClr val="000000"/>
                          </a:solidFill>
                          <a:effectLst/>
                          <a:highlight>
                            <a:srgbClr val="BED981"/>
                          </a:highlight>
                          <a:latin typeface="Calibri" panose="020F0502020204030204" pitchFamily="34" charset="0"/>
                        </a:rPr>
                        <a:t>87%</a:t>
                      </a:r>
                    </a:p>
                  </a:txBody>
                  <a:tcPr marL="0" marR="0" marT="0" marB="0" anchor="b">
                    <a:lnL>
                      <a:noFill/>
                    </a:lnL>
                    <a:lnR>
                      <a:noFill/>
                    </a:lnR>
                    <a:lnT>
                      <a:noFill/>
                    </a:lnT>
                    <a:lnB>
                      <a:noFill/>
                    </a:lnB>
                    <a:solidFill>
                      <a:srgbClr val="BED981"/>
                    </a:solidFill>
                  </a:tcPr>
                </a:tc>
                <a:tc>
                  <a:txBody>
                    <a:bodyPr/>
                    <a:lstStyle/>
                    <a:p>
                      <a:pPr algn="r" fontAlgn="b"/>
                      <a:r>
                        <a:rPr lang="en-US" sz="900" b="0" i="0" u="none" strike="noStrike" dirty="0">
                          <a:solidFill>
                            <a:srgbClr val="000000"/>
                          </a:solidFill>
                          <a:effectLst/>
                          <a:highlight>
                            <a:srgbClr val="67BF7C"/>
                          </a:highlight>
                          <a:latin typeface="Calibri" panose="020F0502020204030204" pitchFamily="34" charset="0"/>
                        </a:rPr>
                        <a:t>99%</a:t>
                      </a:r>
                    </a:p>
                  </a:txBody>
                  <a:tcPr marL="0" marR="0" marT="0" marB="0" anchor="b">
                    <a:lnL>
                      <a:noFill/>
                    </a:lnL>
                    <a:lnR>
                      <a:noFill/>
                    </a:lnR>
                    <a:lnT>
                      <a:noFill/>
                    </a:lnT>
                    <a:lnB>
                      <a:noFill/>
                    </a:lnB>
                    <a:solidFill>
                      <a:srgbClr val="67BF7C"/>
                    </a:solidFill>
                  </a:tcPr>
                </a:tc>
                <a:tc>
                  <a:txBody>
                    <a:bodyPr/>
                    <a:lstStyle/>
                    <a:p>
                      <a:pPr algn="r" fontAlgn="b"/>
                      <a:r>
                        <a:rPr lang="en-US" sz="900" b="0" i="0" u="none" strike="noStrike" dirty="0">
                          <a:solidFill>
                            <a:srgbClr val="000000"/>
                          </a:solidFill>
                          <a:effectLst/>
                          <a:highlight>
                            <a:srgbClr val="F8796E"/>
                          </a:highlight>
                          <a:latin typeface="Calibri" panose="020F0502020204030204" pitchFamily="34" charset="0"/>
                        </a:rPr>
                        <a:t>60%</a:t>
                      </a:r>
                    </a:p>
                  </a:txBody>
                  <a:tcPr marL="0" marR="0" marT="0" marB="0" anchor="b">
                    <a:lnL>
                      <a:noFill/>
                    </a:lnL>
                    <a:lnR>
                      <a:noFill/>
                    </a:lnR>
                    <a:lnT>
                      <a:noFill/>
                    </a:lnT>
                    <a:lnB>
                      <a:noFill/>
                    </a:lnB>
                    <a:solidFill>
                      <a:srgbClr val="F8796E"/>
                    </a:solidFill>
                  </a:tcPr>
                </a:tc>
                <a:tc>
                  <a:txBody>
                    <a:bodyPr/>
                    <a:lstStyle/>
                    <a:p>
                      <a:pPr algn="r" fontAlgn="b"/>
                      <a:r>
                        <a:rPr lang="en-US" sz="900" b="0" i="0" u="none" strike="noStrike" dirty="0">
                          <a:solidFill>
                            <a:srgbClr val="000000"/>
                          </a:solidFill>
                          <a:effectLst/>
                          <a:highlight>
                            <a:srgbClr val="63BE7B"/>
                          </a:highlight>
                          <a:latin typeface="Calibri" panose="020F0502020204030204" pitchFamily="34" charset="0"/>
                        </a:rPr>
                        <a:t>99%</a:t>
                      </a:r>
                    </a:p>
                  </a:txBody>
                  <a:tcPr marL="0" marR="0" marT="0" marB="0" anchor="b">
                    <a:lnL>
                      <a:noFill/>
                    </a:lnL>
                    <a:lnR>
                      <a:noFill/>
                    </a:lnR>
                    <a:lnT>
                      <a:noFill/>
                    </a:lnT>
                    <a:lnB>
                      <a:noFill/>
                    </a:lnB>
                    <a:solidFill>
                      <a:srgbClr val="63BE7B"/>
                    </a:solidFill>
                  </a:tcPr>
                </a:tc>
                <a:tc>
                  <a:txBody>
                    <a:bodyPr/>
                    <a:lstStyle/>
                    <a:p>
                      <a:pPr algn="r" fontAlgn="b"/>
                      <a:r>
                        <a:rPr lang="en-US" sz="900" b="0" i="0" u="none" strike="noStrike" dirty="0">
                          <a:solidFill>
                            <a:srgbClr val="000000"/>
                          </a:solidFill>
                          <a:effectLst/>
                          <a:highlight>
                            <a:srgbClr val="67BF7C"/>
                          </a:highlight>
                          <a:latin typeface="Calibri" panose="020F0502020204030204" pitchFamily="34" charset="0"/>
                        </a:rPr>
                        <a:t>99%</a:t>
                      </a:r>
                    </a:p>
                  </a:txBody>
                  <a:tcPr marL="0" marR="0" marT="0" marB="0" anchor="b">
                    <a:lnL>
                      <a:noFill/>
                    </a:lnL>
                    <a:lnR>
                      <a:noFill/>
                    </a:lnR>
                    <a:lnT>
                      <a:noFill/>
                    </a:lnT>
                    <a:lnB>
                      <a:noFill/>
                    </a:lnB>
                    <a:solidFill>
                      <a:srgbClr val="67BF7C"/>
                    </a:solidFill>
                  </a:tcPr>
                </a:tc>
                <a:tc>
                  <a:txBody>
                    <a:bodyPr/>
                    <a:lstStyle/>
                    <a:p>
                      <a:pPr algn="r" fontAlgn="b"/>
                      <a:r>
                        <a:rPr lang="en-US" sz="900" b="0" i="0" u="none" strike="noStrike" dirty="0">
                          <a:solidFill>
                            <a:srgbClr val="000000"/>
                          </a:solidFill>
                          <a:effectLst/>
                          <a:highlight>
                            <a:srgbClr val="63BE7B"/>
                          </a:highlight>
                          <a:latin typeface="Calibri" panose="020F0502020204030204" pitchFamily="34" charset="0"/>
                        </a:rPr>
                        <a:t>99%</a:t>
                      </a:r>
                    </a:p>
                  </a:txBody>
                  <a:tcPr marL="0" marR="0" marT="0" marB="0" anchor="b">
                    <a:lnL>
                      <a:noFill/>
                    </a:lnL>
                    <a:lnR>
                      <a:noFill/>
                    </a:lnR>
                    <a:lnT>
                      <a:noFill/>
                    </a:lnT>
                    <a:lnB>
                      <a:noFill/>
                    </a:lnB>
                    <a:solidFill>
                      <a:srgbClr val="63BE7B"/>
                    </a:solidFill>
                  </a:tcPr>
                </a:tc>
                <a:tc>
                  <a:txBody>
                    <a:bodyPr/>
                    <a:lstStyle/>
                    <a:p>
                      <a:pPr algn="r" fontAlgn="b"/>
                      <a:r>
                        <a:rPr lang="en-US" sz="900" b="0" i="0" u="none" strike="noStrike" dirty="0">
                          <a:solidFill>
                            <a:srgbClr val="000000"/>
                          </a:solidFill>
                          <a:effectLst/>
                          <a:highlight>
                            <a:srgbClr val="C1DA81"/>
                          </a:highlight>
                          <a:latin typeface="Calibri" panose="020F0502020204030204" pitchFamily="34" charset="0"/>
                        </a:rPr>
                        <a:t>86%</a:t>
                      </a:r>
                    </a:p>
                  </a:txBody>
                  <a:tcPr marL="0" marR="0" marT="0" marB="0" anchor="b">
                    <a:lnL>
                      <a:noFill/>
                    </a:lnL>
                    <a:lnR>
                      <a:noFill/>
                    </a:lnR>
                    <a:lnT>
                      <a:noFill/>
                    </a:lnT>
                    <a:lnB>
                      <a:noFill/>
                    </a:lnB>
                    <a:solidFill>
                      <a:srgbClr val="C1DA81"/>
                    </a:solidFill>
                  </a:tcPr>
                </a:tc>
                <a:tc>
                  <a:txBody>
                    <a:bodyPr/>
                    <a:lstStyle/>
                    <a:p>
                      <a:pPr algn="r" fontAlgn="b"/>
                      <a:r>
                        <a:rPr lang="en-US" sz="900" b="0" i="0" u="none" strike="noStrike" dirty="0">
                          <a:solidFill>
                            <a:srgbClr val="000000"/>
                          </a:solidFill>
                          <a:effectLst/>
                          <a:highlight>
                            <a:srgbClr val="67BF7C"/>
                          </a:highlight>
                          <a:latin typeface="Calibri" panose="020F0502020204030204" pitchFamily="34" charset="0"/>
                        </a:rPr>
                        <a:t>99%</a:t>
                      </a:r>
                    </a:p>
                  </a:txBody>
                  <a:tcPr marL="0" marR="0" marT="0" marB="0" anchor="b">
                    <a:lnL>
                      <a:noFill/>
                    </a:lnL>
                    <a:lnR>
                      <a:noFill/>
                    </a:lnR>
                    <a:lnT>
                      <a:noFill/>
                    </a:lnT>
                    <a:lnB>
                      <a:noFill/>
                    </a:lnB>
                    <a:solidFill>
                      <a:srgbClr val="67BF7C"/>
                    </a:solidFill>
                  </a:tcPr>
                </a:tc>
                <a:tc>
                  <a:txBody>
                    <a:bodyPr/>
                    <a:lstStyle/>
                    <a:p>
                      <a:pPr algn="r" fontAlgn="b"/>
                      <a:r>
                        <a:rPr lang="en-US" sz="900" b="0" i="0" u="none" strike="noStrike" dirty="0">
                          <a:solidFill>
                            <a:srgbClr val="000000"/>
                          </a:solidFill>
                          <a:effectLst/>
                          <a:highlight>
                            <a:srgbClr val="82C77D"/>
                          </a:highlight>
                          <a:latin typeface="Calibri" panose="020F0502020204030204" pitchFamily="34" charset="0"/>
                        </a:rPr>
                        <a:t>95%</a:t>
                      </a:r>
                    </a:p>
                  </a:txBody>
                  <a:tcPr marL="0" marR="0" marT="0" marB="0" anchor="b">
                    <a:lnL>
                      <a:noFill/>
                    </a:lnL>
                    <a:lnR>
                      <a:noFill/>
                    </a:lnR>
                    <a:lnT>
                      <a:noFill/>
                    </a:lnT>
                    <a:lnB>
                      <a:noFill/>
                    </a:lnB>
                    <a:solidFill>
                      <a:srgbClr val="82C77D"/>
                    </a:solidFill>
                  </a:tcPr>
                </a:tc>
                <a:tc>
                  <a:txBody>
                    <a:bodyPr/>
                    <a:lstStyle/>
                    <a:p>
                      <a:pPr algn="r" fontAlgn="b"/>
                      <a:r>
                        <a:rPr lang="en-US" sz="900" b="0" i="0" u="none" strike="noStrike" dirty="0">
                          <a:solidFill>
                            <a:srgbClr val="000000"/>
                          </a:solidFill>
                          <a:effectLst/>
                          <a:highlight>
                            <a:srgbClr val="67BF7C"/>
                          </a:highlight>
                          <a:latin typeface="Calibri" panose="020F0502020204030204" pitchFamily="34" charset="0"/>
                        </a:rPr>
                        <a:t>99%</a:t>
                      </a:r>
                    </a:p>
                  </a:txBody>
                  <a:tcPr marL="0" marR="0" marT="0" marB="0" anchor="b">
                    <a:lnL>
                      <a:noFill/>
                    </a:lnL>
                    <a:lnR>
                      <a:noFill/>
                    </a:lnR>
                    <a:lnT>
                      <a:noFill/>
                    </a:lnT>
                    <a:lnB>
                      <a:noFill/>
                    </a:lnB>
                    <a:solidFill>
                      <a:srgbClr val="67BF7C"/>
                    </a:solidFill>
                  </a:tcPr>
                </a:tc>
                <a:tc>
                  <a:txBody>
                    <a:bodyPr/>
                    <a:lstStyle/>
                    <a:p>
                      <a:pPr algn="r" fontAlgn="b"/>
                      <a:r>
                        <a:rPr lang="en-US" sz="900" b="0" i="0" u="none" strike="noStrike" dirty="0">
                          <a:solidFill>
                            <a:srgbClr val="000000"/>
                          </a:solidFill>
                          <a:effectLst/>
                          <a:highlight>
                            <a:srgbClr val="63BE7B"/>
                          </a:highlight>
                          <a:latin typeface="Calibri" panose="020F0502020204030204" pitchFamily="34" charset="0"/>
                        </a:rPr>
                        <a:t>99%</a:t>
                      </a:r>
                    </a:p>
                  </a:txBody>
                  <a:tcPr marL="0" marR="0" marT="0" marB="0" anchor="b">
                    <a:lnL>
                      <a:noFill/>
                    </a:lnL>
                    <a:lnR>
                      <a:noFill/>
                    </a:lnR>
                    <a:lnT>
                      <a:noFill/>
                    </a:lnT>
                    <a:lnB>
                      <a:noFill/>
                    </a:lnB>
                    <a:solidFill>
                      <a:srgbClr val="63BE7B"/>
                    </a:solidFill>
                  </a:tcPr>
                </a:tc>
                <a:tc>
                  <a:txBody>
                    <a:bodyPr/>
                    <a:lstStyle/>
                    <a:p>
                      <a:pPr algn="r" fontAlgn="b"/>
                      <a:r>
                        <a:rPr lang="en-US" sz="900" b="0" i="0" u="none" strike="noStrike" dirty="0">
                          <a:solidFill>
                            <a:srgbClr val="000000"/>
                          </a:solidFill>
                          <a:effectLst/>
                          <a:highlight>
                            <a:srgbClr val="F8696B"/>
                          </a:highlight>
                          <a:latin typeface="Calibri" panose="020F0502020204030204" pitchFamily="34" charset="0"/>
                        </a:rPr>
                        <a:t>57%</a:t>
                      </a:r>
                    </a:p>
                  </a:txBody>
                  <a:tcPr marL="0" marR="0" marT="0" marB="0" anchor="b">
                    <a:lnL>
                      <a:noFill/>
                    </a:lnL>
                    <a:lnR>
                      <a:noFill/>
                    </a:lnR>
                    <a:lnT>
                      <a:noFill/>
                    </a:lnT>
                    <a:lnB>
                      <a:noFill/>
                    </a:lnB>
                    <a:solidFill>
                      <a:srgbClr val="F8696B"/>
                    </a:solidFill>
                  </a:tcPr>
                </a:tc>
                <a:tc>
                  <a:txBody>
                    <a:bodyPr/>
                    <a:lstStyle/>
                    <a:p>
                      <a:pPr algn="r" fontAlgn="b"/>
                      <a:r>
                        <a:rPr lang="en-US" sz="900" b="0" i="0" u="none" strike="noStrike" dirty="0">
                          <a:solidFill>
                            <a:srgbClr val="000000"/>
                          </a:solidFill>
                          <a:effectLst/>
                          <a:highlight>
                            <a:srgbClr val="F97E6F"/>
                          </a:highlight>
                          <a:latin typeface="Calibri" panose="020F0502020204030204" pitchFamily="34" charset="0"/>
                        </a:rPr>
                        <a:t>60%</a:t>
                      </a:r>
                    </a:p>
                  </a:txBody>
                  <a:tcPr marL="0" marR="0" marT="0" marB="0" anchor="b">
                    <a:lnL>
                      <a:noFill/>
                    </a:lnL>
                    <a:lnR>
                      <a:noFill/>
                    </a:lnR>
                    <a:lnT>
                      <a:noFill/>
                    </a:lnT>
                    <a:lnB>
                      <a:noFill/>
                    </a:lnB>
                    <a:solidFill>
                      <a:srgbClr val="F97E6F"/>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413617597"/>
                  </a:ext>
                </a:extLst>
              </a:tr>
              <a:tr h="156494">
                <a:tc rowSpan="5">
                  <a:txBody>
                    <a:bodyPr/>
                    <a:lstStyle/>
                    <a:p>
                      <a:pPr algn="ctr" fontAlgn="ctr"/>
                      <a:r>
                        <a:rPr lang="en-US" sz="900" b="0" i="0" u="none" strike="noStrike" dirty="0">
                          <a:solidFill>
                            <a:srgbClr val="000000"/>
                          </a:solidFill>
                          <a:effectLst/>
                          <a:highlight>
                            <a:srgbClr val="B4C6E7"/>
                          </a:highlight>
                          <a:latin typeface="Calibri" panose="020F0502020204030204" pitchFamily="34" charset="0"/>
                        </a:rPr>
                        <a:t>RE      54,953 MW</a:t>
                      </a:r>
                    </a:p>
                  </a:txBody>
                  <a:tcPr marL="0" marR="0" marT="0" marB="0" anchor="ctr">
                    <a:lnL>
                      <a:noFill/>
                    </a:lnL>
                    <a:lnR>
                      <a:noFill/>
                    </a:lnR>
                    <a:lnT>
                      <a:noFill/>
                    </a:lnT>
                    <a:lnB>
                      <a:noFill/>
                    </a:lnB>
                    <a:solidFill>
                      <a:srgbClr val="B4C6E7"/>
                    </a:solidFill>
                  </a:tcPr>
                </a:tc>
                <a:tc>
                  <a:txBody>
                    <a:bodyPr/>
                    <a:lstStyle/>
                    <a:p>
                      <a:pPr algn="l" fontAlgn="b"/>
                      <a:r>
                        <a:rPr lang="en-US" sz="900" b="1" i="0" u="none" strike="noStrike" dirty="0">
                          <a:solidFill>
                            <a:srgbClr val="000000"/>
                          </a:solidFill>
                          <a:effectLst/>
                          <a:latin typeface="Calibri" panose="020F0502020204030204" pitchFamily="34" charset="0"/>
                        </a:rPr>
                        <a:t>Can Comply (Yes)</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45062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46049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25499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49028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48937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47976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39559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41651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40953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47786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47013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20770</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24383</a:t>
                      </a: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096940953"/>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comply(No)Wind[35,531]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5292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3467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23600</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2050</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2141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2836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9556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7059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9967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3134</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3165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26832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25158</a:t>
                      </a: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16458196"/>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comply(No)PVGR[15,762]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3704</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4479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5288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3369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3369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3635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4855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5285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3527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3527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4269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6736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4886</a:t>
                      </a: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099278363"/>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comply(No)ESR[3,659]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895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958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506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506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506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983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958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506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506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506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615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526</a:t>
                      </a: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303024974"/>
                  </a:ext>
                </a:extLst>
              </a:tr>
              <a:tr h="156494">
                <a:tc vMerge="1">
                  <a:txBody>
                    <a:bodyPr/>
                    <a:lstStyle/>
                    <a:p>
                      <a:endParaRPr lang="en-US"/>
                    </a:p>
                  </a:txBody>
                  <a:tcPr/>
                </a:tc>
                <a:tc>
                  <a:txBody>
                    <a:bodyPr/>
                    <a:lstStyle/>
                    <a:p>
                      <a:pPr algn="l" fontAlgn="b"/>
                      <a:r>
                        <a:rPr lang="en-US" sz="900" b="1" i="0" u="none" strike="noStrike" dirty="0">
                          <a:solidFill>
                            <a:srgbClr val="000000"/>
                          </a:solidFill>
                          <a:effectLst/>
                          <a:highlight>
                            <a:srgbClr val="D0CECE"/>
                          </a:highlight>
                          <a:latin typeface="Calibri" panose="020F0502020204030204" pitchFamily="34" charset="0"/>
                        </a:rPr>
                        <a:t>% Can comply (Yes)</a:t>
                      </a:r>
                    </a:p>
                  </a:txBody>
                  <a:tcPr marL="0" marR="0" marT="0" marB="0" anchor="b">
                    <a:lnL>
                      <a:noFill/>
                    </a:lnL>
                    <a:lnR>
                      <a:noFill/>
                    </a:lnR>
                    <a:lnT>
                      <a:noFill/>
                    </a:lnT>
                    <a:lnB>
                      <a:noFill/>
                    </a:lnB>
                    <a:solidFill>
                      <a:srgbClr val="D0CECE"/>
                    </a:solidFill>
                  </a:tcPr>
                </a:tc>
                <a:tc>
                  <a:txBody>
                    <a:bodyPr/>
                    <a:lstStyle/>
                    <a:p>
                      <a:pPr algn="r" fontAlgn="b"/>
                      <a:r>
                        <a:rPr lang="en-US" sz="900" b="0" i="0" u="none" strike="noStrike" dirty="0">
                          <a:solidFill>
                            <a:srgbClr val="000000"/>
                          </a:solidFill>
                          <a:effectLst/>
                          <a:highlight>
                            <a:srgbClr val="8FCB7E"/>
                          </a:highlight>
                          <a:latin typeface="Calibri" panose="020F0502020204030204" pitchFamily="34" charset="0"/>
                        </a:rPr>
                        <a:t>82%</a:t>
                      </a:r>
                    </a:p>
                  </a:txBody>
                  <a:tcPr marL="0" marR="0" marT="0" marB="0" anchor="b">
                    <a:lnL>
                      <a:noFill/>
                    </a:lnL>
                    <a:lnR>
                      <a:noFill/>
                    </a:lnR>
                    <a:lnT>
                      <a:noFill/>
                    </a:lnT>
                    <a:lnB>
                      <a:noFill/>
                    </a:lnB>
                    <a:solidFill>
                      <a:srgbClr val="8FCB7E"/>
                    </a:solidFill>
                  </a:tcPr>
                </a:tc>
                <a:tc>
                  <a:txBody>
                    <a:bodyPr/>
                    <a:lstStyle/>
                    <a:p>
                      <a:pPr algn="r" fontAlgn="b"/>
                      <a:r>
                        <a:rPr lang="en-US" sz="900" b="0" i="0" u="none" strike="noStrike" dirty="0">
                          <a:solidFill>
                            <a:srgbClr val="000000"/>
                          </a:solidFill>
                          <a:effectLst/>
                          <a:highlight>
                            <a:srgbClr val="84C87D"/>
                          </a:highlight>
                          <a:latin typeface="Calibri" panose="020F0502020204030204" pitchFamily="34" charset="0"/>
                        </a:rPr>
                        <a:t>84%</a:t>
                      </a:r>
                    </a:p>
                  </a:txBody>
                  <a:tcPr marL="0" marR="0" marT="0" marB="0" anchor="b">
                    <a:lnL>
                      <a:noFill/>
                    </a:lnL>
                    <a:lnR>
                      <a:noFill/>
                    </a:lnR>
                    <a:lnT>
                      <a:noFill/>
                    </a:lnT>
                    <a:lnB>
                      <a:noFill/>
                    </a:lnB>
                    <a:solidFill>
                      <a:srgbClr val="84C87D"/>
                    </a:solidFill>
                  </a:tcPr>
                </a:tc>
                <a:tc>
                  <a:txBody>
                    <a:bodyPr/>
                    <a:lstStyle/>
                    <a:p>
                      <a:pPr algn="r" fontAlgn="b"/>
                      <a:r>
                        <a:rPr lang="en-US" sz="900" b="0" i="0" u="none" strike="noStrike" dirty="0">
                          <a:solidFill>
                            <a:srgbClr val="000000"/>
                          </a:solidFill>
                          <a:effectLst/>
                          <a:highlight>
                            <a:srgbClr val="FA9473"/>
                          </a:highlight>
                          <a:latin typeface="Calibri" panose="020F0502020204030204" pitchFamily="34" charset="0"/>
                        </a:rPr>
                        <a:t>46%</a:t>
                      </a:r>
                    </a:p>
                  </a:txBody>
                  <a:tcPr marL="0" marR="0" marT="0" marB="0" anchor="b">
                    <a:lnL>
                      <a:noFill/>
                    </a:lnL>
                    <a:lnR>
                      <a:noFill/>
                    </a:lnR>
                    <a:lnT>
                      <a:noFill/>
                    </a:lnT>
                    <a:lnB>
                      <a:noFill/>
                    </a:lnB>
                    <a:solidFill>
                      <a:srgbClr val="FA9473"/>
                    </a:solidFill>
                  </a:tcPr>
                </a:tc>
                <a:tc>
                  <a:txBody>
                    <a:bodyPr/>
                    <a:lstStyle/>
                    <a:p>
                      <a:pPr algn="r" fontAlgn="b"/>
                      <a:r>
                        <a:rPr lang="en-US" sz="900" b="0" i="0" u="none" strike="noStrike" dirty="0">
                          <a:solidFill>
                            <a:srgbClr val="000000"/>
                          </a:solidFill>
                          <a:effectLst/>
                          <a:highlight>
                            <a:srgbClr val="63BE7B"/>
                          </a:highlight>
                          <a:latin typeface="Calibri" panose="020F0502020204030204" pitchFamily="34" charset="0"/>
                        </a:rPr>
                        <a:t>89%</a:t>
                      </a:r>
                    </a:p>
                  </a:txBody>
                  <a:tcPr marL="0" marR="0" marT="0" marB="0" anchor="b">
                    <a:lnL>
                      <a:noFill/>
                    </a:lnL>
                    <a:lnR>
                      <a:noFill/>
                    </a:lnR>
                    <a:lnT>
                      <a:noFill/>
                    </a:lnT>
                    <a:lnB>
                      <a:noFill/>
                    </a:lnB>
                    <a:solidFill>
                      <a:srgbClr val="63BE7B"/>
                    </a:solidFill>
                  </a:tcPr>
                </a:tc>
                <a:tc>
                  <a:txBody>
                    <a:bodyPr/>
                    <a:lstStyle/>
                    <a:p>
                      <a:pPr algn="r" fontAlgn="b"/>
                      <a:r>
                        <a:rPr lang="en-US" sz="900" b="0" i="0" u="none" strike="noStrike" dirty="0">
                          <a:solidFill>
                            <a:srgbClr val="000000"/>
                          </a:solidFill>
                          <a:effectLst/>
                          <a:highlight>
                            <a:srgbClr val="65BF7C"/>
                          </a:highlight>
                          <a:latin typeface="Calibri" panose="020F0502020204030204" pitchFamily="34" charset="0"/>
                        </a:rPr>
                        <a:t>89%</a:t>
                      </a:r>
                    </a:p>
                  </a:txBody>
                  <a:tcPr marL="0" marR="0" marT="0" marB="0" anchor="b">
                    <a:lnL>
                      <a:noFill/>
                    </a:lnL>
                    <a:lnR>
                      <a:noFill/>
                    </a:lnR>
                    <a:lnT>
                      <a:noFill/>
                    </a:lnT>
                    <a:lnB>
                      <a:noFill/>
                    </a:lnB>
                    <a:solidFill>
                      <a:srgbClr val="65BF7C"/>
                    </a:solidFill>
                  </a:tcPr>
                </a:tc>
                <a:tc>
                  <a:txBody>
                    <a:bodyPr/>
                    <a:lstStyle/>
                    <a:p>
                      <a:pPr algn="r" fontAlgn="b"/>
                      <a:r>
                        <a:rPr lang="en-US" sz="900" b="0" i="0" u="none" strike="noStrike" dirty="0">
                          <a:solidFill>
                            <a:srgbClr val="000000"/>
                          </a:solidFill>
                          <a:effectLst/>
                          <a:highlight>
                            <a:srgbClr val="6FC27C"/>
                          </a:highlight>
                          <a:latin typeface="Calibri" panose="020F0502020204030204" pitchFamily="34" charset="0"/>
                        </a:rPr>
                        <a:t>87%</a:t>
                      </a:r>
                    </a:p>
                  </a:txBody>
                  <a:tcPr marL="0" marR="0" marT="0" marB="0" anchor="b">
                    <a:lnL>
                      <a:noFill/>
                    </a:lnL>
                    <a:lnR>
                      <a:noFill/>
                    </a:lnR>
                    <a:lnT>
                      <a:noFill/>
                    </a:lnT>
                    <a:lnB>
                      <a:noFill/>
                    </a:lnB>
                    <a:solidFill>
                      <a:srgbClr val="6FC27C"/>
                    </a:solidFill>
                  </a:tcPr>
                </a:tc>
                <a:tc>
                  <a:txBody>
                    <a:bodyPr/>
                    <a:lstStyle/>
                    <a:p>
                      <a:pPr algn="r" fontAlgn="b"/>
                      <a:r>
                        <a:rPr lang="en-US" sz="900" b="0" i="0" u="none" strike="noStrike" dirty="0">
                          <a:solidFill>
                            <a:srgbClr val="000000"/>
                          </a:solidFill>
                          <a:effectLst/>
                          <a:highlight>
                            <a:srgbClr val="CCDD82"/>
                          </a:highlight>
                          <a:latin typeface="Calibri" panose="020F0502020204030204" pitchFamily="34" charset="0"/>
                        </a:rPr>
                        <a:t>72%</a:t>
                      </a:r>
                    </a:p>
                  </a:txBody>
                  <a:tcPr marL="0" marR="0" marT="0" marB="0" anchor="b">
                    <a:lnL>
                      <a:noFill/>
                    </a:lnL>
                    <a:lnR>
                      <a:noFill/>
                    </a:lnR>
                    <a:lnT>
                      <a:noFill/>
                    </a:lnT>
                    <a:lnB>
                      <a:noFill/>
                    </a:lnB>
                    <a:solidFill>
                      <a:srgbClr val="CCDD82"/>
                    </a:solidFill>
                  </a:tcPr>
                </a:tc>
                <a:tc>
                  <a:txBody>
                    <a:bodyPr/>
                    <a:lstStyle/>
                    <a:p>
                      <a:pPr algn="r" fontAlgn="b"/>
                      <a:r>
                        <a:rPr lang="en-US" sz="900" b="0" i="0" u="none" strike="noStrike" dirty="0">
                          <a:solidFill>
                            <a:srgbClr val="000000"/>
                          </a:solidFill>
                          <a:effectLst/>
                          <a:highlight>
                            <a:srgbClr val="B5D680"/>
                          </a:highlight>
                          <a:latin typeface="Calibri" panose="020F0502020204030204" pitchFamily="34" charset="0"/>
                        </a:rPr>
                        <a:t>76%</a:t>
                      </a:r>
                    </a:p>
                  </a:txBody>
                  <a:tcPr marL="0" marR="0" marT="0" marB="0" anchor="b">
                    <a:lnL>
                      <a:noFill/>
                    </a:lnL>
                    <a:lnR>
                      <a:noFill/>
                    </a:lnR>
                    <a:lnT>
                      <a:noFill/>
                    </a:lnT>
                    <a:lnB>
                      <a:noFill/>
                    </a:lnB>
                    <a:solidFill>
                      <a:srgbClr val="B5D680"/>
                    </a:solidFill>
                  </a:tcPr>
                </a:tc>
                <a:tc>
                  <a:txBody>
                    <a:bodyPr/>
                    <a:lstStyle/>
                    <a:p>
                      <a:pPr algn="r" fontAlgn="b"/>
                      <a:r>
                        <a:rPr lang="en-US" sz="900" b="0" i="0" u="none" strike="noStrike" dirty="0">
                          <a:solidFill>
                            <a:srgbClr val="000000"/>
                          </a:solidFill>
                          <a:effectLst/>
                          <a:highlight>
                            <a:srgbClr val="BDD881"/>
                          </a:highlight>
                          <a:latin typeface="Calibri" panose="020F0502020204030204" pitchFamily="34" charset="0"/>
                        </a:rPr>
                        <a:t>75%</a:t>
                      </a:r>
                    </a:p>
                  </a:txBody>
                  <a:tcPr marL="0" marR="0" marT="0" marB="0" anchor="b">
                    <a:lnL>
                      <a:noFill/>
                    </a:lnL>
                    <a:lnR>
                      <a:noFill/>
                    </a:lnR>
                    <a:lnT>
                      <a:noFill/>
                    </a:lnT>
                    <a:lnB>
                      <a:noFill/>
                    </a:lnB>
                    <a:solidFill>
                      <a:srgbClr val="BDD881"/>
                    </a:solidFill>
                  </a:tcPr>
                </a:tc>
                <a:tc>
                  <a:txBody>
                    <a:bodyPr/>
                    <a:lstStyle/>
                    <a:p>
                      <a:pPr algn="r" fontAlgn="b"/>
                      <a:r>
                        <a:rPr lang="en-US" sz="900" b="0" i="0" u="none" strike="noStrike" dirty="0">
                          <a:solidFill>
                            <a:srgbClr val="000000"/>
                          </a:solidFill>
                          <a:effectLst/>
                          <a:highlight>
                            <a:srgbClr val="71C27C"/>
                          </a:highlight>
                          <a:latin typeface="Calibri" panose="020F0502020204030204" pitchFamily="34" charset="0"/>
                        </a:rPr>
                        <a:t>87%</a:t>
                      </a:r>
                    </a:p>
                  </a:txBody>
                  <a:tcPr marL="0" marR="0" marT="0" marB="0" anchor="b">
                    <a:lnL>
                      <a:noFill/>
                    </a:lnL>
                    <a:lnR>
                      <a:noFill/>
                    </a:lnR>
                    <a:lnT>
                      <a:noFill/>
                    </a:lnT>
                    <a:lnB>
                      <a:noFill/>
                    </a:lnB>
                    <a:solidFill>
                      <a:srgbClr val="71C27C"/>
                    </a:solidFill>
                  </a:tcPr>
                </a:tc>
                <a:tc>
                  <a:txBody>
                    <a:bodyPr/>
                    <a:lstStyle/>
                    <a:p>
                      <a:pPr algn="r" fontAlgn="b"/>
                      <a:r>
                        <a:rPr lang="en-US" sz="900" b="0" i="0" u="none" strike="noStrike" dirty="0">
                          <a:solidFill>
                            <a:srgbClr val="000000"/>
                          </a:solidFill>
                          <a:effectLst/>
                          <a:highlight>
                            <a:srgbClr val="7AC57D"/>
                          </a:highlight>
                          <a:latin typeface="Calibri" panose="020F0502020204030204" pitchFamily="34" charset="0"/>
                        </a:rPr>
                        <a:t>86%</a:t>
                      </a:r>
                    </a:p>
                  </a:txBody>
                  <a:tcPr marL="0" marR="0" marT="0" marB="0" anchor="b">
                    <a:lnL>
                      <a:noFill/>
                    </a:lnL>
                    <a:lnR>
                      <a:noFill/>
                    </a:lnR>
                    <a:lnT>
                      <a:noFill/>
                    </a:lnT>
                    <a:lnB>
                      <a:noFill/>
                    </a:lnB>
                    <a:solidFill>
                      <a:srgbClr val="7AC57D"/>
                    </a:solidFill>
                  </a:tcPr>
                </a:tc>
                <a:tc>
                  <a:txBody>
                    <a:bodyPr/>
                    <a:lstStyle/>
                    <a:p>
                      <a:pPr algn="r" fontAlgn="b"/>
                      <a:r>
                        <a:rPr lang="en-US" sz="900" b="0" i="0" u="none" strike="noStrike" dirty="0">
                          <a:solidFill>
                            <a:srgbClr val="000000"/>
                          </a:solidFill>
                          <a:effectLst/>
                          <a:highlight>
                            <a:srgbClr val="F8696B"/>
                          </a:highlight>
                          <a:latin typeface="Calibri" panose="020F0502020204030204" pitchFamily="34" charset="0"/>
                        </a:rPr>
                        <a:t>38%</a:t>
                      </a:r>
                    </a:p>
                  </a:txBody>
                  <a:tcPr marL="0" marR="0" marT="0" marB="0" anchor="b">
                    <a:lnL>
                      <a:noFill/>
                    </a:lnL>
                    <a:lnR>
                      <a:noFill/>
                    </a:lnR>
                    <a:lnT>
                      <a:noFill/>
                    </a:lnT>
                    <a:lnB>
                      <a:noFill/>
                    </a:lnB>
                    <a:solidFill>
                      <a:srgbClr val="F8696B"/>
                    </a:solidFill>
                  </a:tcPr>
                </a:tc>
                <a:tc>
                  <a:txBody>
                    <a:bodyPr/>
                    <a:lstStyle/>
                    <a:p>
                      <a:pPr algn="r" fontAlgn="b"/>
                      <a:r>
                        <a:rPr lang="en-US" sz="900" b="0" i="0" u="none" strike="noStrike" dirty="0">
                          <a:solidFill>
                            <a:srgbClr val="000000"/>
                          </a:solidFill>
                          <a:effectLst/>
                          <a:highlight>
                            <a:srgbClr val="F98A71"/>
                          </a:highlight>
                          <a:latin typeface="Calibri" panose="020F0502020204030204" pitchFamily="34" charset="0"/>
                        </a:rPr>
                        <a:t>44%</a:t>
                      </a:r>
                    </a:p>
                  </a:txBody>
                  <a:tcPr marL="0" marR="0" marT="0" marB="0" anchor="b">
                    <a:lnL>
                      <a:noFill/>
                    </a:lnL>
                    <a:lnR>
                      <a:noFill/>
                    </a:lnR>
                    <a:lnT>
                      <a:noFill/>
                    </a:lnT>
                    <a:lnB>
                      <a:noFill/>
                    </a:lnB>
                    <a:solidFill>
                      <a:srgbClr val="F98A71"/>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17716447"/>
                  </a:ext>
                </a:extLst>
              </a:tr>
              <a:tr h="161236">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57146288"/>
                  </a:ext>
                </a:extLst>
              </a:tr>
              <a:tr h="81367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 2.6.2.1 (1) Frequency Ride Through curve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2.6.2.1(3) Protection System Coordination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2.6.2.1(3) Rate of Change of Frequency (RoCoF)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 (4) Current injection settings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2.6.2.1 (5) Controls system coordination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FCE4D6"/>
                          </a:highlight>
                          <a:latin typeface="Calibri" panose="020F0502020204030204" pitchFamily="34" charset="0"/>
                        </a:rPr>
                        <a:t>2.6.2 (3) Filtered quantities/ time delay use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 Section 2.9.1.2 (1) Table A VRT Curves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2.9.1.1 (1) Table C VRT Curves?</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(3) Protection System Coordination</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(4) Current injection settings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(5) Controls system coordination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2.9.1.1 (6) Filtered quantities/ time delay use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(7) Multiple excursion requirements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900" b="0" i="0" u="none" strike="noStrike" dirty="0">
                          <a:solidFill>
                            <a:srgbClr val="000000"/>
                          </a:solidFill>
                          <a:effectLst/>
                          <a:highlight>
                            <a:srgbClr val="D6DCE4"/>
                          </a:highlight>
                          <a:latin typeface="Calibri" panose="020F0502020204030204" pitchFamily="34" charset="0"/>
                        </a:rPr>
                        <a:t>2.9.1.2 (8) Phase Angle Jump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529147050"/>
                  </a:ext>
                </a:extLst>
              </a:tr>
              <a:tr h="156494">
                <a:tc rowSpan="5">
                  <a:txBody>
                    <a:bodyPr/>
                    <a:lstStyle/>
                    <a:p>
                      <a:pPr algn="ctr" fontAlgn="ctr"/>
                      <a:r>
                        <a:rPr lang="en-US" sz="900" b="0" i="0" u="none" strike="noStrike" dirty="0">
                          <a:solidFill>
                            <a:srgbClr val="000000"/>
                          </a:solidFill>
                          <a:effectLst/>
                          <a:highlight>
                            <a:srgbClr val="B4C6E7"/>
                          </a:highlight>
                          <a:latin typeface="Calibri" panose="020F0502020204030204" pitchFamily="34" charset="0"/>
                        </a:rPr>
                        <a:t>RE      54,742 MW</a:t>
                      </a:r>
                    </a:p>
                  </a:txBody>
                  <a:tcPr marL="0" marR="0" marT="0" marB="0" anchor="ctr">
                    <a:lnL>
                      <a:noFill/>
                    </a:lnL>
                    <a:lnR>
                      <a:noFill/>
                    </a:lnR>
                    <a:lnT>
                      <a:noFill/>
                    </a:lnT>
                    <a:lnB>
                      <a:noFill/>
                    </a:lnB>
                    <a:solidFill>
                      <a:srgbClr val="B4C6E7"/>
                    </a:solidFill>
                  </a:tcPr>
                </a:tc>
                <a:tc>
                  <a:txBody>
                    <a:bodyPr/>
                    <a:lstStyle/>
                    <a:p>
                      <a:pPr algn="l" fontAlgn="b"/>
                      <a:r>
                        <a:rPr lang="en-US" sz="900" b="1" i="0" u="none" strike="noStrike" dirty="0">
                          <a:solidFill>
                            <a:srgbClr val="000000"/>
                          </a:solidFill>
                          <a:effectLst/>
                          <a:latin typeface="Calibri" panose="020F0502020204030204" pitchFamily="34" charset="0"/>
                        </a:rPr>
                        <a:t>Can Comply (Yes)</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38482</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38185</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20124</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40628</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41243</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39729</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23779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11427</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33876</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32299</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38867</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39989</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15427</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17909</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91775074"/>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comply(No)Wind [35,484]</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9369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8828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26251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7686</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7332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8319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22462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30462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12361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15857</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9289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7941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29400</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27848</a:t>
                      </a:r>
                    </a:p>
                  </a:txBody>
                  <a:tcPr marL="0" marR="0" marT="0" marB="0" anchor="b">
                    <a:lnL>
                      <a:noFill/>
                    </a:lnL>
                    <a:lnR>
                      <a:noFill/>
                    </a:lnR>
                    <a:lnT>
                      <a:noFill/>
                    </a:lnT>
                    <a:lnB>
                      <a:noFill/>
                    </a:lnB>
                    <a:noFill/>
                  </a:tcPr>
                </a:tc>
                <a:extLst>
                  <a:ext uri="{0D108BD9-81ED-4DB2-BD59-A6C34878D82A}">
                    <a16:rowId xmlns:a16="http://schemas.microsoft.com/office/drawing/2014/main" val="2101170719"/>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comply(No)PVGR[15,778]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5939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6714</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7784</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5865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5604</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6131</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7499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10845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7470</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6023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6023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6249</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9283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8402</a:t>
                      </a:r>
                    </a:p>
                  </a:txBody>
                  <a:tcPr marL="0" marR="0" marT="0" marB="0" anchor="b">
                    <a:lnL>
                      <a:noFill/>
                    </a:lnL>
                    <a:lnR>
                      <a:noFill/>
                    </a:lnR>
                    <a:lnT>
                      <a:noFill/>
                    </a:lnT>
                    <a:lnB>
                      <a:noFill/>
                    </a:lnB>
                    <a:noFill/>
                  </a:tcPr>
                </a:tc>
                <a:extLst>
                  <a:ext uri="{0D108BD9-81ED-4DB2-BD59-A6C34878D82A}">
                    <a16:rowId xmlns:a16="http://schemas.microsoft.com/office/drawing/2014/main" val="222411127"/>
                  </a:ext>
                </a:extLst>
              </a:tr>
              <a:tr h="156494">
                <a:tc vMerge="1">
                  <a:txBody>
                    <a:bodyPr/>
                    <a:lstStyle/>
                    <a:p>
                      <a:endParaRPr lang="en-US"/>
                    </a:p>
                  </a:txBody>
                  <a:tcPr/>
                </a:tc>
                <a:tc>
                  <a:txBody>
                    <a:bodyPr/>
                    <a:lstStyle/>
                    <a:p>
                      <a:pPr algn="l" fontAlgn="b"/>
                      <a:r>
                        <a:rPr lang="en-US" sz="900" b="1" i="0" u="none" strike="noStrike" dirty="0">
                          <a:solidFill>
                            <a:srgbClr val="000000"/>
                          </a:solidFill>
                          <a:effectLst/>
                          <a:latin typeface="Calibri" panose="020F0502020204030204" pitchFamily="34" charset="0"/>
                        </a:rPr>
                        <a:t>Cannot comply(No)ESR[3,480]</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952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1015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583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1002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2008</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1035</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563</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632</a:t>
                      </a:r>
                    </a:p>
                  </a:txBody>
                  <a:tcPr marL="0" marR="0" marT="0" marB="0" anchor="b">
                    <a:lnL>
                      <a:noFill/>
                    </a:lnL>
                    <a:lnR>
                      <a:noFill/>
                    </a:lnR>
                    <a:lnT>
                      <a:noFill/>
                    </a:lnT>
                    <a:lnB>
                      <a:noFill/>
                    </a:lnB>
                    <a:noFill/>
                  </a:tcPr>
                </a:tc>
                <a:tc>
                  <a:txBody>
                    <a:bodyPr/>
                    <a:lstStyle/>
                    <a:p>
                      <a:pPr algn="r" fontAlgn="b"/>
                      <a:r>
                        <a:rPr lang="en-US" sz="900" b="0" i="0" u="none" strike="noStrike" dirty="0">
                          <a:solidFill>
                            <a:srgbClr val="000000"/>
                          </a:solidFill>
                          <a:effectLst/>
                          <a:latin typeface="Calibri" panose="020F0502020204030204" pitchFamily="34" charset="0"/>
                        </a:rPr>
                        <a:t>583</a:t>
                      </a:r>
                    </a:p>
                  </a:txBody>
                  <a:tcPr marL="0" marR="0" marT="0" marB="0" anchor="b">
                    <a:lnL>
                      <a:noFill/>
                    </a:lnL>
                    <a:lnR>
                      <a:noFill/>
                    </a:lnR>
                    <a:lnT>
                      <a:noFill/>
                    </a:lnT>
                    <a:lnB>
                      <a:noFill/>
                    </a:lnB>
                    <a:noFill/>
                  </a:tcPr>
                </a:tc>
                <a:extLst>
                  <a:ext uri="{0D108BD9-81ED-4DB2-BD59-A6C34878D82A}">
                    <a16:rowId xmlns:a16="http://schemas.microsoft.com/office/drawing/2014/main" val="3518708050"/>
                  </a:ext>
                </a:extLst>
              </a:tr>
              <a:tr h="156494">
                <a:tc vMerge="1">
                  <a:txBody>
                    <a:bodyPr/>
                    <a:lstStyle/>
                    <a:p>
                      <a:endParaRPr lang="en-US"/>
                    </a:p>
                  </a:txBody>
                  <a:tcPr/>
                </a:tc>
                <a:tc>
                  <a:txBody>
                    <a:bodyPr/>
                    <a:lstStyle/>
                    <a:p>
                      <a:pPr algn="l" fontAlgn="b"/>
                      <a:r>
                        <a:rPr lang="en-US" sz="900" b="1" i="0" u="none" strike="noStrike" dirty="0">
                          <a:solidFill>
                            <a:srgbClr val="000000"/>
                          </a:solidFill>
                          <a:effectLst/>
                          <a:highlight>
                            <a:srgbClr val="D0CECE"/>
                          </a:highlight>
                          <a:latin typeface="Calibri" panose="020F0502020204030204" pitchFamily="34" charset="0"/>
                        </a:rPr>
                        <a:t>% Can comply (Yes)</a:t>
                      </a:r>
                    </a:p>
                  </a:txBody>
                  <a:tcPr marL="0" marR="0" marT="0" marB="0" anchor="b">
                    <a:lnL>
                      <a:noFill/>
                    </a:lnL>
                    <a:lnR>
                      <a:noFill/>
                    </a:lnR>
                    <a:lnT>
                      <a:noFill/>
                    </a:lnT>
                    <a:lnB>
                      <a:noFill/>
                    </a:lnB>
                    <a:solidFill>
                      <a:srgbClr val="D0CECE"/>
                    </a:solidFill>
                  </a:tcPr>
                </a:tc>
                <a:tc>
                  <a:txBody>
                    <a:bodyPr/>
                    <a:lstStyle/>
                    <a:p>
                      <a:pPr algn="r" fontAlgn="b"/>
                      <a:r>
                        <a:rPr lang="en-US" sz="900" b="0" i="0" u="none" strike="noStrike" dirty="0">
                          <a:solidFill>
                            <a:srgbClr val="000000"/>
                          </a:solidFill>
                          <a:effectLst/>
                          <a:highlight>
                            <a:srgbClr val="80C77D"/>
                          </a:highlight>
                          <a:latin typeface="Calibri" panose="020F0502020204030204" pitchFamily="34" charset="0"/>
                        </a:rPr>
                        <a:t>70%</a:t>
                      </a:r>
                    </a:p>
                  </a:txBody>
                  <a:tcPr marL="0" marR="0" marT="0" marB="0" anchor="b">
                    <a:lnL>
                      <a:noFill/>
                    </a:lnL>
                    <a:lnR>
                      <a:noFill/>
                    </a:lnR>
                    <a:lnT>
                      <a:noFill/>
                    </a:lnT>
                    <a:lnB>
                      <a:noFill/>
                    </a:lnB>
                    <a:solidFill>
                      <a:srgbClr val="80C77D"/>
                    </a:solidFill>
                  </a:tcPr>
                </a:tc>
                <a:tc>
                  <a:txBody>
                    <a:bodyPr/>
                    <a:lstStyle/>
                    <a:p>
                      <a:pPr algn="r" fontAlgn="b"/>
                      <a:r>
                        <a:rPr lang="en-US" sz="900" b="0" i="0" u="none" strike="noStrike" dirty="0">
                          <a:solidFill>
                            <a:srgbClr val="000000"/>
                          </a:solidFill>
                          <a:effectLst/>
                          <a:highlight>
                            <a:srgbClr val="83C87D"/>
                          </a:highlight>
                          <a:latin typeface="Calibri" panose="020F0502020204030204" pitchFamily="34" charset="0"/>
                        </a:rPr>
                        <a:t>70%</a:t>
                      </a:r>
                    </a:p>
                  </a:txBody>
                  <a:tcPr marL="0" marR="0" marT="0" marB="0" anchor="b">
                    <a:lnL>
                      <a:noFill/>
                    </a:lnL>
                    <a:lnR>
                      <a:noFill/>
                    </a:lnR>
                    <a:lnT>
                      <a:noFill/>
                    </a:lnT>
                    <a:lnB>
                      <a:noFill/>
                    </a:lnB>
                    <a:solidFill>
                      <a:srgbClr val="83C87D"/>
                    </a:solidFill>
                  </a:tcPr>
                </a:tc>
                <a:tc>
                  <a:txBody>
                    <a:bodyPr/>
                    <a:lstStyle/>
                    <a:p>
                      <a:pPr algn="r" fontAlgn="b"/>
                      <a:r>
                        <a:rPr lang="en-US" sz="900" b="0" i="0" u="none" strike="noStrike" dirty="0">
                          <a:solidFill>
                            <a:srgbClr val="000000"/>
                          </a:solidFill>
                          <a:effectLst/>
                          <a:highlight>
                            <a:srgbClr val="FCB479"/>
                          </a:highlight>
                          <a:latin typeface="Calibri" panose="020F0502020204030204" pitchFamily="34" charset="0"/>
                        </a:rPr>
                        <a:t>37%</a:t>
                      </a:r>
                    </a:p>
                  </a:txBody>
                  <a:tcPr marL="0" marR="0" marT="0" marB="0" anchor="b">
                    <a:lnL>
                      <a:noFill/>
                    </a:lnL>
                    <a:lnR>
                      <a:noFill/>
                    </a:lnR>
                    <a:lnT>
                      <a:noFill/>
                    </a:lnT>
                    <a:lnB>
                      <a:noFill/>
                    </a:lnB>
                    <a:solidFill>
                      <a:srgbClr val="FCB479"/>
                    </a:solidFill>
                  </a:tcPr>
                </a:tc>
                <a:tc>
                  <a:txBody>
                    <a:bodyPr/>
                    <a:lstStyle/>
                    <a:p>
                      <a:pPr algn="r" fontAlgn="b"/>
                      <a:r>
                        <a:rPr lang="en-US" sz="900" b="0" i="0" u="none" strike="noStrike" dirty="0">
                          <a:solidFill>
                            <a:srgbClr val="000000"/>
                          </a:solidFill>
                          <a:effectLst/>
                          <a:highlight>
                            <a:srgbClr val="6AC07C"/>
                          </a:highlight>
                          <a:latin typeface="Calibri" panose="020F0502020204030204" pitchFamily="34" charset="0"/>
                        </a:rPr>
                        <a:t>74%</a:t>
                      </a:r>
                    </a:p>
                  </a:txBody>
                  <a:tcPr marL="0" marR="0" marT="0" marB="0" anchor="b">
                    <a:lnL>
                      <a:noFill/>
                    </a:lnL>
                    <a:lnR>
                      <a:noFill/>
                    </a:lnR>
                    <a:lnT>
                      <a:noFill/>
                    </a:lnT>
                    <a:lnB>
                      <a:noFill/>
                    </a:lnB>
                    <a:solidFill>
                      <a:srgbClr val="6AC07C"/>
                    </a:solidFill>
                  </a:tcPr>
                </a:tc>
                <a:tc>
                  <a:txBody>
                    <a:bodyPr/>
                    <a:lstStyle/>
                    <a:p>
                      <a:pPr algn="r" fontAlgn="b"/>
                      <a:r>
                        <a:rPr lang="en-US" sz="900" b="0" i="0" u="none" strike="noStrike" dirty="0">
                          <a:solidFill>
                            <a:srgbClr val="000000"/>
                          </a:solidFill>
                          <a:effectLst/>
                          <a:highlight>
                            <a:srgbClr val="63BE7B"/>
                          </a:highlight>
                          <a:latin typeface="Calibri" panose="020F0502020204030204" pitchFamily="34" charset="0"/>
                        </a:rPr>
                        <a:t>75%</a:t>
                      </a:r>
                    </a:p>
                  </a:txBody>
                  <a:tcPr marL="0" marR="0" marT="0" marB="0" anchor="b">
                    <a:lnL>
                      <a:noFill/>
                    </a:lnL>
                    <a:lnR>
                      <a:noFill/>
                    </a:lnR>
                    <a:lnT>
                      <a:noFill/>
                    </a:lnT>
                    <a:lnB>
                      <a:noFill/>
                    </a:lnB>
                    <a:solidFill>
                      <a:srgbClr val="63BE7B"/>
                    </a:solidFill>
                  </a:tcPr>
                </a:tc>
                <a:tc>
                  <a:txBody>
                    <a:bodyPr/>
                    <a:lstStyle/>
                    <a:p>
                      <a:pPr algn="r" fontAlgn="b"/>
                      <a:r>
                        <a:rPr lang="en-US" sz="900" b="0" i="0" u="none" strike="noStrike" dirty="0">
                          <a:solidFill>
                            <a:srgbClr val="000000"/>
                          </a:solidFill>
                          <a:effectLst/>
                          <a:highlight>
                            <a:srgbClr val="73C37C"/>
                          </a:highlight>
                          <a:latin typeface="Calibri" panose="020F0502020204030204" pitchFamily="34" charset="0"/>
                        </a:rPr>
                        <a:t>73%</a:t>
                      </a:r>
                    </a:p>
                  </a:txBody>
                  <a:tcPr marL="0" marR="0" marT="0" marB="0" anchor="b">
                    <a:lnL>
                      <a:noFill/>
                    </a:lnL>
                    <a:lnR>
                      <a:noFill/>
                    </a:lnR>
                    <a:lnT>
                      <a:noFill/>
                    </a:lnT>
                    <a:lnB>
                      <a:noFill/>
                    </a:lnB>
                    <a:solidFill>
                      <a:srgbClr val="73C37C"/>
                    </a:solidFill>
                  </a:tcPr>
                </a:tc>
                <a:tc>
                  <a:txBody>
                    <a:bodyPr/>
                    <a:lstStyle/>
                    <a:p>
                      <a:pPr algn="r" fontAlgn="b"/>
                      <a:r>
                        <a:rPr lang="en-US" sz="900" b="0" i="0" u="none" strike="noStrike" dirty="0">
                          <a:solidFill>
                            <a:srgbClr val="000000"/>
                          </a:solidFill>
                          <a:effectLst/>
                          <a:highlight>
                            <a:srgbClr val="FDD47F"/>
                          </a:highlight>
                          <a:latin typeface="Calibri" panose="020F0502020204030204" pitchFamily="34" charset="0"/>
                        </a:rPr>
                        <a:t>43%</a:t>
                      </a:r>
                    </a:p>
                  </a:txBody>
                  <a:tcPr marL="0" marR="0" marT="0" marB="0" anchor="b">
                    <a:lnL>
                      <a:noFill/>
                    </a:lnL>
                    <a:lnR>
                      <a:noFill/>
                    </a:lnR>
                    <a:lnT>
                      <a:noFill/>
                    </a:lnT>
                    <a:lnB>
                      <a:noFill/>
                    </a:lnB>
                    <a:solidFill>
                      <a:srgbClr val="FDD47F"/>
                    </a:solidFill>
                  </a:tcPr>
                </a:tc>
                <a:tc>
                  <a:txBody>
                    <a:bodyPr/>
                    <a:lstStyle/>
                    <a:p>
                      <a:pPr algn="r" fontAlgn="b"/>
                      <a:r>
                        <a:rPr lang="en-US" sz="900" b="0" i="0" u="none" strike="noStrike" dirty="0">
                          <a:solidFill>
                            <a:srgbClr val="000000"/>
                          </a:solidFill>
                          <a:effectLst/>
                          <a:highlight>
                            <a:srgbClr val="F8696B"/>
                          </a:highlight>
                          <a:latin typeface="Calibri" panose="020F0502020204030204" pitchFamily="34" charset="0"/>
                        </a:rPr>
                        <a:t>21%</a:t>
                      </a:r>
                    </a:p>
                  </a:txBody>
                  <a:tcPr marL="0" marR="0" marT="0" marB="0" anchor="b">
                    <a:lnL>
                      <a:noFill/>
                    </a:lnL>
                    <a:lnR>
                      <a:noFill/>
                    </a:lnR>
                    <a:lnT>
                      <a:noFill/>
                    </a:lnT>
                    <a:lnB>
                      <a:noFill/>
                    </a:lnB>
                    <a:solidFill>
                      <a:srgbClr val="F8696B"/>
                    </a:solidFill>
                  </a:tcPr>
                </a:tc>
                <a:tc>
                  <a:txBody>
                    <a:bodyPr/>
                    <a:lstStyle/>
                    <a:p>
                      <a:pPr algn="r" fontAlgn="b"/>
                      <a:r>
                        <a:rPr lang="en-US" sz="900" b="0" i="0" u="none" strike="noStrike" dirty="0">
                          <a:solidFill>
                            <a:srgbClr val="000000"/>
                          </a:solidFill>
                          <a:effectLst/>
                          <a:highlight>
                            <a:srgbClr val="B1D580"/>
                          </a:highlight>
                          <a:latin typeface="Calibri" panose="020F0502020204030204" pitchFamily="34" charset="0"/>
                        </a:rPr>
                        <a:t>62%</a:t>
                      </a:r>
                    </a:p>
                  </a:txBody>
                  <a:tcPr marL="0" marR="0" marT="0" marB="0" anchor="b">
                    <a:lnL>
                      <a:noFill/>
                    </a:lnL>
                    <a:lnR>
                      <a:noFill/>
                    </a:lnR>
                    <a:lnT>
                      <a:noFill/>
                    </a:lnT>
                    <a:lnB>
                      <a:noFill/>
                    </a:lnB>
                    <a:solidFill>
                      <a:srgbClr val="B1D580"/>
                    </a:solidFill>
                  </a:tcPr>
                </a:tc>
                <a:tc>
                  <a:txBody>
                    <a:bodyPr/>
                    <a:lstStyle/>
                    <a:p>
                      <a:pPr algn="r" fontAlgn="b"/>
                      <a:r>
                        <a:rPr lang="en-US" sz="900" b="0" i="0" u="none" strike="noStrike" dirty="0">
                          <a:solidFill>
                            <a:srgbClr val="000000"/>
                          </a:solidFill>
                          <a:effectLst/>
                          <a:highlight>
                            <a:srgbClr val="C1D981"/>
                          </a:highlight>
                          <a:latin typeface="Calibri" panose="020F0502020204030204" pitchFamily="34" charset="0"/>
                        </a:rPr>
                        <a:t>59%</a:t>
                      </a:r>
                    </a:p>
                  </a:txBody>
                  <a:tcPr marL="0" marR="0" marT="0" marB="0" anchor="b">
                    <a:lnL>
                      <a:noFill/>
                    </a:lnL>
                    <a:lnR>
                      <a:noFill/>
                    </a:lnR>
                    <a:lnT>
                      <a:noFill/>
                    </a:lnT>
                    <a:lnB>
                      <a:noFill/>
                    </a:lnB>
                    <a:solidFill>
                      <a:srgbClr val="C1D981"/>
                    </a:solidFill>
                  </a:tcPr>
                </a:tc>
                <a:tc>
                  <a:txBody>
                    <a:bodyPr/>
                    <a:lstStyle/>
                    <a:p>
                      <a:pPr algn="r" fontAlgn="b"/>
                      <a:r>
                        <a:rPr lang="en-US" sz="900" b="0" i="0" u="none" strike="noStrike" dirty="0">
                          <a:solidFill>
                            <a:srgbClr val="000000"/>
                          </a:solidFill>
                          <a:effectLst/>
                          <a:highlight>
                            <a:srgbClr val="7CC67D"/>
                          </a:highlight>
                          <a:latin typeface="Calibri" panose="020F0502020204030204" pitchFamily="34" charset="0"/>
                        </a:rPr>
                        <a:t>71%</a:t>
                      </a:r>
                    </a:p>
                  </a:txBody>
                  <a:tcPr marL="0" marR="0" marT="0" marB="0" anchor="b">
                    <a:lnL>
                      <a:noFill/>
                    </a:lnL>
                    <a:lnR>
                      <a:noFill/>
                    </a:lnR>
                    <a:lnT>
                      <a:noFill/>
                    </a:lnT>
                    <a:lnB>
                      <a:noFill/>
                    </a:lnB>
                    <a:solidFill>
                      <a:srgbClr val="7CC67D"/>
                    </a:solidFill>
                  </a:tcPr>
                </a:tc>
                <a:tc>
                  <a:txBody>
                    <a:bodyPr/>
                    <a:lstStyle/>
                    <a:p>
                      <a:pPr algn="r" fontAlgn="b"/>
                      <a:r>
                        <a:rPr lang="en-US" sz="900" b="0" i="0" u="none" strike="noStrike" dirty="0">
                          <a:solidFill>
                            <a:srgbClr val="000000"/>
                          </a:solidFill>
                          <a:effectLst/>
                          <a:highlight>
                            <a:srgbClr val="71C27C"/>
                          </a:highlight>
                          <a:latin typeface="Calibri" panose="020F0502020204030204" pitchFamily="34" charset="0"/>
                        </a:rPr>
                        <a:t>73%</a:t>
                      </a:r>
                    </a:p>
                  </a:txBody>
                  <a:tcPr marL="0" marR="0" marT="0" marB="0" anchor="b">
                    <a:lnL>
                      <a:noFill/>
                    </a:lnL>
                    <a:lnR>
                      <a:noFill/>
                    </a:lnR>
                    <a:lnT>
                      <a:noFill/>
                    </a:lnT>
                    <a:lnB>
                      <a:noFill/>
                    </a:lnB>
                    <a:solidFill>
                      <a:srgbClr val="71C27C"/>
                    </a:solidFill>
                  </a:tcPr>
                </a:tc>
                <a:tc>
                  <a:txBody>
                    <a:bodyPr/>
                    <a:lstStyle/>
                    <a:p>
                      <a:pPr algn="r" fontAlgn="b"/>
                      <a:r>
                        <a:rPr lang="en-US" sz="900" b="0" i="0" u="none" strike="noStrike" dirty="0">
                          <a:solidFill>
                            <a:srgbClr val="000000"/>
                          </a:solidFill>
                          <a:effectLst/>
                          <a:highlight>
                            <a:srgbClr val="F98B71"/>
                          </a:highlight>
                          <a:latin typeface="Calibri" panose="020F0502020204030204" pitchFamily="34" charset="0"/>
                        </a:rPr>
                        <a:t>28%</a:t>
                      </a:r>
                    </a:p>
                  </a:txBody>
                  <a:tcPr marL="0" marR="0" marT="0" marB="0" anchor="b">
                    <a:lnL>
                      <a:noFill/>
                    </a:lnL>
                    <a:lnR>
                      <a:noFill/>
                    </a:lnR>
                    <a:lnT>
                      <a:noFill/>
                    </a:lnT>
                    <a:lnB>
                      <a:noFill/>
                    </a:lnB>
                    <a:solidFill>
                      <a:srgbClr val="F98B71"/>
                    </a:solidFill>
                  </a:tcPr>
                </a:tc>
                <a:tc>
                  <a:txBody>
                    <a:bodyPr/>
                    <a:lstStyle/>
                    <a:p>
                      <a:pPr algn="r" fontAlgn="b"/>
                      <a:r>
                        <a:rPr lang="en-US" sz="900" b="0" i="0" u="none" strike="noStrike" dirty="0">
                          <a:solidFill>
                            <a:srgbClr val="000000"/>
                          </a:solidFill>
                          <a:effectLst/>
                          <a:highlight>
                            <a:srgbClr val="FBA175"/>
                          </a:highlight>
                          <a:latin typeface="Calibri" panose="020F0502020204030204" pitchFamily="34" charset="0"/>
                        </a:rPr>
                        <a:t>33%</a:t>
                      </a:r>
                    </a:p>
                  </a:txBody>
                  <a:tcPr marL="0" marR="0" marT="0" marB="0" anchor="b">
                    <a:lnL>
                      <a:noFill/>
                    </a:lnL>
                    <a:lnR>
                      <a:noFill/>
                    </a:lnR>
                    <a:lnT>
                      <a:noFill/>
                    </a:lnT>
                    <a:lnB>
                      <a:noFill/>
                    </a:lnB>
                    <a:solidFill>
                      <a:srgbClr val="FBA175"/>
                    </a:solidFill>
                  </a:tcPr>
                </a:tc>
                <a:extLst>
                  <a:ext uri="{0D108BD9-81ED-4DB2-BD59-A6C34878D82A}">
                    <a16:rowId xmlns:a16="http://schemas.microsoft.com/office/drawing/2014/main" val="579553449"/>
                  </a:ext>
                </a:extLst>
              </a:tr>
            </a:tbl>
          </a:graphicData>
        </a:graphic>
      </p:graphicFrame>
    </p:spTree>
    <p:extLst>
      <p:ext uri="{BB962C8B-B14F-4D97-AF65-F5344CB8AC3E}">
        <p14:creationId xmlns:p14="http://schemas.microsoft.com/office/powerpoint/2010/main" val="3808025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133600"/>
            <a:ext cx="9077131" cy="2431435"/>
          </a:xfrm>
          <a:prstGeom prst="rect">
            <a:avLst/>
          </a:prstGeom>
          <a:noFill/>
        </p:spPr>
        <p:txBody>
          <a:bodyPr wrap="square" lIns="91440" tIns="45720" rIns="91440" bIns="45720" rtlCol="0" anchor="t">
            <a:spAutoFit/>
          </a:bodyPr>
          <a:lstStyle/>
          <a:p>
            <a:pPr algn="ctr"/>
            <a:endParaRPr lang="en-US" sz="2800" b="1" dirty="0">
              <a:solidFill>
                <a:srgbClr val="00AEC7"/>
              </a:solidFill>
              <a:ea typeface="+mj-ea"/>
              <a:cs typeface="+mj-cs"/>
            </a:endParaRPr>
          </a:p>
          <a:p>
            <a:pPr algn="ctr"/>
            <a:endParaRPr lang="en-US" sz="2800" b="1" dirty="0">
              <a:solidFill>
                <a:srgbClr val="00AEC7"/>
              </a:solidFill>
              <a:ea typeface="+mj-ea"/>
              <a:cs typeface="+mj-cs"/>
            </a:endParaRPr>
          </a:p>
          <a:p>
            <a:pPr algn="ctr"/>
            <a:r>
              <a:rPr lang="en-US" sz="6000" b="1" dirty="0">
                <a:solidFill>
                  <a:srgbClr val="00AEC7"/>
                </a:solidFill>
                <a:ea typeface="+mj-ea"/>
                <a:cs typeface="+mj-cs"/>
              </a:rPr>
              <a:t>Appendix C</a:t>
            </a:r>
            <a:endParaRPr lang="en-US" sz="5400" b="1" dirty="0">
              <a:solidFill>
                <a:schemeClr val="tx2"/>
              </a:solidFill>
              <a:ea typeface="+mj-ea"/>
              <a:cs typeface="+mj-cs"/>
            </a:endParaRPr>
          </a:p>
          <a:p>
            <a:pPr algn="ctr"/>
            <a:r>
              <a:rPr lang="en-US" sz="3600" b="1" dirty="0">
                <a:solidFill>
                  <a:schemeClr val="tx2"/>
                </a:solidFill>
                <a:ea typeface="+mj-ea"/>
                <a:cs typeface="+mj-cs"/>
              </a:rPr>
              <a:t>Timeline</a:t>
            </a:r>
            <a:endParaRPr lang="en-US" dirty="0">
              <a:solidFill>
                <a:schemeClr val="tx2"/>
              </a:solidFill>
              <a:ea typeface="+mj-ea"/>
              <a:cs typeface="+mj-cs"/>
            </a:endParaRPr>
          </a:p>
        </p:txBody>
      </p:sp>
    </p:spTree>
    <p:extLst>
      <p:ext uri="{BB962C8B-B14F-4D97-AF65-F5344CB8AC3E}">
        <p14:creationId xmlns:p14="http://schemas.microsoft.com/office/powerpoint/2010/main" val="1546964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sz="2400" dirty="0"/>
              <a:t>Updated timeline for NOGRR 245 (Next steps)</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68</a:t>
            </a:fld>
            <a:endParaRPr lang="en-US" dirty="0"/>
          </a:p>
        </p:txBody>
      </p:sp>
      <p:pic>
        <p:nvPicPr>
          <p:cNvPr id="7" name="Picture 6">
            <a:extLst>
              <a:ext uri="{FF2B5EF4-FFF2-40B4-BE49-F238E27FC236}">
                <a16:creationId xmlns:a16="http://schemas.microsoft.com/office/drawing/2014/main" id="{8614C621-7D38-6111-35EE-ED3D0F28A96E}"/>
              </a:ext>
            </a:extLst>
          </p:cNvPr>
          <p:cNvPicPr>
            <a:picLocks noChangeAspect="1"/>
          </p:cNvPicPr>
          <p:nvPr/>
        </p:nvPicPr>
        <p:blipFill>
          <a:blip r:embed="rId2"/>
          <a:stretch>
            <a:fillRect/>
          </a:stretch>
        </p:blipFill>
        <p:spPr>
          <a:xfrm>
            <a:off x="638978" y="1685581"/>
            <a:ext cx="7707799" cy="3559924"/>
          </a:xfrm>
          <a:prstGeom prst="rect">
            <a:avLst/>
          </a:prstGeom>
        </p:spPr>
      </p:pic>
    </p:spTree>
    <p:extLst>
      <p:ext uri="{BB962C8B-B14F-4D97-AF65-F5344CB8AC3E}">
        <p14:creationId xmlns:p14="http://schemas.microsoft.com/office/powerpoint/2010/main" val="230561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133600"/>
            <a:ext cx="9077131" cy="2985433"/>
          </a:xfrm>
          <a:prstGeom prst="rect">
            <a:avLst/>
          </a:prstGeom>
          <a:noFill/>
        </p:spPr>
        <p:txBody>
          <a:bodyPr wrap="square" lIns="91440" tIns="45720" rIns="91440" bIns="45720" rtlCol="0" anchor="t">
            <a:spAutoFit/>
          </a:bodyPr>
          <a:lstStyle/>
          <a:p>
            <a:pPr algn="ctr"/>
            <a:endParaRPr lang="en-US" sz="2800" b="1" dirty="0">
              <a:solidFill>
                <a:srgbClr val="00AEC7"/>
              </a:solidFill>
              <a:ea typeface="+mj-ea"/>
              <a:cs typeface="+mj-cs"/>
            </a:endParaRPr>
          </a:p>
          <a:p>
            <a:pPr algn="ctr"/>
            <a:endParaRPr lang="en-US" sz="2800" b="1" dirty="0">
              <a:solidFill>
                <a:srgbClr val="00AEC7"/>
              </a:solidFill>
              <a:ea typeface="+mj-ea"/>
              <a:cs typeface="+mj-cs"/>
            </a:endParaRPr>
          </a:p>
          <a:p>
            <a:pPr algn="ctr"/>
            <a:r>
              <a:rPr lang="en-US" sz="6000" b="1" dirty="0">
                <a:solidFill>
                  <a:srgbClr val="00AEC7"/>
                </a:solidFill>
                <a:ea typeface="+mj-ea"/>
                <a:cs typeface="+mj-cs"/>
              </a:rPr>
              <a:t>Appendix D</a:t>
            </a:r>
            <a:endParaRPr lang="en-US" sz="5400" b="1" dirty="0">
              <a:solidFill>
                <a:schemeClr val="tx2"/>
              </a:solidFill>
              <a:ea typeface="+mj-ea"/>
              <a:cs typeface="+mj-cs"/>
            </a:endParaRPr>
          </a:p>
          <a:p>
            <a:pPr algn="ctr"/>
            <a:r>
              <a:rPr lang="en-US" sz="3600" b="1" dirty="0">
                <a:solidFill>
                  <a:schemeClr val="tx2"/>
                </a:solidFill>
                <a:ea typeface="+mj-ea"/>
                <a:cs typeface="Arial"/>
              </a:rPr>
              <a:t>Odessa 2022 ERCOT Recommended Actions</a:t>
            </a:r>
          </a:p>
        </p:txBody>
      </p:sp>
    </p:spTree>
    <p:extLst>
      <p:ext uri="{BB962C8B-B14F-4D97-AF65-F5344CB8AC3E}">
        <p14:creationId xmlns:p14="http://schemas.microsoft.com/office/powerpoint/2010/main" val="367643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a:lstStyle/>
          <a:p>
            <a:r>
              <a:rPr lang="en-US" dirty="0"/>
              <a:t>Major Outstanding Issues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6" name="Content Placeholder 2">
            <a:extLst>
              <a:ext uri="{FF2B5EF4-FFF2-40B4-BE49-F238E27FC236}">
                <a16:creationId xmlns:a16="http://schemas.microsoft.com/office/drawing/2014/main" id="{6E2AE47E-8459-1B80-2A82-23C25B4958D3}"/>
              </a:ext>
            </a:extLst>
          </p:cNvPr>
          <p:cNvSpPr txBox="1">
            <a:spLocks/>
          </p:cNvSpPr>
          <p:nvPr/>
        </p:nvSpPr>
        <p:spPr>
          <a:xfrm>
            <a:off x="293530" y="842037"/>
            <a:ext cx="8774270" cy="553951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en-US" sz="1700" dirty="0">
                <a:solidFill>
                  <a:schemeClr val="tx2">
                    <a:lumMod val="75000"/>
                  </a:schemeClr>
                </a:solidFill>
                <a:cs typeface="Arial" panose="020B0604020202020204"/>
              </a:rPr>
              <a:t>Software/parameterization language does not maximize to </a:t>
            </a:r>
            <a:r>
              <a:rPr lang="en-US" sz="1700" u="sng" dirty="0">
                <a:solidFill>
                  <a:schemeClr val="tx2">
                    <a:lumMod val="75000"/>
                  </a:schemeClr>
                </a:solidFill>
                <a:cs typeface="Arial" panose="020B0604020202020204"/>
              </a:rPr>
              <a:t>full capability of equipment</a:t>
            </a:r>
          </a:p>
          <a:p>
            <a:pPr>
              <a:buFont typeface="+mj-lt"/>
              <a:buAutoNum type="arabicPeriod"/>
            </a:pPr>
            <a:r>
              <a:rPr lang="en-US" sz="1700" dirty="0">
                <a:solidFill>
                  <a:schemeClr val="tx2">
                    <a:lumMod val="75000"/>
                  </a:schemeClr>
                </a:solidFill>
                <a:cs typeface="Arial" panose="020B0604020202020204"/>
              </a:rPr>
              <a:t>Exemption process:</a:t>
            </a:r>
          </a:p>
          <a:p>
            <a:pPr marL="800100" lvl="1" indent="-342900">
              <a:spcBef>
                <a:spcPts val="0"/>
              </a:spcBef>
              <a:buFont typeface="+mj-lt"/>
              <a:buAutoNum type="alphaUcPeriod"/>
            </a:pPr>
            <a:r>
              <a:rPr lang="en-US" sz="1700" dirty="0">
                <a:solidFill>
                  <a:schemeClr val="tx2">
                    <a:lumMod val="75000"/>
                  </a:schemeClr>
                </a:solidFill>
                <a:cs typeface="Arial" panose="020B0604020202020204"/>
              </a:rPr>
              <a:t>Does not allow ERCOT to assess reliability risk and costs</a:t>
            </a:r>
          </a:p>
          <a:p>
            <a:pPr marL="800100" lvl="1" indent="-342900">
              <a:spcBef>
                <a:spcPts val="0"/>
              </a:spcBef>
              <a:buFont typeface="+mj-lt"/>
              <a:buAutoNum type="alphaUcPeriod"/>
            </a:pPr>
            <a:r>
              <a:rPr lang="en-US" sz="1700" dirty="0">
                <a:solidFill>
                  <a:schemeClr val="tx2">
                    <a:lumMod val="75000"/>
                  </a:schemeClr>
                </a:solidFill>
                <a:cs typeface="Arial" panose="020B0604020202020204"/>
              </a:rPr>
              <a:t>Allows exemptions for unknown/unverified issues and for phase angle jump/RoCoF uncertainty</a:t>
            </a:r>
          </a:p>
          <a:p>
            <a:pPr marL="800100" lvl="1" indent="-342900">
              <a:spcBef>
                <a:spcPts val="0"/>
              </a:spcBef>
              <a:buFont typeface="+mj-lt"/>
              <a:buAutoNum type="alphaUcPeriod"/>
            </a:pPr>
            <a:r>
              <a:rPr lang="en-US" sz="1700" dirty="0">
                <a:solidFill>
                  <a:schemeClr val="tx2">
                    <a:lumMod val="75000"/>
                  </a:schemeClr>
                </a:solidFill>
                <a:cs typeface="Arial" panose="020B0604020202020204"/>
              </a:rPr>
              <a:t>Criteria for solution being cost prohibitive is unclear, subjective, not easily quantifiable nor repeatable and may vary greatly based on technology, unique characteristics or plant age </a:t>
            </a:r>
          </a:p>
          <a:p>
            <a:pPr marL="800100" lvl="1" indent="-342900">
              <a:spcBef>
                <a:spcPts val="0"/>
              </a:spcBef>
              <a:buFont typeface="+mj-lt"/>
              <a:buAutoNum type="alphaUcPeriod"/>
            </a:pPr>
            <a:r>
              <a:rPr lang="en-US" sz="1700" dirty="0">
                <a:solidFill>
                  <a:schemeClr val="tx2">
                    <a:lumMod val="75000"/>
                  </a:schemeClr>
                </a:solidFill>
                <a:cs typeface="Arial" panose="020B0604020202020204"/>
              </a:rPr>
              <a:t>Does not ensure maintaining performance requirements until exemption approved  </a:t>
            </a:r>
          </a:p>
          <a:p>
            <a:pPr marL="800100" lvl="1" indent="-342900">
              <a:spcBef>
                <a:spcPts val="0"/>
              </a:spcBef>
              <a:buFont typeface="+mj-lt"/>
              <a:buAutoNum type="alphaUcPeriod"/>
            </a:pPr>
            <a:r>
              <a:rPr lang="en-US" sz="1700" dirty="0">
                <a:solidFill>
                  <a:schemeClr val="tx2">
                    <a:lumMod val="75000"/>
                  </a:schemeClr>
                </a:solidFill>
                <a:cs typeface="Arial" panose="020B0604020202020204"/>
              </a:rPr>
              <a:t>Does not allow ERCOT sufficient time to acknowledge/review exemptions or appeals</a:t>
            </a:r>
          </a:p>
          <a:p>
            <a:pPr marL="800100" lvl="1" indent="-342900">
              <a:spcBef>
                <a:spcPts val="0"/>
              </a:spcBef>
              <a:buFont typeface="+mj-lt"/>
              <a:buAutoNum type="alphaUcPeriod"/>
            </a:pPr>
            <a:r>
              <a:rPr lang="en-US" sz="1700" dirty="0">
                <a:solidFill>
                  <a:schemeClr val="tx2">
                    <a:lumMod val="75000"/>
                  </a:schemeClr>
                </a:solidFill>
                <a:cs typeface="Arial" panose="020B0604020202020204"/>
              </a:rPr>
              <a:t>Allows multiple passes of exemptions and after-performance-failure or later-discovered issues to get exemptions - effectively lowering requirements over time</a:t>
            </a:r>
          </a:p>
          <a:p>
            <a:pPr>
              <a:buFont typeface="+mj-lt"/>
              <a:buAutoNum type="arabicPeriod"/>
            </a:pPr>
            <a:r>
              <a:rPr lang="en-US" sz="1700" dirty="0">
                <a:solidFill>
                  <a:schemeClr val="tx2">
                    <a:lumMod val="75000"/>
                  </a:schemeClr>
                </a:solidFill>
                <a:cs typeface="Arial" panose="020B0604020202020204"/>
              </a:rPr>
              <a:t>Performance failure mitigation not required for new IBRs</a:t>
            </a:r>
          </a:p>
          <a:p>
            <a:pPr>
              <a:buFont typeface="+mj-lt"/>
              <a:buAutoNum type="arabicPeriod"/>
            </a:pPr>
            <a:r>
              <a:rPr lang="en-US" sz="1700" dirty="0">
                <a:solidFill>
                  <a:schemeClr val="tx2">
                    <a:lumMod val="75000"/>
                  </a:schemeClr>
                </a:solidFill>
                <a:cs typeface="Arial" panose="020B0604020202020204"/>
              </a:rPr>
              <a:t>Moving 6/1/23 date to 6/1/24 (or beyond) delays 22 - 24 GW of new, modern, and more capable IBRs from having to meet new requirements with no technical/ justifiable reliability reason</a:t>
            </a:r>
          </a:p>
          <a:p>
            <a:pPr>
              <a:buFont typeface="+mj-lt"/>
              <a:buAutoNum type="arabicPeriod"/>
            </a:pPr>
            <a:r>
              <a:rPr lang="en-US" sz="1700" dirty="0">
                <a:solidFill>
                  <a:schemeClr val="tx2">
                    <a:lumMod val="75000"/>
                  </a:schemeClr>
                </a:solidFill>
                <a:cs typeface="Arial" panose="020B0604020202020204"/>
              </a:rPr>
              <a:t>Lowers VRT curve for new IBRs below legacy .25 pu</a:t>
            </a:r>
          </a:p>
        </p:txBody>
      </p:sp>
    </p:spTree>
    <p:extLst>
      <p:ext uri="{BB962C8B-B14F-4D97-AF65-F5344CB8AC3E}">
        <p14:creationId xmlns:p14="http://schemas.microsoft.com/office/powerpoint/2010/main" val="1201671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sz="2000" dirty="0"/>
              <a:t>Odessa 2022 Event Report: ERCOT Recommended Actions*</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70</a:t>
            </a:fld>
            <a:endParaRPr lang="en-US" dirty="0"/>
          </a:p>
        </p:txBody>
      </p:sp>
      <p:sp>
        <p:nvSpPr>
          <p:cNvPr id="5" name="TextBox 4">
            <a:extLst>
              <a:ext uri="{FF2B5EF4-FFF2-40B4-BE49-F238E27FC236}">
                <a16:creationId xmlns:a16="http://schemas.microsoft.com/office/drawing/2014/main" id="{261673E8-5E6F-E0EB-5CA6-15B3ADA8977A}"/>
              </a:ext>
            </a:extLst>
          </p:cNvPr>
          <p:cNvSpPr txBox="1"/>
          <p:nvPr/>
        </p:nvSpPr>
        <p:spPr>
          <a:xfrm>
            <a:off x="342900" y="850073"/>
            <a:ext cx="8458200" cy="5349991"/>
          </a:xfrm>
          <a:prstGeom prst="rect">
            <a:avLst/>
          </a:prstGeom>
          <a:noFill/>
        </p:spPr>
        <p:txBody>
          <a:bodyPr wrap="square" rtlCol="0">
            <a:spAutoFit/>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ERCOT Improvement to Interconnection Process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ERCOT should prioritize making improvements to their interconnection process…to close known gaps in model quality. ERCOT should focus on using user-defined EMT and positive sequence models verified by the original equipment manufacturers in tandem throughout the interconnection process. Both the EMT and positive sequence models should be verified against designed parameters with any gaps clearly explained such that ERCOT is aware of all model limitations. Prior to commercial operation, ERCOT should ensure that as-commissioned equipment settings and protections match those that were used throughout the interconnection study process. Any discrepancies should be clearly documented by the GO, reviewed by ERCOT, and “trued up” prior to commercial operation.</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ERCOT Adoption of Reliability Guideline Content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As stated in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multiple NERC reports and guidelines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ERCOT (and all TOs, TPs, and PCs) should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comprehensively adopt any applicable recommendations contained in the NERC reliability guidelines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to ensure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mitigating actions are put in place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to prevent these types of issues in the future. Many of the performance issues in this event could have been mitigated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if appropriate modeling and performance requirements were established and conformance with those requirements was enforced. NERC reliability guidelines (and other resources, </a:t>
            </a: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such as IEEE 2800-2022</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 provide additional specificity and clarity that can help </a:t>
            </a: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enhance existing performance requirements</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established by TOs, TPs, and/or PCs. (emphasis added)</a:t>
            </a:r>
          </a:p>
        </p:txBody>
      </p:sp>
      <p:sp>
        <p:nvSpPr>
          <p:cNvPr id="6" name="TextBox 5">
            <a:extLst>
              <a:ext uri="{FF2B5EF4-FFF2-40B4-BE49-F238E27FC236}">
                <a16:creationId xmlns:a16="http://schemas.microsoft.com/office/drawing/2014/main" id="{B95272AF-C3DE-B940-36B4-CA71EECF9EE3}"/>
              </a:ext>
            </a:extLst>
          </p:cNvPr>
          <p:cNvSpPr txBox="1"/>
          <p:nvPr/>
        </p:nvSpPr>
        <p:spPr>
          <a:xfrm>
            <a:off x="1994054" y="6200064"/>
            <a:ext cx="7073746" cy="246221"/>
          </a:xfrm>
          <a:prstGeom prst="rect">
            <a:avLst/>
          </a:prstGeom>
          <a:noFill/>
        </p:spPr>
        <p:txBody>
          <a:bodyPr wrap="square" rtlCol="0">
            <a:spAutoFit/>
          </a:bodyPr>
          <a:lstStyle/>
          <a:p>
            <a:r>
              <a:rPr lang="en-US" sz="1000" dirty="0"/>
              <a:t>* </a:t>
            </a:r>
            <a:r>
              <a:rPr lang="en-US" sz="1000" dirty="0">
                <a:hlinkClick r:id="rId2"/>
              </a:rPr>
              <a:t>https://www.nerc.com/comm/RSTC_Reliability_Guidelines/NERC_2022_Odessa_Disturbance_Report%20%281%29.pdf</a:t>
            </a:r>
            <a:r>
              <a:rPr lang="en-US" sz="1000" dirty="0"/>
              <a:t> </a:t>
            </a:r>
          </a:p>
        </p:txBody>
      </p:sp>
    </p:spTree>
    <p:extLst>
      <p:ext uri="{BB962C8B-B14F-4D97-AF65-F5344CB8AC3E}">
        <p14:creationId xmlns:p14="http://schemas.microsoft.com/office/powerpoint/2010/main" val="2985466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lIns="91440" tIns="45720" rIns="91440" bIns="45720" anchor="t"/>
          <a:lstStyle/>
          <a:p>
            <a:r>
              <a:rPr lang="en-US" sz="2000" dirty="0"/>
              <a:t>Odessa 2022 Event Report: ERCOT Recommended Actions (cont’d)</a:t>
            </a:r>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71</a:t>
            </a:fld>
            <a:endParaRPr lang="en-US" dirty="0"/>
          </a:p>
        </p:txBody>
      </p:sp>
      <p:sp>
        <p:nvSpPr>
          <p:cNvPr id="5" name="TextBox 4">
            <a:extLst>
              <a:ext uri="{FF2B5EF4-FFF2-40B4-BE49-F238E27FC236}">
                <a16:creationId xmlns:a16="http://schemas.microsoft.com/office/drawing/2014/main" id="{261673E8-5E6F-E0EB-5CA6-15B3ADA8977A}"/>
              </a:ext>
            </a:extLst>
          </p:cNvPr>
          <p:cNvSpPr txBox="1"/>
          <p:nvPr/>
        </p:nvSpPr>
        <p:spPr>
          <a:xfrm>
            <a:off x="342900" y="850073"/>
            <a:ext cx="8458200" cy="4518416"/>
          </a:xfrm>
          <a:prstGeom prst="rect">
            <a:avLst/>
          </a:prstGeom>
          <a:noFill/>
        </p:spPr>
        <p:txBody>
          <a:bodyPr wrap="square" rtlCol="0">
            <a:spAutoFit/>
          </a:bodyPr>
          <a:lstStyle/>
          <a:p>
            <a:pPr marL="0" marR="0">
              <a:lnSpc>
                <a:spcPct val="107000"/>
              </a:lnSpc>
              <a:spcBef>
                <a:spcPts val="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ERCOT Follow-Up with all Inverter-Based Resources in Texas Interconnection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ERCOT should continue its strong stakeholder outreach and education programs to ensure all GOs and GOPs of inverter-based resources in the Texas Interconnection are </a:t>
            </a:r>
            <a:r>
              <a:rPr lang="en-US" b="1" i="1" kern="100" dirty="0">
                <a:effectLst/>
                <a:latin typeface="Calibri" panose="020F0502020204030204" pitchFamily="34" charset="0"/>
                <a:ea typeface="Calibri" panose="020F0502020204030204" pitchFamily="34" charset="0"/>
                <a:cs typeface="Times New Roman" panose="02020603050405020304" pitchFamily="18" charset="0"/>
              </a:rPr>
              <a:t>implementing mitigating actions to address reliability issues</a:t>
            </a:r>
            <a:r>
              <a:rPr lang="en-US" kern="100" dirty="0">
                <a:effectLst/>
                <a:latin typeface="Calibri" panose="020F0502020204030204" pitchFamily="34" charset="0"/>
                <a:ea typeface="Calibri" panose="020F0502020204030204" pitchFamily="34" charset="0"/>
                <a:cs typeface="Times New Roman" panose="02020603050405020304" pitchFamily="18" charset="0"/>
              </a:rPr>
              <a:t>. This may include enforcing its comprehensive ride-through requirements and model quality checks. (emphasis added)</a:t>
            </a:r>
          </a:p>
          <a:p>
            <a:pPr marL="0" marR="0">
              <a:lnSpc>
                <a:spcPct val="107000"/>
              </a:lnSpc>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ERCOT System Model Validation Effort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NERC strongly recommends ERCOT conduct a system model validation effort by using both positive sequence and EMT models to ensure that those models reflect as-commissioned equipment settings and can accurately recreate system events. This activity will help improve model quality and ensure that the models can identify future performance issues on the ERCOT system</a:t>
            </a:r>
          </a:p>
          <a:p>
            <a:endParaRPr lang="en-US" dirty="0"/>
          </a:p>
        </p:txBody>
      </p:sp>
    </p:spTree>
    <p:extLst>
      <p:ext uri="{BB962C8B-B14F-4D97-AF65-F5344CB8AC3E}">
        <p14:creationId xmlns:p14="http://schemas.microsoft.com/office/powerpoint/2010/main" val="191984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71061" y="243682"/>
            <a:ext cx="8839200" cy="518318"/>
          </a:xfrm>
        </p:spPr>
        <p:txBody>
          <a:bodyPr lIns="91440" tIns="45720" rIns="91440" bIns="45720" anchor="t"/>
          <a:lstStyle/>
          <a:p>
            <a:r>
              <a:rPr lang="en-US" dirty="0"/>
              <a:t>Key Issue 1: Software and Parameter Changes</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231913" y="874643"/>
            <a:ext cx="8763000" cy="4140119"/>
          </a:xfrm>
        </p:spPr>
        <p:txBody>
          <a:bodyPr lIns="91440" tIns="45720" rIns="91440" bIns="45720" anchor="t"/>
          <a:lstStyle/>
          <a:p>
            <a:pPr marL="400050" indent="-344170"/>
            <a:r>
              <a:rPr lang="en-US" sz="1800" dirty="0">
                <a:solidFill>
                  <a:schemeClr val="tx2">
                    <a:lumMod val="75000"/>
                  </a:schemeClr>
                </a:solidFill>
                <a:cs typeface="Arial"/>
              </a:rPr>
              <a:t>NERC Alert on 3/14/23* recommended setting protection and controls to maximize ride through performance up to equipment capability, even if it exceeds the requirements</a:t>
            </a:r>
            <a:endParaRPr lang="en-US" dirty="0">
              <a:solidFill>
                <a:schemeClr val="tx2">
                  <a:lumMod val="75000"/>
                </a:schemeClr>
              </a:solidFill>
              <a:cs typeface="Arial"/>
            </a:endParaRPr>
          </a:p>
          <a:p>
            <a:pPr marL="400050" indent="-344170"/>
            <a:r>
              <a:rPr lang="en-US" sz="1800" dirty="0">
                <a:solidFill>
                  <a:schemeClr val="tx2">
                    <a:lumMod val="75000"/>
                  </a:schemeClr>
                </a:solidFill>
                <a:cs typeface="Arial"/>
              </a:rPr>
              <a:t>ERCOT version required frequency and voltage ride-through capability set to maximum equipment capability to meet or exceed ride-through requirements in §2.6.2.1, §2.9.1.2 and §2.9.1.2</a:t>
            </a:r>
          </a:p>
          <a:p>
            <a:pPr marL="400050" indent="-344170"/>
            <a:r>
              <a:rPr lang="en-US" sz="1800" b="1" i="1" dirty="0">
                <a:solidFill>
                  <a:schemeClr val="tx2">
                    <a:lumMod val="75000"/>
                  </a:schemeClr>
                </a:solidFill>
                <a:cs typeface="Arial"/>
              </a:rPr>
              <a:t>But</a:t>
            </a:r>
            <a:r>
              <a:rPr lang="en-US" sz="1800" dirty="0">
                <a:solidFill>
                  <a:schemeClr val="tx2">
                    <a:lumMod val="75000"/>
                  </a:schemeClr>
                </a:solidFill>
                <a:cs typeface="Arial"/>
              </a:rPr>
              <a:t> TAC version, (§ 2.11) limits settings to minimum requirements </a:t>
            </a:r>
            <a:r>
              <a:rPr lang="en-US" sz="1800" i="1" dirty="0">
                <a:solidFill>
                  <a:schemeClr val="tx2">
                    <a:lumMod val="75000"/>
                  </a:schemeClr>
                </a:solidFill>
                <a:cs typeface="Arial"/>
              </a:rPr>
              <a:t>not </a:t>
            </a:r>
            <a:r>
              <a:rPr lang="en-US" sz="1800" dirty="0">
                <a:solidFill>
                  <a:schemeClr val="tx2">
                    <a:lumMod val="75000"/>
                  </a:schemeClr>
                </a:solidFill>
                <a:cs typeface="Arial"/>
              </a:rPr>
              <a:t>equipment capability (</a:t>
            </a:r>
            <a:r>
              <a:rPr lang="en-US" sz="1800" i="1" dirty="0">
                <a:solidFill>
                  <a:schemeClr val="tx2">
                    <a:lumMod val="75000"/>
                  </a:schemeClr>
                </a:solidFill>
                <a:cs typeface="Arial"/>
              </a:rPr>
              <a:t>see,</a:t>
            </a:r>
            <a:r>
              <a:rPr lang="en-US" sz="1800" dirty="0">
                <a:solidFill>
                  <a:schemeClr val="tx2">
                    <a:lumMod val="75000"/>
                  </a:schemeClr>
                </a:solidFill>
                <a:cs typeface="Arial"/>
              </a:rPr>
              <a:t> language below) </a:t>
            </a:r>
          </a:p>
          <a:p>
            <a:pPr marL="914400" lvl="1" indent="-288925">
              <a:buNone/>
              <a:tabLst>
                <a:tab pos="914400" algn="l"/>
              </a:tabLst>
            </a:pPr>
            <a:r>
              <a:rPr lang="en-US" sz="1400" dirty="0">
                <a:solidFill>
                  <a:schemeClr val="tx2">
                    <a:lumMod val="75000"/>
                  </a:schemeClr>
                </a:solidFill>
                <a:cs typeface="Arial"/>
              </a:rPr>
              <a:t>(1)	“Commercially reasonable efforts” means that the Resource Entity must evaluate its facilities and available modifications it can make to its equipment, if any, to </a:t>
            </a:r>
            <a:r>
              <a:rPr lang="en-US" sz="1400" b="1" dirty="0">
                <a:solidFill>
                  <a:schemeClr val="tx2">
                    <a:lumMod val="75000"/>
                  </a:schemeClr>
                </a:solidFill>
                <a:cs typeface="Arial"/>
              </a:rPr>
              <a:t>maximize its frequency and/or voltage ride-through capability up to the frequency and voltage ride-through requirements set forth in Section 2.6.2.1…and Section 2.9.1.2</a:t>
            </a:r>
            <a:r>
              <a:rPr lang="en-US" sz="1400" dirty="0">
                <a:solidFill>
                  <a:schemeClr val="tx2">
                    <a:lumMod val="75000"/>
                  </a:schemeClr>
                </a:solidFill>
                <a:cs typeface="Arial"/>
              </a:rPr>
              <a:t>, Legacy Voltage Ride-Through Requirements….  </a:t>
            </a:r>
          </a:p>
          <a:p>
            <a:pPr marL="914400" lvl="1" indent="-288925">
              <a:buNone/>
              <a:tabLst>
                <a:tab pos="914400" algn="l"/>
              </a:tabLst>
            </a:pPr>
            <a:r>
              <a:rPr lang="en-US" sz="1400" dirty="0">
                <a:solidFill>
                  <a:schemeClr val="tx2">
                    <a:lumMod val="75000"/>
                  </a:schemeClr>
                </a:solidFill>
                <a:cs typeface="Arial"/>
              </a:rPr>
              <a:t>(a)	Technically feasible modifications involving only software, firmware, settings or parameterization changes are presumed to be commercially reasonable unless ERCOT and the Resource Entity agree the pricing is unreasonable for the modification. </a:t>
            </a:r>
          </a:p>
          <a:p>
            <a:pPr marL="0" indent="0">
              <a:buNone/>
            </a:pPr>
            <a:endParaRPr lang="en-US" sz="1600" i="1" dirty="0"/>
          </a:p>
          <a:p>
            <a:pPr marL="0" indent="0">
              <a:buNone/>
            </a:pPr>
            <a:endParaRPr lang="en-US" sz="1600" dirty="0"/>
          </a:p>
        </p:txBody>
      </p:sp>
      <p:sp>
        <p:nvSpPr>
          <p:cNvPr id="7" name="TextBox 6">
            <a:extLst>
              <a:ext uri="{FF2B5EF4-FFF2-40B4-BE49-F238E27FC236}">
                <a16:creationId xmlns:a16="http://schemas.microsoft.com/office/drawing/2014/main" id="{66C8F8FA-756D-97B2-9057-38B888E01179}"/>
              </a:ext>
            </a:extLst>
          </p:cNvPr>
          <p:cNvSpPr txBox="1"/>
          <p:nvPr/>
        </p:nvSpPr>
        <p:spPr>
          <a:xfrm>
            <a:off x="265043" y="6082561"/>
            <a:ext cx="8610600" cy="215444"/>
          </a:xfrm>
          <a:prstGeom prst="rect">
            <a:avLst/>
          </a:prstGeom>
          <a:noFill/>
        </p:spPr>
        <p:txBody>
          <a:bodyPr wrap="square" rtlCol="0">
            <a:spAutoFit/>
          </a:bodyPr>
          <a:lstStyle/>
          <a:p>
            <a:pPr marL="57150" indent="-57150"/>
            <a:r>
              <a:rPr lang="en-US" sz="800" dirty="0"/>
              <a:t>* </a:t>
            </a:r>
            <a:r>
              <a:rPr lang="en-US" sz="800" dirty="0">
                <a:hlinkClick r:id="rId2"/>
              </a:rPr>
              <a:t>https://www.nerc.com/pa/rrm/bpsa/Alerts%20DL/NERC%20Alert%20R-2023-03-14-01%20Level%202%20-%20Inverter-B ased%20Resource%20Performance%20Issues.pdf</a:t>
            </a:r>
            <a:endParaRPr lang="en-US" sz="800" dirty="0"/>
          </a:p>
        </p:txBody>
      </p:sp>
      <p:sp>
        <p:nvSpPr>
          <p:cNvPr id="5" name="TextBox 4">
            <a:extLst>
              <a:ext uri="{FF2B5EF4-FFF2-40B4-BE49-F238E27FC236}">
                <a16:creationId xmlns:a16="http://schemas.microsoft.com/office/drawing/2014/main" id="{47DD6ED6-09E5-51DE-2B2A-6A5B2639C133}"/>
              </a:ext>
            </a:extLst>
          </p:cNvPr>
          <p:cNvSpPr txBox="1"/>
          <p:nvPr/>
        </p:nvSpPr>
        <p:spPr>
          <a:xfrm>
            <a:off x="268357" y="5121165"/>
            <a:ext cx="8610600" cy="923330"/>
          </a:xfrm>
          <a:prstGeom prst="rect">
            <a:avLst/>
          </a:prstGeom>
          <a:solidFill>
            <a:srgbClr val="FFFF00"/>
          </a:solidFill>
          <a:ln>
            <a:solidFill>
              <a:schemeClr val="tx1"/>
            </a:solidFill>
          </a:ln>
        </p:spPr>
        <p:txBody>
          <a:bodyPr wrap="square" lIns="91440" tIns="45720" rIns="91440" bIns="45720" rtlCol="0" anchor="t">
            <a:spAutoFit/>
          </a:bodyPr>
          <a:lstStyle/>
          <a:p>
            <a:r>
              <a:rPr lang="en-US" b="1" dirty="0"/>
              <a:t>Key Question: </a:t>
            </a:r>
            <a:r>
              <a:rPr lang="en-US" dirty="0"/>
              <a:t>Did TAC members intend to approve language requiring software and parameterization changes only up to Legacy (current) requirements and not full equipment capability? If so, why?</a:t>
            </a:r>
          </a:p>
        </p:txBody>
      </p:sp>
    </p:spTree>
    <p:extLst>
      <p:ext uri="{BB962C8B-B14F-4D97-AF65-F5344CB8AC3E}">
        <p14:creationId xmlns:p14="http://schemas.microsoft.com/office/powerpoint/2010/main" val="81239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F667-FF1C-4014-6B87-BCA35EE8639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FC46BA8-F2BF-A587-28FD-D24AF7280D6A}"/>
              </a:ext>
            </a:extLst>
          </p:cNvPr>
          <p:cNvPicPr>
            <a:picLocks noChangeAspect="1"/>
          </p:cNvPicPr>
          <p:nvPr/>
        </p:nvPicPr>
        <p:blipFill>
          <a:blip r:embed="rId2"/>
          <a:stretch>
            <a:fillRect/>
          </a:stretch>
        </p:blipFill>
        <p:spPr>
          <a:xfrm>
            <a:off x="76200" y="1588008"/>
            <a:ext cx="9144000" cy="4126992"/>
          </a:xfrm>
          <a:prstGeom prst="rect">
            <a:avLst/>
          </a:prstGeom>
        </p:spPr>
      </p:pic>
      <p:sp>
        <p:nvSpPr>
          <p:cNvPr id="2" name="Title 1">
            <a:extLst>
              <a:ext uri="{FF2B5EF4-FFF2-40B4-BE49-F238E27FC236}">
                <a16:creationId xmlns:a16="http://schemas.microsoft.com/office/drawing/2014/main" id="{C4FE8456-3457-815A-4C6F-CED7AC1CF33D}"/>
              </a:ext>
            </a:extLst>
          </p:cNvPr>
          <p:cNvSpPr>
            <a:spLocks noGrp="1"/>
          </p:cNvSpPr>
          <p:nvPr>
            <p:ph type="title"/>
          </p:nvPr>
        </p:nvSpPr>
        <p:spPr>
          <a:xfrm>
            <a:off x="381000" y="243682"/>
            <a:ext cx="8839200" cy="518318"/>
          </a:xfrm>
        </p:spPr>
        <p:txBody>
          <a:bodyPr lIns="91440" tIns="45720" rIns="91440" bIns="45720" anchor="t"/>
          <a:lstStyle/>
          <a:p>
            <a:r>
              <a:rPr lang="en-US" sz="2400" dirty="0"/>
              <a:t>Key Issue 1: Software and Parameters – Underutilized</a:t>
            </a:r>
          </a:p>
        </p:txBody>
      </p:sp>
      <p:sp>
        <p:nvSpPr>
          <p:cNvPr id="4" name="Slide Number Placeholder 3">
            <a:extLst>
              <a:ext uri="{FF2B5EF4-FFF2-40B4-BE49-F238E27FC236}">
                <a16:creationId xmlns:a16="http://schemas.microsoft.com/office/drawing/2014/main" id="{A0223309-7E40-E7EA-5B0F-D7DE8AA586E8}"/>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3" name="Content Placeholder 2">
            <a:extLst>
              <a:ext uri="{FF2B5EF4-FFF2-40B4-BE49-F238E27FC236}">
                <a16:creationId xmlns:a16="http://schemas.microsoft.com/office/drawing/2014/main" id="{A7C1D776-D961-DDDB-48D8-11D6A95D7F24}"/>
              </a:ext>
            </a:extLst>
          </p:cNvPr>
          <p:cNvSpPr>
            <a:spLocks noGrp="1"/>
          </p:cNvSpPr>
          <p:nvPr>
            <p:ph idx="1"/>
          </p:nvPr>
        </p:nvSpPr>
        <p:spPr>
          <a:xfrm>
            <a:off x="152400" y="1143000"/>
            <a:ext cx="8763000" cy="5181600"/>
          </a:xfrm>
        </p:spPr>
        <p:txBody>
          <a:bodyPr lIns="91440" tIns="45720" rIns="91440" bIns="45720" anchor="t"/>
          <a:lstStyle/>
          <a:p>
            <a:pPr marL="0" indent="0">
              <a:buNone/>
            </a:pPr>
            <a:endParaRPr lang="en-US" sz="1600" i="1" dirty="0"/>
          </a:p>
          <a:p>
            <a:endParaRPr lang="en-US" sz="1600" dirty="0"/>
          </a:p>
        </p:txBody>
      </p:sp>
      <p:sp>
        <p:nvSpPr>
          <p:cNvPr id="7" name="TextBox 6">
            <a:extLst>
              <a:ext uri="{FF2B5EF4-FFF2-40B4-BE49-F238E27FC236}">
                <a16:creationId xmlns:a16="http://schemas.microsoft.com/office/drawing/2014/main" id="{124FB146-A41F-E8C0-616F-9355822411AF}"/>
              </a:ext>
            </a:extLst>
          </p:cNvPr>
          <p:cNvSpPr txBox="1"/>
          <p:nvPr/>
        </p:nvSpPr>
        <p:spPr>
          <a:xfrm>
            <a:off x="228600" y="1018272"/>
            <a:ext cx="8763001" cy="923330"/>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chemeClr val="tx2">
                    <a:lumMod val="75000"/>
                  </a:schemeClr>
                </a:solidFill>
              </a:rPr>
              <a:t>For example: On 10/13/23, Texas RE presented NERC alert summary findings (PVGR only) for ERCOT highlighting available frequency and voltage ride-through equipment </a:t>
            </a:r>
            <a:r>
              <a:rPr lang="en-US" i="1" dirty="0">
                <a:solidFill>
                  <a:schemeClr val="tx2">
                    <a:lumMod val="75000"/>
                  </a:schemeClr>
                </a:solidFill>
              </a:rPr>
              <a:t>full </a:t>
            </a:r>
            <a:r>
              <a:rPr lang="en-US" dirty="0">
                <a:solidFill>
                  <a:schemeClr val="tx2">
                    <a:lumMod val="75000"/>
                  </a:schemeClr>
                </a:solidFill>
              </a:rPr>
              <a:t>capability (beyond requirements) not being utilized</a:t>
            </a:r>
          </a:p>
        </p:txBody>
      </p:sp>
      <p:sp>
        <p:nvSpPr>
          <p:cNvPr id="8" name="TextBox 7">
            <a:extLst>
              <a:ext uri="{FF2B5EF4-FFF2-40B4-BE49-F238E27FC236}">
                <a16:creationId xmlns:a16="http://schemas.microsoft.com/office/drawing/2014/main" id="{6464923E-AF73-E324-1601-321686AE1313}"/>
              </a:ext>
            </a:extLst>
          </p:cNvPr>
          <p:cNvSpPr txBox="1"/>
          <p:nvPr/>
        </p:nvSpPr>
        <p:spPr>
          <a:xfrm>
            <a:off x="381000" y="6028255"/>
            <a:ext cx="7035282" cy="215444"/>
          </a:xfrm>
          <a:prstGeom prst="rect">
            <a:avLst/>
          </a:prstGeom>
          <a:noFill/>
        </p:spPr>
        <p:txBody>
          <a:bodyPr wrap="square" rtlCol="0">
            <a:spAutoFit/>
          </a:bodyPr>
          <a:lstStyle/>
          <a:p>
            <a:r>
              <a:rPr lang="en-US" sz="800" dirty="0">
                <a:hlinkClick r:id="rId3"/>
              </a:rPr>
              <a:t>https://www.ercot.com/files/docs/2023/10/17/ibr-alert-summary.pptx</a:t>
            </a:r>
            <a:endParaRPr lang="en-US" sz="800" dirty="0"/>
          </a:p>
        </p:txBody>
      </p:sp>
    </p:spTree>
    <p:extLst>
      <p:ext uri="{BB962C8B-B14F-4D97-AF65-F5344CB8AC3E}">
        <p14:creationId xmlns:p14="http://schemas.microsoft.com/office/powerpoint/2010/main" val="2523661841"/>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B222A271C874883CCF5AA671A2248" ma:contentTypeVersion="6" ma:contentTypeDescription="Create a new document." ma:contentTypeScope="" ma:versionID="e4537206932b333a91260878798d20fe">
  <xsd:schema xmlns:xsd="http://www.w3.org/2001/XMLSchema" xmlns:xs="http://www.w3.org/2001/XMLSchema" xmlns:p="http://schemas.microsoft.com/office/2006/metadata/properties" xmlns:ns2="5ecffb83-81dc-4a6e-958e-9bd7892b5bec" xmlns:ns3="65ba6488-6413-4dec-a148-541526ccc51b" targetNamespace="http://schemas.microsoft.com/office/2006/metadata/properties" ma:root="true" ma:fieldsID="09e33379055d574121efaf56fad30f99" ns2:_="" ns3:_="">
    <xsd:import namespace="5ecffb83-81dc-4a6e-958e-9bd7892b5bec"/>
    <xsd:import namespace="65ba6488-6413-4dec-a148-541526ccc5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ffb83-81dc-4a6e-958e-9bd7892b5b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ba6488-6413-4dec-a148-541526ccc5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0A6B21-480D-4256-ADFB-685F9A603D8C}">
  <ds:schemaRefs>
    <ds:schemaRef ds:uri="5ecffb83-81dc-4a6e-958e-9bd7892b5bec"/>
    <ds:schemaRef ds:uri="65ba6488-6413-4dec-a148-541526ccc5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E9AA12-8AF9-4AA6-90FE-24669859CDF3}">
  <ds:schemaRefs>
    <ds:schemaRef ds:uri="5ecffb83-81dc-4a6e-958e-9bd7892b5bec"/>
    <ds:schemaRef ds:uri="65ba6488-6413-4dec-a148-541526ccc5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8060</Words>
  <Application>Microsoft Office PowerPoint</Application>
  <PresentationFormat>On-screen Show (4:3)</PresentationFormat>
  <Paragraphs>858</Paragraphs>
  <Slides>71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Berlin Sans FB</vt:lpstr>
      <vt:lpstr>Calibri</vt:lpstr>
      <vt:lpstr>Courier New</vt:lpstr>
      <vt:lpstr>Times New Roman</vt:lpstr>
      <vt:lpstr>1_Custom Design</vt:lpstr>
      <vt:lpstr>Office Theme</vt:lpstr>
      <vt:lpstr>PowerPoint Presentation</vt:lpstr>
      <vt:lpstr>NOGRR 245 History</vt:lpstr>
      <vt:lpstr>Board Action</vt:lpstr>
      <vt:lpstr>Board Remand - Key Takeaways</vt:lpstr>
      <vt:lpstr>Potential Impacts of ERCOT Load Loss</vt:lpstr>
      <vt:lpstr>Presentation Key Takeaways</vt:lpstr>
      <vt:lpstr>Major Outstanding Issues</vt:lpstr>
      <vt:lpstr>Key Issue 1: Software and Parameter Changes</vt:lpstr>
      <vt:lpstr>Key Issue 1: Software and Parameters – Underutilized</vt:lpstr>
      <vt:lpstr>Key Issue 1: Software and Parameters – Assessment of Impact </vt:lpstr>
      <vt:lpstr>Key Issue 1: Software and Parameters – Incorrect settings</vt:lpstr>
      <vt:lpstr>Key Issue 1: Software and Parameters</vt:lpstr>
      <vt:lpstr>Key Issue 1: Software and Parameters</vt:lpstr>
      <vt:lpstr>Exemption Assessment Issues</vt:lpstr>
      <vt:lpstr>Key Issue 2A: ERCOT Limited in Exemption Review</vt:lpstr>
      <vt:lpstr>Exemption Process - ERCOT Can Support</vt:lpstr>
      <vt:lpstr>Exemption Process - ERCOT Supports (Assumptions)</vt:lpstr>
      <vt:lpstr>Key Issue 2A: ERCOT Limited in Exemption Review</vt:lpstr>
      <vt:lpstr>Key Issue 2A: ERCOT Limited in Exemption Review</vt:lpstr>
      <vt:lpstr>Key Issue 2B: Allowed Exemptions for uncertainties</vt:lpstr>
      <vt:lpstr>Key Issue 2B: Allowed Exemptions for Uncertainties</vt:lpstr>
      <vt:lpstr>Key Issue 2B: Allowed Exemptions for uncertainties</vt:lpstr>
      <vt:lpstr>Key Issue 2C:  Loose Criteria for Cost Prohibitive Claims</vt:lpstr>
      <vt:lpstr>Key Issue 2C:  Loose Criteria for Cost Prohibitive Claims</vt:lpstr>
      <vt:lpstr>Key Issue 2C:  Loose Criteria for Cost Prohibitive Claims</vt:lpstr>
      <vt:lpstr>Key Issue 2C:  Loose Criteria for Cost Prohibitive Claims</vt:lpstr>
      <vt:lpstr>Key Issue 2D: Requirements During Exemption Review</vt:lpstr>
      <vt:lpstr>Key Issue 2D: Requirements During Exemption Review</vt:lpstr>
      <vt:lpstr>Key Issue 2E: Insufficient Time for ERCOT Exemption Review</vt:lpstr>
      <vt:lpstr>Key Issue 2E: Insufficient Time for ERCOT Exemption Review</vt:lpstr>
      <vt:lpstr>Key Issue 2E: Insufficient Time for ERCOT Exemption Review</vt:lpstr>
      <vt:lpstr>Performance Assessment</vt:lpstr>
      <vt:lpstr>Key Issue 2F: Performance Assessment – ERCOT Supports</vt:lpstr>
      <vt:lpstr>Key Issue 2F: Performance Failures Lower Requirements</vt:lpstr>
      <vt:lpstr>Key Issue 3: No Requirement to Implement Mitigation</vt:lpstr>
      <vt:lpstr>Key Issue 3: No Requirement to Implement Mitigation</vt:lpstr>
      <vt:lpstr>Key Issue 4: Date for New IBR Requirements</vt:lpstr>
      <vt:lpstr>Key Issue 4: New IBR Requirements - Flow Chart</vt:lpstr>
      <vt:lpstr>Key Issue 4: GIS Report Breakdown (5/1/24)</vt:lpstr>
      <vt:lpstr>Key Issue 4: Capable of more, requiring less</vt:lpstr>
      <vt:lpstr>Key Issue 4: IEEE 2800 Requirements</vt:lpstr>
      <vt:lpstr>Key Issue 4: Key Thoughts for TAC members</vt:lpstr>
      <vt:lpstr>Odessa 2022 Event Report: ERCOT Recommended Actions*</vt:lpstr>
      <vt:lpstr>Key Issue 4: New IBR Requirements Date</vt:lpstr>
      <vt:lpstr>Key Issue 5: Lower Requirements for New IBRs</vt:lpstr>
      <vt:lpstr>Key Issue 5: Lower Requirements for New IBRs </vt:lpstr>
      <vt:lpstr>Basis for ERCOT proposals </vt:lpstr>
      <vt:lpstr>Additional Assumptions</vt:lpstr>
      <vt:lpstr>PowerPoint Presentation</vt:lpstr>
      <vt:lpstr>PowerPoint Presentation</vt:lpstr>
      <vt:lpstr>PowerPoint Presentation</vt:lpstr>
      <vt:lpstr>List of Major US Events</vt:lpstr>
      <vt:lpstr>List of Events in ERCOT</vt:lpstr>
      <vt:lpstr>Events in ERCOT (Annual Rollup - # of Events &amp; MWs)</vt:lpstr>
      <vt:lpstr>Events in ERCOT (Annual Forecast - # of Events)</vt:lpstr>
      <vt:lpstr>Events in ERCOT (Annual Forecast Rollups)</vt:lpstr>
      <vt:lpstr>Issue – Frequency and Voltage Transient Stability</vt:lpstr>
      <vt:lpstr>Issue – How Low Can Instantaneous Frequency Go?</vt:lpstr>
      <vt:lpstr>Near Instantaneous - Odessa 2022 Event</vt:lpstr>
      <vt:lpstr>Issue - Models Do Not Match Actual Performance </vt:lpstr>
      <vt:lpstr>Wind Capacity Changes – short term</vt:lpstr>
      <vt:lpstr>Solar Capacity Changes – Short Term</vt:lpstr>
      <vt:lpstr>Battery Capacity Changes – Short term</vt:lpstr>
      <vt:lpstr>PowerPoint Presentation</vt:lpstr>
      <vt:lpstr>RFI Results – December TAC</vt:lpstr>
      <vt:lpstr>RFI Results – Breakdown by Type</vt:lpstr>
      <vt:lpstr>PowerPoint Presentation</vt:lpstr>
      <vt:lpstr>Updated timeline for NOGRR 245 (Next steps)</vt:lpstr>
      <vt:lpstr>PowerPoint Presentation</vt:lpstr>
      <vt:lpstr>Odessa 2022 Event Report: ERCOT Recommended Actions*</vt:lpstr>
      <vt:lpstr>Odessa 2022 Event Report: ERCOT Recommended Actions (cont’d)</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Solis, Stephen</cp:lastModifiedBy>
  <cp:revision>2744</cp:revision>
  <cp:lastPrinted>2024-05-10T00:57:51Z</cp:lastPrinted>
  <dcterms:created xsi:type="dcterms:W3CDTF">2016-01-21T15:20:31Z</dcterms:created>
  <dcterms:modified xsi:type="dcterms:W3CDTF">2024-05-10T04:40:17Z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0x010100F64B222A271C874883CCF5AA671A2248</vt:lpwstr>
  </property>
  <property fmtid="{D5CDD505-2E9C-101B-9397-08002B2CF9AE}" pid="3" name="MSIP_Label_7084cbda-52b8-46fb-a7b7-cb5bd465ed85_Enabled">
    <vt:lpwstr>true</vt:lpwstr>
  </property>
  <property fmtid="{D5CDD505-2E9C-101B-9397-08002B2CF9AE}" pid="4" name="MSIP_Label_7084cbda-52b8-46fb-a7b7-cb5bd465ed85_SetDate">
    <vt:lpwstr>2023-10-24T22:21:41Z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8e893081-9e59-45ed-bff1-dcbfb94c3465</vt:lpwstr>
  </property>
  <property fmtid="{D5CDD505-2E9C-101B-9397-08002B2CF9AE}" pid="9" name="MSIP_Label_7084cbda-52b8-46fb-a7b7-cb5bd465ed85_ContentBits">
    <vt:lpwstr>0</vt:lpwstr>
  </property>
</Properties>
</file>