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3"/>
  </p:notesMasterIdLst>
  <p:handoutMasterIdLst>
    <p:handoutMasterId r:id="rId14"/>
  </p:handoutMasterIdLst>
  <p:sldIdLst>
    <p:sldId id="542" r:id="rId7"/>
    <p:sldId id="550" r:id="rId8"/>
    <p:sldId id="551" r:id="rId9"/>
    <p:sldId id="552" r:id="rId10"/>
    <p:sldId id="553" r:id="rId11"/>
    <p:sldId id="55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66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435171"/>
            <a:ext cx="5646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NPRR1230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Freddy Garcia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02841"/>
            <a:ext cx="9143999" cy="5280822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Addresses operating conditions observed last summer for what is now South Texas Export IROL</a:t>
            </a:r>
          </a:p>
          <a:p>
            <a:pPr marL="800100" lvl="1" indent="-342900"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South Texas Export IROL: as system nears generation scarcity, SCED relaxes the IROL constraint because the optimization engine deems a shadow price cap violation ($5251/MW) a lower cost solution compared to a power balance penalty ($5000 times {MW of generation needed to be </a:t>
            </a:r>
            <a:r>
              <a:rPr lang="en-US" dirty="0" err="1">
                <a:solidFill>
                  <a:schemeClr val="tx2"/>
                </a:solidFill>
              </a:rPr>
              <a:t>redispatched</a:t>
            </a:r>
            <a:r>
              <a:rPr lang="en-US" dirty="0">
                <a:solidFill>
                  <a:schemeClr val="tx2"/>
                </a:solidFill>
              </a:rPr>
              <a:t> to solve the constraint})</a:t>
            </a:r>
          </a:p>
          <a:p>
            <a:pPr marL="1028700" lvl="2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sz="1800" dirty="0">
                <a:solidFill>
                  <a:schemeClr val="tx2"/>
                </a:solidFill>
              </a:rPr>
              <a:t>i.e. Hurting-Resource LMPs are not low enough for SCED to issue a curtailment</a:t>
            </a:r>
          </a:p>
          <a:p>
            <a:pPr marL="800100" lvl="1" indent="-342900"/>
            <a:r>
              <a:rPr lang="en-US" dirty="0">
                <a:solidFill>
                  <a:schemeClr val="tx2"/>
                </a:solidFill>
              </a:rPr>
              <a:t>ERCOT is currently using HDL overrides to help mitigate the constraint</a:t>
            </a:r>
          </a:p>
          <a:p>
            <a:pPr marL="1028700" lvl="2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sz="1800" dirty="0">
                <a:solidFill>
                  <a:schemeClr val="tx2"/>
                </a:solidFill>
              </a:rPr>
              <a:t>Requires manual operator intervention</a:t>
            </a:r>
          </a:p>
          <a:p>
            <a:pPr marL="1028700" lvl="2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sz="1800" dirty="0">
                <a:solidFill>
                  <a:schemeClr val="tx2"/>
                </a:solidFill>
              </a:rPr>
              <a:t>Difficult for the market to hedge/predict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NPRR1230 proposes to increase the Shadow Price Cap for some IROLs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dirty="0">
                <a:solidFill>
                  <a:schemeClr val="tx2"/>
                </a:solidFill>
              </a:rPr>
              <a:t>Establishes a transparent method for determining a new shadow price cap for an individual IROL if needed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dirty="0">
                <a:solidFill>
                  <a:schemeClr val="tx2"/>
                </a:solidFill>
              </a:rPr>
              <a:t>SCED will receive the signal to continue to manage the IROL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dirty="0">
                <a:solidFill>
                  <a:schemeClr val="tx2"/>
                </a:solidFill>
              </a:rPr>
              <a:t>Allows for the continued use of market tools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−"/>
            </a:pPr>
            <a:r>
              <a:rPr lang="en-US" dirty="0">
                <a:solidFill>
                  <a:schemeClr val="tx2"/>
                </a:solidFill>
              </a:rPr>
              <a:t>Control Room Operators can focus on near-scarcity conditions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1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3237-B38F-20C1-294F-8ECC8CAF2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 with current IROL Shadow Price 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703A9-717B-5EF8-57CB-CCDE40A1D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71190"/>
            <a:ext cx="8534400" cy="528082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Locational Marginal Prices for Energy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F903-CA23-1AE9-2AE3-3DCC70244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56BF0F1-8B86-A544-23F2-3BC161B99A19}"/>
                  </a:ext>
                </a:extLst>
              </p:cNvPr>
              <p:cNvSpPr txBox="1"/>
              <p:nvPr/>
            </p:nvSpPr>
            <p:spPr>
              <a:xfrm>
                <a:off x="1026195" y="1251719"/>
                <a:ext cx="4391247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𝐿𝑀𝑃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𝑏𝑢𝑠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𝑆𝑃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𝑑𝑒𝑚𝑎𝑛𝑑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𝑆𝐹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𝑏𝑢𝑠</m:t>
                              </m:r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𝑆𝑃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56BF0F1-8B86-A544-23F2-3BC161B99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95" y="1251719"/>
                <a:ext cx="4391247" cy="7645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DF1A1B4-1229-9A21-F948-B4108E9CA213}"/>
              </a:ext>
            </a:extLst>
          </p:cNvPr>
          <p:cNvSpPr txBox="1"/>
          <p:nvPr/>
        </p:nvSpPr>
        <p:spPr>
          <a:xfrm>
            <a:off x="5881146" y="914166"/>
            <a:ext cx="3138487" cy="7150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i="0" kern="0" baseline="0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5B6770">
                    <a:lumMod val="75000"/>
                  </a:srgbClr>
                </a:solidFill>
                <a:latin typeface="Arial" charset="0"/>
              </a:rPr>
              <a:t>Shadow Price of the Constraint “c” </a:t>
            </a:r>
          </a:p>
        </p:txBody>
      </p:sp>
      <p:cxnSp>
        <p:nvCxnSpPr>
          <p:cNvPr id="7" name="Straight Arrow Connector 20">
            <a:extLst>
              <a:ext uri="{FF2B5EF4-FFF2-40B4-BE49-F238E27FC236}">
                <a16:creationId xmlns:a16="http://schemas.microsoft.com/office/drawing/2014/main" id="{71A59E2C-10A8-7FE6-E60D-98ECDCED8247}"/>
              </a:ext>
            </a:extLst>
          </p:cNvPr>
          <p:cNvCxnSpPr>
            <a:cxnSpLocks/>
            <a:stCxn id="6" idx="1"/>
          </p:cNvCxnSpPr>
          <p:nvPr/>
        </p:nvCxnSpPr>
        <p:spPr bwMode="auto">
          <a:xfrm rot="10800000" flipV="1">
            <a:off x="5185904" y="1271710"/>
            <a:ext cx="695242" cy="357541"/>
          </a:xfrm>
          <a:prstGeom prst="bentConnector3">
            <a:avLst>
              <a:gd name="adj1" fmla="val 50000"/>
            </a:avLst>
          </a:prstGeom>
          <a:solidFill>
            <a:srgbClr val="BBE0E3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53F7D6E-B09D-BEC4-0774-3F011D67A969}"/>
              </a:ext>
            </a:extLst>
          </p:cNvPr>
          <p:cNvSpPr txBox="1"/>
          <p:nvPr/>
        </p:nvSpPr>
        <p:spPr>
          <a:xfrm>
            <a:off x="4647453" y="2032892"/>
            <a:ext cx="3138487" cy="7150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i="0" kern="0" baseline="0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5B6770">
                    <a:lumMod val="75000"/>
                  </a:srgbClr>
                </a:solidFill>
                <a:latin typeface="Arial" charset="0"/>
              </a:rPr>
              <a:t>Shift Factor of the bus on Transmission Constraint “c” </a:t>
            </a:r>
          </a:p>
        </p:txBody>
      </p:sp>
      <p:cxnSp>
        <p:nvCxnSpPr>
          <p:cNvPr id="10" name="Straight Arrow Connector 20">
            <a:extLst>
              <a:ext uri="{FF2B5EF4-FFF2-40B4-BE49-F238E27FC236}">
                <a16:creationId xmlns:a16="http://schemas.microsoft.com/office/drawing/2014/main" id="{7847F448-0001-B974-73D6-104AA80B01BE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4273049" y="1799656"/>
            <a:ext cx="369695" cy="650416"/>
          </a:xfrm>
          <a:prstGeom prst="bentConnector2">
            <a:avLst/>
          </a:prstGeom>
          <a:solidFill>
            <a:srgbClr val="BBE0E3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100296-BF06-BB51-6778-4C7A0176068D}"/>
                  </a:ext>
                </a:extLst>
              </p:cNvPr>
              <p:cNvSpPr txBox="1"/>
              <p:nvPr/>
            </p:nvSpPr>
            <p:spPr>
              <a:xfrm>
                <a:off x="66650" y="3214160"/>
                <a:ext cx="4391246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𝐿𝑀𝑃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𝑏𝑢𝑠</m:t>
                          </m:r>
                        </m:sub>
                      </m:sSub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=5001 −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𝑆𝐹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5251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𝑆𝑃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100296-BF06-BB51-6778-4C7A01760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0" y="3214160"/>
                <a:ext cx="4391246" cy="764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44D499-D6D6-60D2-F3D3-FEB068FD16FD}"/>
                  </a:ext>
                </a:extLst>
              </p:cNvPr>
              <p:cNvSpPr txBox="1"/>
              <p:nvPr/>
            </p:nvSpPr>
            <p:spPr>
              <a:xfrm>
                <a:off x="24239" y="3848913"/>
                <a:ext cx="24183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𝐿𝑀𝑃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𝑏𝑢𝑠</m:t>
                          </m:r>
                        </m:sub>
                      </m:sSub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=$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689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  <a:latin typeface="Arial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44D499-D6D6-60D2-F3D3-FEB068FD1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" y="3848913"/>
                <a:ext cx="2418331" cy="369332"/>
              </a:xfrm>
              <a:prstGeom prst="rect">
                <a:avLst/>
              </a:prstGeom>
              <a:blipFill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3">
            <a:extLst>
              <a:ext uri="{FF2B5EF4-FFF2-40B4-BE49-F238E27FC236}">
                <a16:creationId xmlns:a16="http://schemas.microsoft.com/office/drawing/2014/main" id="{BDC962BE-BCCC-B0D9-A520-FC1796D39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4488" y="6445041"/>
            <a:ext cx="6314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2"/>
                </a:solidFill>
              </a:rPr>
              <a:t>MW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65E94FA-4B58-D4DB-54C6-67F1A242815F}"/>
              </a:ext>
            </a:extLst>
          </p:cNvPr>
          <p:cNvSpPr txBox="1"/>
          <p:nvPr/>
        </p:nvSpPr>
        <p:spPr>
          <a:xfrm>
            <a:off x="133238" y="4502587"/>
            <a:ext cx="4848869" cy="15323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i="0" kern="0" baseline="0">
                <a:solidFill>
                  <a:srgbClr val="5B6770">
                    <a:lumMod val="75000"/>
                  </a:srgbClr>
                </a:solidFill>
                <a:latin typeface="Arial" charset="0"/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If </a:t>
            </a:r>
            <a:r>
              <a:rPr lang="en-US" sz="1400" dirty="0" err="1"/>
              <a:t>LMPbus</a:t>
            </a:r>
            <a:r>
              <a:rPr lang="en-US" sz="1400" dirty="0"/>
              <a:t> is greater than the Resource’s offer, SCED will violate the constraint under today’s rules.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For constraints with severe consequences (i.e. IROL), a higher shadow price is warranted to protect the system from severe outcomes.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Tradeoff is in the power balance constraint.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0911B9EF-CB7F-BC8F-2E25-D28F5D28C9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2107" y="2989605"/>
            <a:ext cx="3922777" cy="3586208"/>
          </a:xfrm>
          <a:prstGeom prst="rect">
            <a:avLst/>
          </a:prstGeom>
        </p:spPr>
      </p:pic>
      <p:cxnSp>
        <p:nvCxnSpPr>
          <p:cNvPr id="55" name="Straight Arrow Connector 20">
            <a:extLst>
              <a:ext uri="{FF2B5EF4-FFF2-40B4-BE49-F238E27FC236}">
                <a16:creationId xmlns:a16="http://schemas.microsoft.com/office/drawing/2014/main" id="{A6B3CEF4-3583-5139-B328-FA72EA42DE8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127220" y="1934591"/>
            <a:ext cx="630701" cy="171978"/>
          </a:xfrm>
          <a:prstGeom prst="bentConnector3">
            <a:avLst>
              <a:gd name="adj1" fmla="val 50000"/>
            </a:avLst>
          </a:prstGeom>
          <a:solidFill>
            <a:srgbClr val="BBE0E3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7CEBC07-7C24-4C4F-D733-0BECF7796103}"/>
              </a:ext>
            </a:extLst>
          </p:cNvPr>
          <p:cNvSpPr txBox="1"/>
          <p:nvPr/>
        </p:nvSpPr>
        <p:spPr>
          <a:xfrm>
            <a:off x="453864" y="2335931"/>
            <a:ext cx="3138487" cy="7150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i="0" kern="0" baseline="0">
                <a:solidFill>
                  <a:srgbClr val="5B6770">
                    <a:lumMod val="75000"/>
                  </a:srgbClr>
                </a:solidFill>
                <a:latin typeface="Arial" charset="0"/>
              </a:defRPr>
            </a:lvl1pPr>
          </a:lstStyle>
          <a:p>
            <a:r>
              <a:rPr lang="en-US" dirty="0"/>
              <a:t>Also known as </a:t>
            </a:r>
            <a:br>
              <a:rPr lang="en-US" dirty="0"/>
            </a:br>
            <a:r>
              <a:rPr lang="en-US" dirty="0"/>
              <a:t>System </a:t>
            </a:r>
            <a:r>
              <a:rPr lang="en-US"/>
              <a:t>Lambda (</a:t>
            </a:r>
            <a:r>
              <a:rPr lang="el-GR" dirty="0"/>
              <a:t>λ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710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6DC8A-7190-4D53-D756-099E19E8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IROL Shadow Price Cap Proposal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61BE85-64A2-D8FB-A925-71BD0BD923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62001"/>
                <a:ext cx="9144000" cy="5280822"/>
              </a:xfrm>
            </p:spPr>
            <p:txBody>
              <a:bodyPr/>
              <a:lstStyle/>
              <a:p>
                <a:pPr marL="285750" indent="-28575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2"/>
                    </a:solidFill>
                    <a:latin typeface="Arial" charset="0"/>
                  </a:rPr>
                  <a:t>The Shadow Price Cap for each IROL will be set upon implementation to either:</a:t>
                </a:r>
              </a:p>
              <a:p>
                <a:pPr marL="0" indent="0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sz="1000" dirty="0">
                  <a:solidFill>
                    <a:schemeClr val="tx2"/>
                  </a:solidFill>
                  <a:latin typeface="Arial" charset="0"/>
                </a:endParaRPr>
              </a:p>
              <a:p>
                <a:pPr marL="742950" lvl="1" indent="-28575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2"/>
                    </a:solidFill>
                    <a:latin typeface="Arial" charset="0"/>
                  </a:rPr>
                  <a:t>Shadow Price Cap for a Base Case/IROL constraint = $5251</a:t>
                </a:r>
              </a:p>
              <a:p>
                <a:pPr marL="742950" lvl="1" indent="-28575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2"/>
                  </a:solidFill>
                  <a:latin typeface="Arial" charset="0"/>
                </a:endParaRPr>
              </a:p>
              <a:p>
                <a:pPr marL="742950" lvl="1" indent="-28575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2"/>
                    </a:solidFill>
                    <a:latin typeface="Arial" charset="0"/>
                  </a:rPr>
                  <a:t>Or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𝑃𝑜𝑤𝑒𝑟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𝑏𝑎𝑙𝑎𝑛𝑐𝑒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𝑝𝑒𝑛𝑎𝑙𝑡𝑦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𝑀𝑖𝑡𝑖𝑔𝑎𝑡𝑒𝑑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𝑜𝑓𝑓𝑒𝑟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𝑓𝑙𝑜𝑜𝑟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𝑅𝑒𝑠𝑜𝑢𝑟𝑐𝑒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𝑆h𝑖𝑓𝑡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𝐹𝑎𝑐𝑡𝑜𝑟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𝑅𝑒𝑠𝑜𝑢𝑟𝑐𝑒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2"/>
                    </a:solidFill>
                    <a:latin typeface="Arial" charset="0"/>
                  </a:rPr>
                  <a:t>  =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61BE85-64A2-D8FB-A925-71BD0BD923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2001"/>
                <a:ext cx="9144000" cy="528082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93485-FEDB-0E90-301A-248DA3A8B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7202C2-03D1-1416-8214-231AC1065B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88" y="3666765"/>
            <a:ext cx="3145809" cy="31519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2C26B0-FD1B-76AC-A692-94941B8A1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9591" y="3630134"/>
            <a:ext cx="4077426" cy="31885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741255-B92E-258C-5B89-4B093FE2144D}"/>
              </a:ext>
            </a:extLst>
          </p:cNvPr>
          <p:cNvSpPr txBox="1"/>
          <p:nvPr/>
        </p:nvSpPr>
        <p:spPr>
          <a:xfrm>
            <a:off x="7582947" y="2299612"/>
            <a:ext cx="1436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New IROL Shadow Price Cap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CFE7BE-8490-AF76-A1DA-5E3C94DCEB53}"/>
              </a:ext>
            </a:extLst>
          </p:cNvPr>
          <p:cNvSpPr txBox="1"/>
          <p:nvPr/>
        </p:nvSpPr>
        <p:spPr>
          <a:xfrm>
            <a:off x="5473312" y="3297433"/>
            <a:ext cx="22833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Mitigated offer floor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F4AF7D-DCA3-A0E3-A04D-25C81B2C5632}"/>
              </a:ext>
            </a:extLst>
          </p:cNvPr>
          <p:cNvSpPr txBox="1"/>
          <p:nvPr/>
        </p:nvSpPr>
        <p:spPr>
          <a:xfrm>
            <a:off x="946614" y="3293519"/>
            <a:ext cx="25491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Power balance penalty</a:t>
            </a:r>
          </a:p>
        </p:txBody>
      </p:sp>
    </p:spTree>
    <p:extLst>
      <p:ext uri="{BB962C8B-B14F-4D97-AF65-F5344CB8AC3E}">
        <p14:creationId xmlns:p14="http://schemas.microsoft.com/office/powerpoint/2010/main" val="1879348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9322-9028-5444-263D-A4AF43B63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9CB08-50E8-4415-CE4A-EFB15B762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CF7F48-F7D5-A5A3-9148-0DF9621A8D78}"/>
              </a:ext>
            </a:extLst>
          </p:cNvPr>
          <p:cNvSpPr txBox="1"/>
          <p:nvPr/>
        </p:nvSpPr>
        <p:spPr>
          <a:xfrm>
            <a:off x="191866" y="854300"/>
            <a:ext cx="45773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Frequency Bias = 895 MW/0.1Hz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Sum of HSL – LSL at Unit = 996MW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Resource H = Unit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Resource Shift Factor = 0.251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289609-11DF-740C-28E4-BD1FF3C9A616}"/>
                  </a:ext>
                </a:extLst>
              </p:cNvPr>
              <p:cNvSpPr txBox="1"/>
              <p:nvPr/>
            </p:nvSpPr>
            <p:spPr>
              <a:xfrm>
                <a:off x="191866" y="5687277"/>
                <a:ext cx="9019633" cy="975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𝑃𝑜𝑤𝑒𝑟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𝑏𝑎𝑙𝑎𝑛𝑐𝑒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𝑝𝑒𝑛𝑎𝑙𝑡𝑦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𝑀𝑖𝑡𝑖𝑔𝑎𝑡𝑒𝑑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𝑜𝑓𝑓𝑒𝑟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𝑓𝑙𝑜𝑜𝑟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𝑅𝑒𝑠𝑜𝑢𝑟𝑐𝑒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𝑆h𝑖𝑓𝑡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𝐹𝑎𝑐𝑡𝑜𝑟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𝑅𝑒𝑠𝑜𝑢𝑟𝑐𝑒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Arial" charset="0"/>
                  </a:rPr>
                  <a:t> 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5001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(−100)</m:t>
                        </m:r>
                      </m:num>
                      <m:den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251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Arial" charset="0"/>
                  </a:rPr>
                  <a:t> = $20,322 </a:t>
                </a:r>
                <a:endParaRPr lang="en-US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endParaRPr lang="en-US" sz="1100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289609-11DF-740C-28E4-BD1FF3C9A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66" y="5687277"/>
                <a:ext cx="9019633" cy="975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2038C66A-94C8-4D38-BA99-54864EDD9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054629"/>
            <a:ext cx="5330135" cy="345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6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A468-6016-4F73-5792-9CA50AAF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 Calculation with new Shadow Price Cap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2FCE80-CB5E-1817-C66C-462C66311D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62001"/>
                <a:ext cx="9144000" cy="52808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2"/>
                    </a:solidFill>
                  </a:rPr>
                  <a:t>Shadow Price Cap = $20,322</a:t>
                </a:r>
              </a:p>
              <a:p>
                <a:pPr marL="0" indent="0">
                  <a:buNone/>
                </a:pPr>
                <a:endParaRPr lang="en-US" sz="60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𝐿𝑀𝑃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𝑏𝑢𝑠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𝑑𝑒𝑚𝑎𝑛𝑑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𝑆𝐹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𝑏𝑢𝑠</m:t>
                              </m:r>
                              <m: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𝐿𝑀𝑃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𝑏𝑢𝑠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5,001</m:t>
                      </m:r>
                      <m:r>
                        <a:rPr lang="en-US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0.251</m:t>
                          </m:r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20,322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𝐿𝑀𝑃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𝑏𝑢𝑠</m:t>
                        </m:r>
                      </m:sub>
                    </m:sSub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= </a:t>
                </a:r>
                <a:r>
                  <a:rPr lang="en-US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-100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2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tx2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2"/>
                    </a:solidFill>
                  </a:rPr>
                  <a:t>New Shadow Price Cap for each IROL shall be included in each IROLs corresponding GTC Methodology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900" dirty="0">
                  <a:solidFill>
                    <a:schemeClr val="tx2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2"/>
                    </a:solidFill>
                  </a:rPr>
                  <a:t>IROL Shadow Price Caps shall be reviewed and may be updated at least annually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700" dirty="0">
                  <a:solidFill>
                    <a:schemeClr val="tx2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2"/>
                    </a:solidFill>
                  </a:rPr>
                  <a:t>Real-Time Settlement Point Price(RTSPP) floor = $-251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2FCE80-CB5E-1817-C66C-462C66311D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2001"/>
                <a:ext cx="9144000" cy="5280822"/>
              </a:xfrm>
              <a:blipFill>
                <a:blip r:embed="rId2"/>
                <a:stretch>
                  <a:fillRect b="-7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9FD06-6002-421C-AD56-5FCDEB0058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75AA3A-01FB-66CA-60BE-0B73C4710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762000"/>
            <a:ext cx="4334632" cy="338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6510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430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Cover Slide</vt:lpstr>
      <vt:lpstr>Horizontal Theme</vt:lpstr>
      <vt:lpstr>Vertical Theme</vt:lpstr>
      <vt:lpstr>PowerPoint Presentation</vt:lpstr>
      <vt:lpstr>NPRR1230</vt:lpstr>
      <vt:lpstr>LMP with current IROL Shadow Price Cap</vt:lpstr>
      <vt:lpstr>IROL Shadow Price Cap Proposal</vt:lpstr>
      <vt:lpstr>Resource H</vt:lpstr>
      <vt:lpstr>LMP Calculation with new Shadow Price Cap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G.</cp:lastModifiedBy>
  <cp:revision>5</cp:revision>
  <cp:lastPrinted>2017-10-10T21:31:05Z</cp:lastPrinted>
  <dcterms:created xsi:type="dcterms:W3CDTF">2016-01-21T15:20:31Z</dcterms:created>
  <dcterms:modified xsi:type="dcterms:W3CDTF">2024-05-07T20:56:39Z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