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68" r:id="rId8"/>
    <p:sldId id="569" r:id="rId9"/>
    <p:sldId id="561" r:id="rId10"/>
    <p:sldId id="562" r:id="rId11"/>
    <p:sldId id="570" r:id="rId12"/>
    <p:sldId id="566" r:id="rId13"/>
    <p:sldId id="5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03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102024-RTCBTF-Meeting" TargetMode="External"/><Relationship Id="rId2" Type="http://schemas.openxmlformats.org/officeDocument/2006/relationships/hyperlink" Target="https://www.ercot.com/files/docs/2024/03/12/Issue4_VerifiableCost%20On-Line%20Hydro.pptx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5062024-RTC_B-project-Technical-Workshops" TargetMode="External"/><Relationship Id="rId4" Type="http://schemas.openxmlformats.org/officeDocument/2006/relationships/hyperlink" Target="https://www.ercot.com/calendar/04182024-RTC_B-project-Technical-Workshop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6062024-RTC_B-project-Technical-Workshops" TargetMode="External"/><Relationship Id="rId4" Type="http://schemas.openxmlformats.org/officeDocument/2006/relationships/hyperlink" Target="https://www.ercot.com/calendar/05152024-RTC_B-project-Technical-Worksho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8,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April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Review of Issues List</a:t>
            </a:r>
          </a:p>
          <a:p>
            <a:pPr>
              <a:buFontTx/>
              <a:buChar char="-"/>
            </a:pPr>
            <a:r>
              <a:rPr lang="en-US" sz="1800" dirty="0"/>
              <a:t>Today’s Issues List for Discussion: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Manual- Change for on-line hydro Resources per Key Principle 1.3(3)</a:t>
            </a:r>
          </a:p>
          <a:p>
            <a:pPr lvl="1">
              <a:buFontTx/>
              <a:buChar char="-"/>
            </a:pPr>
            <a:r>
              <a:rPr lang="en-US" sz="1400" u="sng" dirty="0"/>
              <a:t>Issue 3</a:t>
            </a:r>
            <a:r>
              <a:rPr lang="en-US" sz="1400" dirty="0"/>
              <a:t> - Framework for periodic analysis comparing RTC and the current ORDC design</a:t>
            </a:r>
          </a:p>
          <a:p>
            <a:pPr lvl="1">
              <a:buFontTx/>
              <a:buChar char="-"/>
            </a:pPr>
            <a:r>
              <a:rPr lang="en-US" sz="1400" u="sng" dirty="0"/>
              <a:t>Issue 20</a:t>
            </a:r>
            <a:r>
              <a:rPr lang="en-US" sz="1400" dirty="0"/>
              <a:t> - Review of the Energy and AS Offer Caps in the context of Current Policy</a:t>
            </a:r>
          </a:p>
          <a:p>
            <a:pPr lvl="1">
              <a:buFontTx/>
              <a:buChar char="-"/>
            </a:pPr>
            <a:r>
              <a:rPr lang="en-US" sz="1400" u="sng" dirty="0"/>
              <a:t>Issue 9-10</a:t>
            </a:r>
            <a:r>
              <a:rPr lang="en-US" sz="1400" dirty="0"/>
              <a:t> - Market Readiness and Technical Workshops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Placeholder for MPs discussion of AS Demand Curves</a:t>
            </a:r>
          </a:p>
          <a:p>
            <a:pPr>
              <a:buFontTx/>
              <a:buChar char="-"/>
            </a:pPr>
            <a:r>
              <a:rPr lang="en-US" sz="1800" dirty="0"/>
              <a:t>Look to complete before 1pm today</a:t>
            </a:r>
          </a:p>
          <a:p>
            <a:pPr>
              <a:buFontTx/>
              <a:buChar char="-"/>
            </a:pPr>
            <a:r>
              <a:rPr lang="en-US" sz="1800" dirty="0"/>
              <a:t>Next steps after today’s RTCBTF meeting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April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F8C8F4-7144-AC0C-7131-D858E654C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7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and Potential Dates for Market Trials </a:t>
            </a:r>
            <a:br>
              <a:rPr lang="en-US" dirty="0"/>
            </a:br>
            <a:r>
              <a:rPr lang="en-US" sz="1800" dirty="0"/>
              <a:t>(dates subject to change while in Planning phase)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938E6F-1A87-4ACF-A42C-875BDAE5FF6F}"/>
              </a:ext>
            </a:extLst>
          </p:cNvPr>
          <p:cNvSpPr/>
          <p:nvPr/>
        </p:nvSpPr>
        <p:spPr>
          <a:xfrm>
            <a:off x="990600" y="2513112"/>
            <a:ext cx="242033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>
                <a:solidFill>
                  <a:schemeClr val="tx1"/>
                </a:solidFill>
              </a:rPr>
              <a:t>RTC QSE </a:t>
            </a:r>
            <a:r>
              <a:rPr lang="en-US" sz="1100" b="1" u="sng" dirty="0">
                <a:solidFill>
                  <a:schemeClr val="tx1"/>
                </a:solidFill>
              </a:rPr>
              <a:t>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5EDCDB-E069-BD29-3809-3D2AB6699E94}"/>
              </a:ext>
            </a:extLst>
          </p:cNvPr>
          <p:cNvSpPr/>
          <p:nvPr/>
        </p:nvSpPr>
        <p:spPr>
          <a:xfrm>
            <a:off x="3410932" y="2513112"/>
            <a:ext cx="18468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32779E-9F59-1883-CC4D-7197DCEFE21F}"/>
              </a:ext>
            </a:extLst>
          </p:cNvPr>
          <p:cNvSpPr/>
          <p:nvPr/>
        </p:nvSpPr>
        <p:spPr>
          <a:xfrm>
            <a:off x="5257800" y="2513112"/>
            <a:ext cx="23622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Closed-loop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binding award and dispatch for 2-3 instances of 2-4 hours)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AB11CB-AD31-D3D4-C440-4BB9248C8A35}"/>
              </a:ext>
            </a:extLst>
          </p:cNvPr>
          <p:cNvSpPr/>
          <p:nvPr/>
        </p:nvSpPr>
        <p:spPr>
          <a:xfrm>
            <a:off x="990600" y="3581402"/>
            <a:ext cx="4267200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Testing/Check-out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testing of UDSP, New ramp rates, ESR telemetry)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CE276-B804-9757-5B31-F0DDEB55F81C}"/>
              </a:ext>
            </a:extLst>
          </p:cNvPr>
          <p:cNvSpPr/>
          <p:nvPr/>
        </p:nvSpPr>
        <p:spPr>
          <a:xfrm>
            <a:off x="5372099" y="3581400"/>
            <a:ext cx="1926603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at least 2 times)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037D2E-1D68-3B49-1CD9-E553FB5939C2}"/>
              </a:ext>
            </a:extLst>
          </p:cNvPr>
          <p:cNvSpPr/>
          <p:nvPr/>
        </p:nvSpPr>
        <p:spPr>
          <a:xfrm>
            <a:off x="7620000" y="2513112"/>
            <a:ext cx="1194847" cy="182880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141E3D-FEC5-1938-6AEA-BEF8736FBB35}"/>
              </a:ext>
            </a:extLst>
          </p:cNvPr>
          <p:cNvSpPr txBox="1"/>
          <p:nvPr/>
        </p:nvSpPr>
        <p:spPr>
          <a:xfrm>
            <a:off x="1311897" y="2205335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0AC637-2547-E885-299A-D1B9AAAFF0E3}"/>
              </a:ext>
            </a:extLst>
          </p:cNvPr>
          <p:cNvSpPr txBox="1"/>
          <p:nvPr/>
        </p:nvSpPr>
        <p:spPr>
          <a:xfrm>
            <a:off x="5773132" y="2218771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E10D40-4AA0-E257-ADA1-393A7F14072A}"/>
              </a:ext>
            </a:extLst>
          </p:cNvPr>
          <p:cNvSpPr txBox="1"/>
          <p:nvPr/>
        </p:nvSpPr>
        <p:spPr>
          <a:xfrm>
            <a:off x="3686275" y="220533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012773-BAEF-C45E-86DD-97547691114C}"/>
              </a:ext>
            </a:extLst>
          </p:cNvPr>
          <p:cNvSpPr txBox="1"/>
          <p:nvPr/>
        </p:nvSpPr>
        <p:spPr>
          <a:xfrm>
            <a:off x="7466029" y="2218770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month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8BCA1F-2738-3E34-E8C0-8D3A8E33BC4F}"/>
              </a:ext>
            </a:extLst>
          </p:cNvPr>
          <p:cNvSpPr txBox="1"/>
          <p:nvPr/>
        </p:nvSpPr>
        <p:spPr>
          <a:xfrm>
            <a:off x="2057400" y="432132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2-3 months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E0E747-EB74-DE68-AB09-6CD0E5145398}"/>
              </a:ext>
            </a:extLst>
          </p:cNvPr>
          <p:cNvSpPr txBox="1"/>
          <p:nvPr/>
        </p:nvSpPr>
        <p:spPr>
          <a:xfrm>
            <a:off x="5542959" y="434191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D05FA9-7FA0-0C73-5BC3-A8DDDB2B3531}"/>
              </a:ext>
            </a:extLst>
          </p:cNvPr>
          <p:cNvSpPr/>
          <p:nvPr/>
        </p:nvSpPr>
        <p:spPr>
          <a:xfrm>
            <a:off x="533400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232B78-69FC-0110-39B8-3D8F69C1E9AD}"/>
              </a:ext>
            </a:extLst>
          </p:cNvPr>
          <p:cNvSpPr/>
          <p:nvPr/>
        </p:nvSpPr>
        <p:spPr>
          <a:xfrm>
            <a:off x="1601394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A1C139-6FDD-F840-4E7C-E155BC23E9C3}"/>
              </a:ext>
            </a:extLst>
          </p:cNvPr>
          <p:cNvSpPr/>
          <p:nvPr/>
        </p:nvSpPr>
        <p:spPr>
          <a:xfrm>
            <a:off x="2679192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E4E926-A413-9760-93C5-CA62D633CF40}"/>
              </a:ext>
            </a:extLst>
          </p:cNvPr>
          <p:cNvSpPr/>
          <p:nvPr/>
        </p:nvSpPr>
        <p:spPr>
          <a:xfrm>
            <a:off x="3756777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406E60-0B42-33DE-D462-3021D96F7D46}"/>
              </a:ext>
            </a:extLst>
          </p:cNvPr>
          <p:cNvSpPr/>
          <p:nvPr/>
        </p:nvSpPr>
        <p:spPr>
          <a:xfrm>
            <a:off x="4826227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B116CD-F177-26ED-746E-D8BF31619779}"/>
              </a:ext>
            </a:extLst>
          </p:cNvPr>
          <p:cNvSpPr/>
          <p:nvPr/>
        </p:nvSpPr>
        <p:spPr>
          <a:xfrm>
            <a:off x="5881524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D8C694-BBA6-D147-FEFD-B8C7F13FE5E9}"/>
              </a:ext>
            </a:extLst>
          </p:cNvPr>
          <p:cNvSpPr/>
          <p:nvPr/>
        </p:nvSpPr>
        <p:spPr>
          <a:xfrm>
            <a:off x="6948402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425135D-3EBF-1D68-B3E2-2F6F320C1E62}"/>
              </a:ext>
            </a:extLst>
          </p:cNvPr>
          <p:cNvSpPr/>
          <p:nvPr/>
        </p:nvSpPr>
        <p:spPr>
          <a:xfrm>
            <a:off x="8015202" y="144780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C539793-35C5-BB03-51E2-36D8D2FBE675}"/>
              </a:ext>
            </a:extLst>
          </p:cNvPr>
          <p:cNvSpPr/>
          <p:nvPr/>
        </p:nvSpPr>
        <p:spPr>
          <a:xfrm rot="19465979">
            <a:off x="1751994" y="2491769"/>
            <a:ext cx="54943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50" dirty="0">
                <a:ln w="0"/>
                <a:solidFill>
                  <a:schemeClr val="bg2">
                    <a:alpha val="3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5400" b="1" cap="none" spc="50" dirty="0">
              <a:ln w="0"/>
              <a:solidFill>
                <a:schemeClr val="bg2">
                  <a:alpha val="3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05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142999"/>
          </a:xfrm>
        </p:spPr>
        <p:txBody>
          <a:bodyPr/>
          <a:lstStyle/>
          <a:p>
            <a:r>
              <a:rPr lang="en-US" sz="1800" dirty="0"/>
              <a:t>Link to current issues on today’s meeting page</a:t>
            </a:r>
          </a:p>
          <a:p>
            <a:r>
              <a:rPr lang="en-US" sz="1800" dirty="0"/>
              <a:t>Closed/green on RUC Capacity Short (added Resolved Worksheet)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3BC48B-7C9B-D386-0DEA-96F01F37AC27}"/>
              </a:ext>
            </a:extLst>
          </p:cNvPr>
          <p:cNvSpPr txBox="1"/>
          <p:nvPr/>
        </p:nvSpPr>
        <p:spPr>
          <a:xfrm>
            <a:off x="76200" y="5486400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- Moving up discussion of interface changes, market trials, details for designing control systems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64D6445-420D-F841-DFEB-49E3B203278A}"/>
              </a:ext>
            </a:extLst>
          </p:cNvPr>
          <p:cNvCxnSpPr>
            <a:cxnSpLocks/>
          </p:cNvCxnSpPr>
          <p:nvPr/>
        </p:nvCxnSpPr>
        <p:spPr>
          <a:xfrm flipV="1">
            <a:off x="4191000" y="3276600"/>
            <a:ext cx="2286000" cy="2244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9E1958-D79A-F432-4ABF-BB061ABFE71D}"/>
              </a:ext>
            </a:extLst>
          </p:cNvPr>
          <p:cNvCxnSpPr>
            <a:cxnSpLocks/>
          </p:cNvCxnSpPr>
          <p:nvPr/>
        </p:nvCxnSpPr>
        <p:spPr>
          <a:xfrm flipV="1">
            <a:off x="4343400" y="3505200"/>
            <a:ext cx="2669553" cy="20157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6D74032-6527-57E2-D7FE-B4108A40F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2164"/>
            <a:ext cx="9144000" cy="32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Resolved Issues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1"/>
            <a:ext cx="8534400" cy="457200"/>
          </a:xfrm>
        </p:spPr>
        <p:txBody>
          <a:bodyPr/>
          <a:lstStyle/>
          <a:p>
            <a:r>
              <a:rPr lang="en-US" sz="1800" dirty="0"/>
              <a:t>Resolved Tab of Issues Workbook: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0DC091-DBED-8CF0-8309-3C23AF89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106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9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4</a:t>
            </a:r>
            <a:r>
              <a:rPr lang="en-US" sz="1600" dirty="0"/>
              <a:t> - Verifiable Cost Manual- Change for on-line hydro Resources per KP 1.3(3)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Final review and includes draft language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050" dirty="0"/>
              <a:t>No comments received from March RTCBTF </a:t>
            </a:r>
            <a:r>
              <a:rPr lang="en-US" sz="1050" dirty="0">
                <a:hlinkClick r:id="rId2"/>
              </a:rPr>
              <a:t>presentation</a:t>
            </a:r>
            <a:endParaRPr lang="en-US" sz="1050" dirty="0"/>
          </a:p>
          <a:p>
            <a:pPr lvl="2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050" dirty="0"/>
              <a:t>Confirm concept in Resolved Tab of Issues Sheet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3</a:t>
            </a:r>
            <a:r>
              <a:rPr lang="en-US" sz="1600" dirty="0"/>
              <a:t> - Framework for periodic analysis comparing RTC and the current ORDC design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200" dirty="0"/>
              <a:t>Prior meeting had ERCOT approach to analysis </a:t>
            </a:r>
            <a:r>
              <a:rPr lang="en-US" sz="1200" dirty="0">
                <a:hlinkClick r:id="rId3"/>
              </a:rPr>
              <a:t>(public Excel tool and internal Python Simulator)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200" dirty="0"/>
              <a:t>Today review Luminant’s feedback on Operating Days to be evaluated in RTC Simulator Tool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20</a:t>
            </a:r>
            <a:r>
              <a:rPr lang="en-US" sz="1600" dirty="0"/>
              <a:t> - Review of the Energy and AS Offer Caps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First time discussion and will include ESR examples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9-10</a:t>
            </a:r>
            <a:r>
              <a:rPr lang="en-US" sz="1600" dirty="0"/>
              <a:t> - Market Readiness and Technical Workshops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Review of past 2 workshops 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April 18, 2024:   1:00 PM – 4:00 PM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May 6, 2024:      1:00 PM – 4:00 PM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No materials, but time allocated for MPs to share thoughts and next steps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dirty="0"/>
              <a:t>End by 1pm</a:t>
            </a:r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after today’s May 8 RTCBTF meeting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1066800"/>
            <a:ext cx="8534400" cy="472439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May 15- RTC+B Technical Workshop #3</a:t>
            </a:r>
          </a:p>
          <a:p>
            <a:pPr>
              <a:buFontTx/>
              <a:buChar char="-"/>
            </a:pPr>
            <a:r>
              <a:rPr lang="en-US" sz="1800" dirty="0"/>
              <a:t>May 22- TAC Meeting to consider endorsement of concept for Issue 4 Change for Online Hydro (sets stage for ERCOT to submit draft NPRR and VCMRR)</a:t>
            </a:r>
          </a:p>
          <a:p>
            <a:pPr>
              <a:buFontTx/>
              <a:buChar char="-"/>
            </a:pPr>
            <a:r>
              <a:rPr lang="en-US" sz="1800" dirty="0"/>
              <a:t>June 6- RTC+B Technical Workshop #4</a:t>
            </a:r>
          </a:p>
          <a:p>
            <a:pPr>
              <a:buFontTx/>
              <a:buChar char="-"/>
            </a:pPr>
            <a:r>
              <a:rPr lang="en-US" sz="1800" dirty="0"/>
              <a:t>June 12- RTCBTF (will discuss any recommendations from Technical Workshops)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r>
              <a:rPr lang="en-US" sz="1400" dirty="0"/>
              <a:t>Limited series of RTC+B Technical Workshops (April-June 2024) </a:t>
            </a:r>
          </a:p>
          <a:p>
            <a:pPr lvl="2">
              <a:buFontTx/>
              <a:buChar char="-"/>
            </a:pPr>
            <a:r>
              <a:rPr lang="en-US" sz="1000" dirty="0"/>
              <a:t>Target audience, vendors and IT development/implementation staff (sent to RTCBTF and TWG) 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June 6, 2024:      1:00 PM – 4:00 PM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1257300" lvl="3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8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Reserved for further discussions if needed and Q&amp;A session.</a:t>
            </a:r>
          </a:p>
          <a:p>
            <a:pPr lvl="2">
              <a:buFontTx/>
              <a:buChar char="-"/>
            </a:pPr>
            <a:r>
              <a:rPr lang="en-US" sz="1000" dirty="0"/>
              <a:t>Based on the feedback from these workshops, ERCOT will finalize ICCP/Market Interface design specifications and publish draft versions to the ERCOT website.  </a:t>
            </a:r>
          </a:p>
          <a:p>
            <a:pPr lvl="2">
              <a:buFontTx/>
              <a:buChar char="-"/>
            </a:pPr>
            <a:r>
              <a:rPr lang="en-US" sz="1000" dirty="0"/>
              <a:t>This engagement will help QSEs and their vendors start planning their RTC+B systems design and implementation early to align with ERCOT’s RTC+B project implementation timelines which is critical for ERCOT to deliver this project successfully and on time.</a:t>
            </a:r>
          </a:p>
          <a:p>
            <a:pPr lvl="2">
              <a:buFontTx/>
              <a:buChar char="-"/>
            </a:pPr>
            <a:r>
              <a:rPr lang="en-US" sz="1000" dirty="0"/>
              <a:t>Discussions and artifacts will be highlighted and shared at regular RTCBTF meetings.</a:t>
            </a:r>
          </a:p>
        </p:txBody>
      </p:sp>
    </p:spTree>
    <p:extLst>
      <p:ext uri="{BB962C8B-B14F-4D97-AF65-F5344CB8AC3E}">
        <p14:creationId xmlns:p14="http://schemas.microsoft.com/office/powerpoint/2010/main" val="412031683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22455</TotalTime>
  <Words>1053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April Board T&amp;S RTC Update)</vt:lpstr>
      <vt:lpstr>Sequence and Potential Dates for Market Trials  (dates subject to change while in Planning phase)</vt:lpstr>
      <vt:lpstr>Plans for Meetings and Review Cycles</vt:lpstr>
      <vt:lpstr>Current Issues List</vt:lpstr>
      <vt:lpstr>Summary of Resolved Issues</vt:lpstr>
      <vt:lpstr>Proceed with rest of meeting</vt:lpstr>
      <vt:lpstr>Next steps after today’s May 8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593</cp:revision>
  <cp:lastPrinted>2017-10-10T21:31:05Z</cp:lastPrinted>
  <dcterms:created xsi:type="dcterms:W3CDTF">2016-01-21T15:20:31Z</dcterms:created>
  <dcterms:modified xsi:type="dcterms:W3CDTF">2024-05-08T10:53:24Z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