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5"/>
  </p:notesMasterIdLst>
  <p:handoutMasterIdLst>
    <p:handoutMasterId r:id="rId16"/>
  </p:handoutMasterIdLst>
  <p:sldIdLst>
    <p:sldId id="542" r:id="rId6"/>
    <p:sldId id="563" r:id="rId7"/>
    <p:sldId id="568" r:id="rId8"/>
    <p:sldId id="569" r:id="rId9"/>
    <p:sldId id="561" r:id="rId10"/>
    <p:sldId id="562" r:id="rId11"/>
    <p:sldId id="570" r:id="rId12"/>
    <p:sldId id="566" r:id="rId13"/>
    <p:sldId id="56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0076C6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2" d="100"/>
          <a:sy n="122" d="100"/>
        </p:scale>
        <p:origin x="103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mktrules/puctDirectives/rtCoOptimization" TargetMode="External"/><Relationship Id="rId2" Type="http://schemas.openxmlformats.org/officeDocument/2006/relationships/hyperlink" Target="https://www.ercot.com/files/docs/2020/04/01/RTC_Key_Principle_Quick_Reference.docx" TargetMode="Externa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www.ercot.com/mktrules/keypriorities/bes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04102024-RTCBTF-Meeting" TargetMode="External"/><Relationship Id="rId2" Type="http://schemas.openxmlformats.org/officeDocument/2006/relationships/hyperlink" Target="https://www.ercot.com/files/docs/2024/03/12/Issue4_VerifiableCost%20On-Line%20Hydro.pptx" TargetMode="External"/><Relationship Id="rId1" Type="http://schemas.openxmlformats.org/officeDocument/2006/relationships/slideLayout" Target="../slideLayouts/slideLayout17.xml"/><Relationship Id="rId5" Type="http://schemas.openxmlformats.org/officeDocument/2006/relationships/hyperlink" Target="https://www.ercot.com/calendar/05062024-RTC_B-project-Technical-Workshops" TargetMode="External"/><Relationship Id="rId4" Type="http://schemas.openxmlformats.org/officeDocument/2006/relationships/hyperlink" Target="https://www.ercot.com/calendar/04182024-RTC_B-project-Technical-Workshop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05062024-RTC_B-project-Technical-Workshops" TargetMode="External"/><Relationship Id="rId2" Type="http://schemas.openxmlformats.org/officeDocument/2006/relationships/hyperlink" Target="https://www.ercot.com/calendar/04182024-RTC_B-project-Technical-Workshops" TargetMode="External"/><Relationship Id="rId1" Type="http://schemas.openxmlformats.org/officeDocument/2006/relationships/slideLayout" Target="../slideLayouts/slideLayout17.xml"/><Relationship Id="rId5" Type="http://schemas.openxmlformats.org/officeDocument/2006/relationships/hyperlink" Target="https://www.ercot.com/calendar/06062024-RTC_B-project-Technical-Workshops" TargetMode="External"/><Relationship Id="rId4" Type="http://schemas.openxmlformats.org/officeDocument/2006/relationships/hyperlink" Target="https://www.ercot.com/calendar/05152024-RTC_B-project-Technical-Workshop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RTC+B Task Force</a:t>
            </a:r>
          </a:p>
          <a:p>
            <a:r>
              <a:rPr lang="en-US" sz="2400" b="1" dirty="0"/>
              <a:t>Update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/>
              <a:t>Matt Mereness</a:t>
            </a:r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RTCBTF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May 8, 2024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Brief Program update: RTC+B Program Update from April Board T&amp;S  </a:t>
            </a:r>
          </a:p>
          <a:p>
            <a:pPr>
              <a:buFontTx/>
              <a:buChar char="-"/>
            </a:pPr>
            <a:r>
              <a:rPr lang="en-US" sz="1800" dirty="0"/>
              <a:t>Reminder of RTCBTF Review Cycle </a:t>
            </a:r>
          </a:p>
          <a:p>
            <a:pPr>
              <a:buFontTx/>
              <a:buChar char="-"/>
            </a:pPr>
            <a:r>
              <a:rPr lang="en-US" sz="1800" dirty="0"/>
              <a:t>Review of Issues List</a:t>
            </a:r>
          </a:p>
          <a:p>
            <a:pPr>
              <a:buFontTx/>
              <a:buChar char="-"/>
            </a:pPr>
            <a:r>
              <a:rPr lang="en-US" sz="1800" dirty="0"/>
              <a:t>Today’s Issues List for Discussion:</a:t>
            </a:r>
          </a:p>
          <a:p>
            <a:pPr lvl="1">
              <a:buFontTx/>
              <a:buChar char="-"/>
            </a:pPr>
            <a:r>
              <a:rPr lang="en-US" sz="1400" u="sng" dirty="0"/>
              <a:t>Issue 4</a:t>
            </a:r>
            <a:r>
              <a:rPr lang="en-US" sz="1400" dirty="0"/>
              <a:t> - Verifiable Cost Manual- Change for on-line hydro Resources per Key Principle 1.3(3)</a:t>
            </a:r>
          </a:p>
          <a:p>
            <a:pPr lvl="1">
              <a:buFontTx/>
              <a:buChar char="-"/>
            </a:pPr>
            <a:r>
              <a:rPr lang="en-US" sz="1400" u="sng" dirty="0"/>
              <a:t>Issue 3</a:t>
            </a:r>
            <a:r>
              <a:rPr lang="en-US" sz="1400" dirty="0"/>
              <a:t> - Framework for periodic analysis comparing RTC and the current ORDC design</a:t>
            </a:r>
          </a:p>
          <a:p>
            <a:pPr lvl="1">
              <a:buFontTx/>
              <a:buChar char="-"/>
            </a:pPr>
            <a:r>
              <a:rPr lang="en-US" sz="1400" u="sng" dirty="0"/>
              <a:t>Issue 20</a:t>
            </a:r>
            <a:r>
              <a:rPr lang="en-US" sz="1400" dirty="0"/>
              <a:t> - Review of the Energy and AS Offer Caps in the context of Current Policy</a:t>
            </a:r>
          </a:p>
          <a:p>
            <a:pPr lvl="1">
              <a:buFontTx/>
              <a:buChar char="-"/>
            </a:pPr>
            <a:r>
              <a:rPr lang="en-US" sz="1400" u="sng" dirty="0"/>
              <a:t>Issue 9-10</a:t>
            </a:r>
            <a:r>
              <a:rPr lang="en-US" sz="1400" dirty="0"/>
              <a:t> - Market Readiness and Technical Workshops</a:t>
            </a:r>
          </a:p>
          <a:p>
            <a:pPr lvl="1">
              <a:buFontTx/>
              <a:buChar char="-"/>
            </a:pPr>
            <a:r>
              <a:rPr lang="en-US" sz="1400" u="sng" dirty="0"/>
              <a:t>Issue 18</a:t>
            </a:r>
            <a:r>
              <a:rPr lang="en-US" sz="1400" dirty="0"/>
              <a:t> - Placeholder for MPs discussion of AS Demand Curves</a:t>
            </a:r>
          </a:p>
          <a:p>
            <a:pPr>
              <a:buFontTx/>
              <a:buChar char="-"/>
            </a:pPr>
            <a:r>
              <a:rPr lang="en-US" sz="1800" dirty="0"/>
              <a:t>Look to complete before 1pm today</a:t>
            </a:r>
          </a:p>
          <a:p>
            <a:pPr>
              <a:buFontTx/>
              <a:buChar char="-"/>
            </a:pPr>
            <a:r>
              <a:rPr lang="en-US" sz="1800" dirty="0"/>
              <a:t>Next steps after today’s RTCBTF meeting</a:t>
            </a:r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9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85195"/>
          </a:xfrm>
        </p:spPr>
        <p:txBody>
          <a:bodyPr/>
          <a:lstStyle/>
          <a:p>
            <a:r>
              <a:rPr lang="en-US" dirty="0"/>
              <a:t>RTC+B Program Update </a:t>
            </a:r>
            <a:br>
              <a:rPr lang="en-US" dirty="0"/>
            </a:br>
            <a:r>
              <a:rPr lang="en-US" sz="1600" dirty="0"/>
              <a:t>(excerpt from April Board T&amp;S RTC Update)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2B4553-F342-C6A0-5BD1-617BCB9BEB8A}"/>
              </a:ext>
            </a:extLst>
          </p:cNvPr>
          <p:cNvSpPr/>
          <p:nvPr/>
        </p:nvSpPr>
        <p:spPr>
          <a:xfrm>
            <a:off x="762000" y="5105400"/>
            <a:ext cx="1143000" cy="4679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FAAB0B-133A-796A-EDA5-354C9BF422D8}"/>
              </a:ext>
            </a:extLst>
          </p:cNvPr>
          <p:cNvSpPr/>
          <p:nvPr/>
        </p:nvSpPr>
        <p:spPr>
          <a:xfrm>
            <a:off x="533400" y="5791200"/>
            <a:ext cx="1219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F8C8F4-7144-AC0C-7131-D858E654C4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573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and Potential Dates for Market Trials </a:t>
            </a:r>
            <a:br>
              <a:rPr lang="en-US" dirty="0"/>
            </a:br>
            <a:r>
              <a:rPr lang="en-US" sz="1800" dirty="0"/>
              <a:t>(dates subject to change while in Planning phase)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A1E31D-A0FD-AE5B-CAD1-D6BF12D9CB49}"/>
              </a:ext>
            </a:extLst>
          </p:cNvPr>
          <p:cNvSpPr txBox="1">
            <a:spLocks/>
          </p:cNvSpPr>
          <p:nvPr/>
        </p:nvSpPr>
        <p:spPr>
          <a:xfrm>
            <a:off x="304800" y="2133600"/>
            <a:ext cx="8458200" cy="3810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938E6F-1A87-4ACF-A42C-875BDAE5FF6F}"/>
              </a:ext>
            </a:extLst>
          </p:cNvPr>
          <p:cNvSpPr/>
          <p:nvPr/>
        </p:nvSpPr>
        <p:spPr>
          <a:xfrm>
            <a:off x="990600" y="2513112"/>
            <a:ext cx="2420332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u="sng">
                <a:solidFill>
                  <a:schemeClr val="tx1"/>
                </a:solidFill>
              </a:rPr>
              <a:t>RTC QSE </a:t>
            </a:r>
            <a:r>
              <a:rPr lang="en-US" sz="1100" b="1" u="sng" dirty="0">
                <a:solidFill>
                  <a:schemeClr val="tx1"/>
                </a:solidFill>
              </a:rPr>
              <a:t>Submission Testing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(Submit COP, RT AS Offers,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DAM Virtual AS, Outages for ESRs)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55EDCDB-E069-BD29-3809-3D2AB6699E94}"/>
              </a:ext>
            </a:extLst>
          </p:cNvPr>
          <p:cNvSpPr/>
          <p:nvPr/>
        </p:nvSpPr>
        <p:spPr>
          <a:xfrm>
            <a:off x="3410932" y="2513112"/>
            <a:ext cx="1846868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Open-loop RTC SCED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offers, SCED non-binding award/dispatch)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32779E-9F59-1883-CC4D-7197DCEFE21F}"/>
              </a:ext>
            </a:extLst>
          </p:cNvPr>
          <p:cNvSpPr/>
          <p:nvPr/>
        </p:nvSpPr>
        <p:spPr>
          <a:xfrm>
            <a:off x="5257800" y="2513112"/>
            <a:ext cx="23622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Closed-loop RTC SCED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offers, SCED binding award and dispatch for 2-3 instances of 2-4 hours)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AB11CB-AD31-D3D4-C440-4BB9248C8A35}"/>
              </a:ext>
            </a:extLst>
          </p:cNvPr>
          <p:cNvSpPr/>
          <p:nvPr/>
        </p:nvSpPr>
        <p:spPr>
          <a:xfrm>
            <a:off x="990600" y="3581402"/>
            <a:ext cx="4267200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RTC QSE Telemetry Testing/Check-out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(Individual QSE testing of UDSP, New ramp rates, ESR telemetry)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9CE276-B804-9757-5B31-F0DDEB55F81C}"/>
              </a:ext>
            </a:extLst>
          </p:cNvPr>
          <p:cNvSpPr/>
          <p:nvPr/>
        </p:nvSpPr>
        <p:spPr>
          <a:xfrm>
            <a:off x="5372099" y="3581400"/>
            <a:ext cx="1926603" cy="738435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Day-Ahead Market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(Non-binding DAM using QSE offers at least 2 times)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D037D2E-1D68-3B49-1CD9-E553FB5939C2}"/>
              </a:ext>
            </a:extLst>
          </p:cNvPr>
          <p:cNvSpPr/>
          <p:nvPr/>
        </p:nvSpPr>
        <p:spPr>
          <a:xfrm>
            <a:off x="7620000" y="2513112"/>
            <a:ext cx="1194847" cy="1828802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Transition to Go-Live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Upon completion of testing, confirmation of ERCOT and market readiness for Go-Live.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B141E3D-FEC5-1938-6AEA-BEF8736FBB35}"/>
              </a:ext>
            </a:extLst>
          </p:cNvPr>
          <p:cNvSpPr txBox="1"/>
          <p:nvPr/>
        </p:nvSpPr>
        <p:spPr>
          <a:xfrm>
            <a:off x="1311897" y="2205335"/>
            <a:ext cx="1525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2 months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0AC637-2547-E885-299A-D1B9AAAFF0E3}"/>
              </a:ext>
            </a:extLst>
          </p:cNvPr>
          <p:cNvSpPr txBox="1"/>
          <p:nvPr/>
        </p:nvSpPr>
        <p:spPr>
          <a:xfrm>
            <a:off x="5773132" y="2218771"/>
            <a:ext cx="1525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2 months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3E10D40-4AA0-E257-ADA1-393A7F14072A}"/>
              </a:ext>
            </a:extLst>
          </p:cNvPr>
          <p:cNvSpPr txBox="1"/>
          <p:nvPr/>
        </p:nvSpPr>
        <p:spPr>
          <a:xfrm>
            <a:off x="3686275" y="2205334"/>
            <a:ext cx="1525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1-2 months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B012773-BAEF-C45E-86DD-97547691114C}"/>
              </a:ext>
            </a:extLst>
          </p:cNvPr>
          <p:cNvSpPr txBox="1"/>
          <p:nvPr/>
        </p:nvSpPr>
        <p:spPr>
          <a:xfrm>
            <a:off x="7466029" y="2218770"/>
            <a:ext cx="1525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 month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08BCA1F-2738-3E34-E8C0-8D3A8E33BC4F}"/>
              </a:ext>
            </a:extLst>
          </p:cNvPr>
          <p:cNvSpPr txBox="1"/>
          <p:nvPr/>
        </p:nvSpPr>
        <p:spPr>
          <a:xfrm>
            <a:off x="2057400" y="4321324"/>
            <a:ext cx="1525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2-3 months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FE0E747-EB74-DE68-AB09-6CD0E5145398}"/>
              </a:ext>
            </a:extLst>
          </p:cNvPr>
          <p:cNvSpPr txBox="1"/>
          <p:nvPr/>
        </p:nvSpPr>
        <p:spPr>
          <a:xfrm>
            <a:off x="5542959" y="4341914"/>
            <a:ext cx="1525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1-2 months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4D05FA9-7FA0-0C73-5BC3-A8DDDB2B3531}"/>
              </a:ext>
            </a:extLst>
          </p:cNvPr>
          <p:cNvSpPr/>
          <p:nvPr/>
        </p:nvSpPr>
        <p:spPr>
          <a:xfrm>
            <a:off x="533400" y="1447800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May 2025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8232B78-69FC-0110-39B8-3D8F69C1E9AD}"/>
              </a:ext>
            </a:extLst>
          </p:cNvPr>
          <p:cNvSpPr/>
          <p:nvPr/>
        </p:nvSpPr>
        <p:spPr>
          <a:xfrm>
            <a:off x="1601394" y="1447800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June 2025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2A1C139-6FDD-F840-4E7C-E155BC23E9C3}"/>
              </a:ext>
            </a:extLst>
          </p:cNvPr>
          <p:cNvSpPr/>
          <p:nvPr/>
        </p:nvSpPr>
        <p:spPr>
          <a:xfrm>
            <a:off x="2679192" y="1447800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July 2025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5E4E926-A413-9760-93C5-CA62D633CF40}"/>
              </a:ext>
            </a:extLst>
          </p:cNvPr>
          <p:cNvSpPr/>
          <p:nvPr/>
        </p:nvSpPr>
        <p:spPr>
          <a:xfrm>
            <a:off x="3756777" y="1447800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Aug 2025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F406E60-0B42-33DE-D462-3021D96F7D46}"/>
              </a:ext>
            </a:extLst>
          </p:cNvPr>
          <p:cNvSpPr/>
          <p:nvPr/>
        </p:nvSpPr>
        <p:spPr>
          <a:xfrm>
            <a:off x="4826227" y="1447800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Sep 2025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8B116CD-F177-26ED-746E-D8BF31619779}"/>
              </a:ext>
            </a:extLst>
          </p:cNvPr>
          <p:cNvSpPr/>
          <p:nvPr/>
        </p:nvSpPr>
        <p:spPr>
          <a:xfrm>
            <a:off x="5881524" y="1447800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Oct 2025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AD8C694-BBA6-D147-FEFD-B8C7F13FE5E9}"/>
              </a:ext>
            </a:extLst>
          </p:cNvPr>
          <p:cNvSpPr/>
          <p:nvPr/>
        </p:nvSpPr>
        <p:spPr>
          <a:xfrm>
            <a:off x="6948402" y="1447800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Nov 2025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425135D-3EBF-1D68-B3E2-2F6F320C1E62}"/>
              </a:ext>
            </a:extLst>
          </p:cNvPr>
          <p:cNvSpPr/>
          <p:nvPr/>
        </p:nvSpPr>
        <p:spPr>
          <a:xfrm>
            <a:off x="8015202" y="1447800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Dec 2025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C539793-35C5-BB03-51E2-36D8D2FBE675}"/>
              </a:ext>
            </a:extLst>
          </p:cNvPr>
          <p:cNvSpPr/>
          <p:nvPr/>
        </p:nvSpPr>
        <p:spPr>
          <a:xfrm rot="19465979">
            <a:off x="1751994" y="2491769"/>
            <a:ext cx="549432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50" dirty="0">
                <a:ln w="0"/>
                <a:solidFill>
                  <a:schemeClr val="bg2">
                    <a:alpha val="3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DRAFT</a:t>
            </a:r>
            <a:endParaRPr lang="en-US" sz="5400" b="1" cap="none" spc="50" dirty="0">
              <a:ln w="0"/>
              <a:solidFill>
                <a:schemeClr val="bg2">
                  <a:alpha val="3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054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77DD-F268-CDCC-4307-3EC73750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001000" cy="5181600"/>
          </a:xfrm>
        </p:spPr>
        <p:txBody>
          <a:bodyPr/>
          <a:lstStyle/>
          <a:p>
            <a:r>
              <a:rPr lang="en-US" sz="1800" dirty="0"/>
              <a:t>Reminder of RTC+B Program Scope</a:t>
            </a:r>
          </a:p>
          <a:p>
            <a:pPr lvl="1"/>
            <a:r>
              <a:rPr lang="en-US" sz="1400" dirty="0"/>
              <a:t>RTC Key Principles were approved to lay foundation of NPRR1007-1013</a:t>
            </a:r>
          </a:p>
          <a:p>
            <a:pPr lvl="2"/>
            <a:r>
              <a:rPr lang="en-US" sz="1000" dirty="0"/>
              <a:t>Consolidated Key Principles: </a:t>
            </a:r>
            <a:r>
              <a:rPr lang="en-US" sz="1000" dirty="0">
                <a:hlinkClick r:id="rId2"/>
              </a:rPr>
              <a:t>https://www.ercot.com/files/docs/2020/04/01/RTC_Key_Principle_Quick_Reference.docx</a:t>
            </a:r>
            <a:endParaRPr lang="en-US" sz="1000" dirty="0"/>
          </a:p>
          <a:p>
            <a:pPr lvl="2"/>
            <a:r>
              <a:rPr lang="en-US" sz="1000" dirty="0"/>
              <a:t>Library of Key Principles: </a:t>
            </a:r>
            <a:r>
              <a:rPr lang="en-US" sz="1000" dirty="0">
                <a:hlinkClick r:id="rId3"/>
              </a:rPr>
              <a:t>https://www.ercot.com/mktrules/puctDirectives/rtCoOptimization</a:t>
            </a:r>
            <a:r>
              <a:rPr lang="en-US" sz="1000" dirty="0"/>
              <a:t> </a:t>
            </a:r>
          </a:p>
          <a:p>
            <a:pPr lvl="1"/>
            <a:r>
              <a:rPr lang="en-US" sz="1400" dirty="0"/>
              <a:t>Battery Key Topic Concepts approved to lay foundation of NPRR1014</a:t>
            </a:r>
          </a:p>
          <a:p>
            <a:pPr lvl="2"/>
            <a:r>
              <a:rPr lang="en-US" sz="1000" dirty="0">
                <a:hlinkClick r:id="rId4"/>
              </a:rPr>
              <a:t>https://www.ercot.com/mktrules/keypriorities/bes</a:t>
            </a:r>
            <a:endParaRPr lang="en-US" sz="1000" dirty="0"/>
          </a:p>
          <a:p>
            <a:pPr lvl="1"/>
            <a:r>
              <a:rPr lang="en-US" sz="1400" dirty="0"/>
              <a:t>RTC State-of-Charge accounting in NPRR1204</a:t>
            </a:r>
          </a:p>
          <a:p>
            <a:r>
              <a:rPr lang="en-US" sz="1800" dirty="0"/>
              <a:t>Objective is to present concepts or issues that need to be resolved for an effective implementation.</a:t>
            </a:r>
          </a:p>
          <a:p>
            <a:pPr lvl="1"/>
            <a:r>
              <a:rPr lang="en-US" sz="1400" dirty="0"/>
              <a:t>Coordinating timelines for interface requirements and testing, </a:t>
            </a:r>
          </a:p>
          <a:p>
            <a:pPr lvl="1"/>
            <a:r>
              <a:rPr lang="en-US" sz="1400" dirty="0"/>
              <a:t>Providing the forum for any analysis or policy decisions (such as parameter values)</a:t>
            </a:r>
          </a:p>
          <a:p>
            <a:pPr lvl="1"/>
            <a:r>
              <a:rPr lang="en-US" sz="1400" dirty="0"/>
              <a:t>Coordinating market readiness and cutover activities,</a:t>
            </a:r>
          </a:p>
          <a:p>
            <a:pPr lvl="1"/>
            <a:r>
              <a:rPr lang="en-US" sz="1400" dirty="0"/>
              <a:t>Review draft Revision Requests or other artifacts necessary to successfully implement the program within the identified timeframes, and discussing other details as needed.</a:t>
            </a:r>
          </a:p>
          <a:p>
            <a:r>
              <a:rPr lang="en-US" sz="1800" dirty="0"/>
              <a:t>Lessons learned from RTCTF to avoid being delayed in decisions:</a:t>
            </a:r>
          </a:p>
          <a:p>
            <a:pPr lvl="1"/>
            <a:r>
              <a:rPr lang="en-US" sz="1400" dirty="0"/>
              <a:t>Meeting #1: Initial concept presented by ERCOT staff</a:t>
            </a:r>
          </a:p>
          <a:p>
            <a:pPr lvl="1"/>
            <a:r>
              <a:rPr lang="en-US" sz="1400" dirty="0"/>
              <a:t>Meeting #2: Comments and alternatives presented by MPs</a:t>
            </a:r>
          </a:p>
          <a:p>
            <a:pPr lvl="1"/>
            <a:r>
              <a:rPr lang="en-US" sz="1400" dirty="0"/>
              <a:t>Meeting #3: RTCTF consensus achieved or escalated to TAC for a vote to decide the matter.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Meetings and Review Cycles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A1E31D-A0FD-AE5B-CAD1-D6BF12D9CB49}"/>
              </a:ext>
            </a:extLst>
          </p:cNvPr>
          <p:cNvSpPr txBox="1">
            <a:spLocks/>
          </p:cNvSpPr>
          <p:nvPr/>
        </p:nvSpPr>
        <p:spPr>
          <a:xfrm>
            <a:off x="304800" y="2133600"/>
            <a:ext cx="8458200" cy="3810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0697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Issues List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1142999"/>
          </a:xfrm>
        </p:spPr>
        <p:txBody>
          <a:bodyPr/>
          <a:lstStyle/>
          <a:p>
            <a:r>
              <a:rPr lang="en-US" sz="1800" dirty="0"/>
              <a:t>Link to current issues on today’s meeting page</a:t>
            </a:r>
          </a:p>
          <a:p>
            <a:r>
              <a:rPr lang="en-US" sz="1800" dirty="0"/>
              <a:t>Closed/green on RUC Capacity Short (added Resolved Worksheet)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3BC48B-7C9B-D386-0DEA-96F01F37AC27}"/>
              </a:ext>
            </a:extLst>
          </p:cNvPr>
          <p:cNvSpPr txBox="1"/>
          <p:nvPr/>
        </p:nvSpPr>
        <p:spPr>
          <a:xfrm>
            <a:off x="76200" y="5486400"/>
            <a:ext cx="7391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- Moving up discussion of interface changes, market trials, details for designing control systems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64D6445-420D-F841-DFEB-49E3B203278A}"/>
              </a:ext>
            </a:extLst>
          </p:cNvPr>
          <p:cNvCxnSpPr>
            <a:cxnSpLocks/>
          </p:cNvCxnSpPr>
          <p:nvPr/>
        </p:nvCxnSpPr>
        <p:spPr>
          <a:xfrm flipV="1">
            <a:off x="4191000" y="3276600"/>
            <a:ext cx="2286000" cy="224436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29E1958-D79A-F432-4ABF-BB061ABFE71D}"/>
              </a:ext>
            </a:extLst>
          </p:cNvPr>
          <p:cNvCxnSpPr>
            <a:cxnSpLocks/>
          </p:cNvCxnSpPr>
          <p:nvPr/>
        </p:nvCxnSpPr>
        <p:spPr>
          <a:xfrm flipV="1">
            <a:off x="4343400" y="3505200"/>
            <a:ext cx="2669553" cy="201576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26D74032-6527-57E2-D7FE-B4108A40FA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82164"/>
            <a:ext cx="9144000" cy="3293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486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Resolved Issues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1"/>
            <a:ext cx="8534400" cy="457200"/>
          </a:xfrm>
        </p:spPr>
        <p:txBody>
          <a:bodyPr/>
          <a:lstStyle/>
          <a:p>
            <a:r>
              <a:rPr lang="en-US" sz="1800" dirty="0"/>
              <a:t>Resolved Tab of Issues Workbook: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0DC091-DBED-8CF0-8309-3C23AF8905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52600"/>
            <a:ext cx="9144000" cy="1064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097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Proceed with rest of meeting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726" y="990600"/>
            <a:ext cx="8534400" cy="4953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600" u="sng" dirty="0"/>
              <a:t>Issue 4</a:t>
            </a:r>
            <a:r>
              <a:rPr lang="en-US" sz="1600" dirty="0"/>
              <a:t> - Verifiable Cost Manual- Change for on-line hydro Resources per KP 1.3(3)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400" dirty="0"/>
              <a:t>Final review and includes draft language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050" dirty="0"/>
              <a:t>No comments received from March RTCBTF </a:t>
            </a:r>
            <a:r>
              <a:rPr lang="en-US" sz="1050" dirty="0">
                <a:hlinkClick r:id="rId2"/>
              </a:rPr>
              <a:t>presentation</a:t>
            </a:r>
            <a:endParaRPr lang="en-US" sz="1050" dirty="0"/>
          </a:p>
          <a:p>
            <a:pPr lvl="2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050" dirty="0"/>
              <a:t>Confirm concept in Resolved Tab of Issues Sheet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600" u="sng" dirty="0"/>
              <a:t>Issue 3</a:t>
            </a:r>
            <a:r>
              <a:rPr lang="en-US" sz="1600" dirty="0"/>
              <a:t> - Framework for periodic analysis comparing RTC and the current ORDC design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200" dirty="0"/>
              <a:t>Prior meeting had ERCOT approach to analysis </a:t>
            </a:r>
            <a:r>
              <a:rPr lang="en-US" sz="1200" dirty="0">
                <a:hlinkClick r:id="rId3"/>
              </a:rPr>
              <a:t>(public Excel tool and internal Python Simulator)</a:t>
            </a:r>
            <a:endParaRPr lang="en-US" sz="1200" dirty="0"/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200" dirty="0"/>
              <a:t>Today review Luminant’s feedback on Operating Days to be evaluated in RTC Simulator Tool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600" u="sng" dirty="0"/>
              <a:t>Issue 20</a:t>
            </a:r>
            <a:r>
              <a:rPr lang="en-US" sz="1600" dirty="0"/>
              <a:t> - Review of the Energy and AS Offer Caps in the context of Current Policy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400" dirty="0"/>
              <a:t>First time discussion and will include ESR examples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600" u="sng" dirty="0"/>
              <a:t>Issue 9-10</a:t>
            </a:r>
            <a:r>
              <a:rPr lang="en-US" sz="1600" dirty="0"/>
              <a:t> - Market Readiness and Technical Workshops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400" dirty="0"/>
              <a:t>Review of past 2 workshops </a:t>
            </a:r>
          </a:p>
          <a:p>
            <a:pPr marL="1257300" lvl="3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RTC+B Technical Workshop - April 18, 2024:   1:00 PM – 4:00 PM 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257300" lvl="3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5"/>
              </a:rPr>
              <a:t>RTC+B Technical Workshop - May 6, 2024:      1:00 PM – 4:00 PM 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600" u="sng" dirty="0"/>
              <a:t>Issue 18</a:t>
            </a:r>
            <a:r>
              <a:rPr lang="en-US" sz="1600" dirty="0"/>
              <a:t> - Review of the AS Demand Curves in the context of current policy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400" dirty="0"/>
              <a:t>No materials, but time allocated for MPs to share thoughts and next steps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endParaRPr lang="en-US" sz="1800" dirty="0"/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800" dirty="0"/>
              <a:t>End by 1pm</a:t>
            </a:r>
          </a:p>
        </p:txBody>
      </p:sp>
    </p:spTree>
    <p:extLst>
      <p:ext uri="{BB962C8B-B14F-4D97-AF65-F5344CB8AC3E}">
        <p14:creationId xmlns:p14="http://schemas.microsoft.com/office/powerpoint/2010/main" val="2506492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after today’s May 8 RTCBTF meeting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726" y="1066800"/>
            <a:ext cx="8534400" cy="4724399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May 15- RTC+B Technical Workshop #3</a:t>
            </a:r>
          </a:p>
          <a:p>
            <a:pPr>
              <a:buFontTx/>
              <a:buChar char="-"/>
            </a:pPr>
            <a:r>
              <a:rPr lang="en-US" sz="1800" dirty="0"/>
              <a:t>May 22- TAC Meeting to consider endorsement of concept for Issue 4 Change for Online Hydro (sets stage for ERCOT to submit draft NPRR and VCMRR)</a:t>
            </a:r>
          </a:p>
          <a:p>
            <a:pPr>
              <a:buFontTx/>
              <a:buChar char="-"/>
            </a:pPr>
            <a:r>
              <a:rPr lang="en-US" sz="1800" dirty="0"/>
              <a:t>June 6- RTC+B Technical Workshop #4</a:t>
            </a:r>
          </a:p>
          <a:p>
            <a:pPr>
              <a:buFontTx/>
              <a:buChar char="-"/>
            </a:pPr>
            <a:r>
              <a:rPr lang="en-US" sz="1800" dirty="0"/>
              <a:t>June 12- RTCBTF (will discuss any recommendations from Technical Workshops)</a:t>
            </a:r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r>
              <a:rPr lang="en-US" sz="1400" dirty="0"/>
              <a:t>Limited series of RTC+B Technical Workshops (April-June 2024) </a:t>
            </a:r>
          </a:p>
          <a:p>
            <a:pPr lvl="2">
              <a:buFontTx/>
              <a:buChar char="-"/>
            </a:pPr>
            <a:r>
              <a:rPr lang="en-US" sz="1000" dirty="0"/>
              <a:t>Target audience, vendors and IT development/implementation staff (sent to RTCBTF and TWG) </a:t>
            </a:r>
          </a:p>
          <a:p>
            <a:pPr marL="1257300" lvl="3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RTC+B Technical Workshop - April 18, 2024:   1:00 PM – 4:00 PM 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</a:p>
          <a:p>
            <a:pPr marL="1257300" lvl="3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800" dirty="0"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Overview of ICCP Telemetry/EMS SCADA/AGC changes &amp; ICCP Configurations for parallel testing.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257300" lvl="3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RTC+B Technical Workshop - May 6, 2024:      1:00 PM – 4:00 PM 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</a:p>
          <a:p>
            <a:pPr marL="1257300" lvl="3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800" dirty="0"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Finalize approach on ICCP configuration approaches for parallel testing and transition.  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257300" lvl="3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RTC+B Technical Workshop - May 15, 2024:    1:00 PM – 4:00 PM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: </a:t>
            </a:r>
          </a:p>
          <a:p>
            <a:pPr marL="1257300" lvl="3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800" dirty="0"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Market Interfaces design specifications (submissions - External API/Market Manager, notifications, and reports)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257300" lvl="3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5"/>
              </a:rPr>
              <a:t>RTC+B Technical Workshop - June 6, 2024:      1:00 PM – 4:00 PM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: </a:t>
            </a:r>
          </a:p>
          <a:p>
            <a:pPr marL="1257300" lvl="3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800" dirty="0"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Reserved for further discussions if needed and Q&amp;A session.</a:t>
            </a:r>
          </a:p>
          <a:p>
            <a:pPr lvl="2">
              <a:buFontTx/>
              <a:buChar char="-"/>
            </a:pPr>
            <a:r>
              <a:rPr lang="en-US" sz="1000" dirty="0"/>
              <a:t>Based on the feedback from these workshops, ERCOT will finalize ICCP/Market Interface design specifications and publish draft versions to the ERCOT website.  </a:t>
            </a:r>
          </a:p>
          <a:p>
            <a:pPr lvl="2">
              <a:buFontTx/>
              <a:buChar char="-"/>
            </a:pPr>
            <a:r>
              <a:rPr lang="en-US" sz="1000" dirty="0"/>
              <a:t>This engagement will help QSEs and their vendors start planning their RTC+B systems design and implementation early to align with ERCOT’s RTC+B project implementation timelines which is critical for ERCOT to deliver this project successfully and on time.</a:t>
            </a:r>
          </a:p>
          <a:p>
            <a:pPr lvl="2">
              <a:buFontTx/>
              <a:buChar char="-"/>
            </a:pPr>
            <a:r>
              <a:rPr lang="en-US" sz="1000" dirty="0"/>
              <a:t>Discussions and artifacts will be highlighted and shared at regular RTCBTF meetings.</a:t>
            </a:r>
          </a:p>
        </p:txBody>
      </p:sp>
    </p:spTree>
    <p:extLst>
      <p:ext uri="{BB962C8B-B14F-4D97-AF65-F5344CB8AC3E}">
        <p14:creationId xmlns:p14="http://schemas.microsoft.com/office/powerpoint/2010/main" val="4120316833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customXml/itemProps2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22455</TotalTime>
  <Words>1053</Words>
  <Application>Microsoft Office PowerPoint</Application>
  <PresentationFormat>On-screen Show (4:3)</PresentationFormat>
  <Paragraphs>115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Cover Slide</vt:lpstr>
      <vt:lpstr>Horizontal Theme</vt:lpstr>
      <vt:lpstr>PowerPoint Presentation</vt:lpstr>
      <vt:lpstr>Outline</vt:lpstr>
      <vt:lpstr>RTC+B Program Update  (excerpt from April Board T&amp;S RTC Update)</vt:lpstr>
      <vt:lpstr>Sequence and Potential Dates for Market Trials  (dates subject to change while in Planning phase)</vt:lpstr>
      <vt:lpstr>Plans for Meetings and Review Cycles</vt:lpstr>
      <vt:lpstr>Current Issues List</vt:lpstr>
      <vt:lpstr>Summary of Resolved Issues</vt:lpstr>
      <vt:lpstr>Proceed with rest of meeting</vt:lpstr>
      <vt:lpstr>Next steps after today’s May 8 RTCBTF meeting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593</cp:revision>
  <cp:lastPrinted>2017-10-10T21:31:05Z</cp:lastPrinted>
  <dcterms:created xsi:type="dcterms:W3CDTF">2016-01-21T15:20:31Z</dcterms:created>
  <dcterms:modified xsi:type="dcterms:W3CDTF">2024-05-08T10:53:24Z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