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1" r:id="rId3"/>
  </p:sldMasterIdLst>
  <p:notesMasterIdLst>
    <p:notesMasterId r:id="rId21"/>
  </p:notesMasterIdLst>
  <p:sldIdLst>
    <p:sldId id="256" r:id="rId4"/>
    <p:sldId id="2076137549" r:id="rId5"/>
    <p:sldId id="2076137551" r:id="rId6"/>
    <p:sldId id="2076137546" r:id="rId7"/>
    <p:sldId id="2076137559" r:id="rId8"/>
    <p:sldId id="272" r:id="rId9"/>
    <p:sldId id="372" r:id="rId10"/>
    <p:sldId id="2076137548" r:id="rId11"/>
    <p:sldId id="2076137552" r:id="rId12"/>
    <p:sldId id="2076137560" r:id="rId13"/>
    <p:sldId id="2076137561" r:id="rId14"/>
    <p:sldId id="2076137550" r:id="rId15"/>
    <p:sldId id="2076137555" r:id="rId16"/>
    <p:sldId id="2076137556" r:id="rId17"/>
    <p:sldId id="2076137558" r:id="rId18"/>
    <p:sldId id="2076137553" r:id="rId19"/>
    <p:sldId id="20761375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1CA71-F296-4355-9C6D-26DA8C8FA927}" v="11" dt="2024-05-06T16:36:56.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47" d="100"/>
          <a:sy n="147" d="100"/>
        </p:scale>
        <p:origin x="66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4721CA71-F296-4355-9C6D-26DA8C8FA927}"/>
    <pc:docChg chg="undo redo custSel addSld delSld modSld">
      <pc:chgData name="Julia Matevosyan" userId="35275da4e72cfe02" providerId="LiveId" clId="{4721CA71-F296-4355-9C6D-26DA8C8FA927}" dt="2024-05-06T19:48:15.974" v="4045" actId="115"/>
      <pc:docMkLst>
        <pc:docMk/>
      </pc:docMkLst>
      <pc:sldChg chg="modSp mod">
        <pc:chgData name="Julia Matevosyan" userId="35275da4e72cfe02" providerId="LiveId" clId="{4721CA71-F296-4355-9C6D-26DA8C8FA927}" dt="2024-05-06T15:26:16.892" v="1696" actId="20577"/>
        <pc:sldMkLst>
          <pc:docMk/>
          <pc:sldMk cId="1589344449" sldId="256"/>
        </pc:sldMkLst>
        <pc:spChg chg="mod">
          <ac:chgData name="Julia Matevosyan" userId="35275da4e72cfe02" providerId="LiveId" clId="{4721CA71-F296-4355-9C6D-26DA8C8FA927}" dt="2024-05-06T15:25:41.481" v="1678" actId="2711"/>
          <ac:spMkLst>
            <pc:docMk/>
            <pc:sldMk cId="1589344449" sldId="256"/>
            <ac:spMk id="2" creationId="{6D872FD5-2BC3-6A46-AC67-35BFDFA8C521}"/>
          </ac:spMkLst>
        </pc:spChg>
        <pc:spChg chg="mod">
          <ac:chgData name="Julia Matevosyan" userId="35275da4e72cfe02" providerId="LiveId" clId="{4721CA71-F296-4355-9C6D-26DA8C8FA927}" dt="2024-05-06T15:26:16.892" v="1696" actId="20577"/>
          <ac:spMkLst>
            <pc:docMk/>
            <pc:sldMk cId="1589344449" sldId="256"/>
            <ac:spMk id="3" creationId="{424BECCB-349D-5AF6-5548-53208A0883A7}"/>
          </ac:spMkLst>
        </pc:spChg>
      </pc:sldChg>
      <pc:sldChg chg="addSp modSp add mod">
        <pc:chgData name="Julia Matevosyan" userId="35275da4e72cfe02" providerId="LiveId" clId="{4721CA71-F296-4355-9C6D-26DA8C8FA927}" dt="2024-05-06T15:26:35.801" v="1697" actId="255"/>
        <pc:sldMkLst>
          <pc:docMk/>
          <pc:sldMk cId="1294953180" sldId="2076137546"/>
        </pc:sldMkLst>
        <pc:spChg chg="add mod">
          <ac:chgData name="Julia Matevosyan" userId="35275da4e72cfe02" providerId="LiveId" clId="{4721CA71-F296-4355-9C6D-26DA8C8FA927}" dt="2024-05-05T21:25:10.800" v="7"/>
          <ac:spMkLst>
            <pc:docMk/>
            <pc:sldMk cId="1294953180" sldId="2076137546"/>
            <ac:spMk id="3" creationId="{9F95B22C-D772-088C-45E3-5D94F5D27D04}"/>
          </ac:spMkLst>
        </pc:spChg>
        <pc:spChg chg="add mod">
          <ac:chgData name="Julia Matevosyan" userId="35275da4e72cfe02" providerId="LiveId" clId="{4721CA71-F296-4355-9C6D-26DA8C8FA927}" dt="2024-05-06T15:26:35.801" v="1697" actId="255"/>
          <ac:spMkLst>
            <pc:docMk/>
            <pc:sldMk cId="1294953180" sldId="2076137546"/>
            <ac:spMk id="8" creationId="{1006C083-98CB-C706-EA59-043E9F7BE937}"/>
          </ac:spMkLst>
        </pc:spChg>
      </pc:sldChg>
      <pc:sldChg chg="modSp mod">
        <pc:chgData name="Julia Matevosyan" userId="35275da4e72cfe02" providerId="LiveId" clId="{4721CA71-F296-4355-9C6D-26DA8C8FA927}" dt="2024-05-06T16:16:20.928" v="2610" actId="20577"/>
        <pc:sldMkLst>
          <pc:docMk/>
          <pc:sldMk cId="2532414420" sldId="2076137550"/>
        </pc:sldMkLst>
        <pc:spChg chg="mod">
          <ac:chgData name="Julia Matevosyan" userId="35275da4e72cfe02" providerId="LiveId" clId="{4721CA71-F296-4355-9C6D-26DA8C8FA927}" dt="2024-05-06T16:16:20.928" v="2610" actId="20577"/>
          <ac:spMkLst>
            <pc:docMk/>
            <pc:sldMk cId="2532414420" sldId="2076137550"/>
            <ac:spMk id="3" creationId="{956F0AF0-38F4-6CCE-6F0A-815FF04B8FBE}"/>
          </ac:spMkLst>
        </pc:spChg>
      </pc:sldChg>
      <pc:sldChg chg="modSp mod">
        <pc:chgData name="Julia Matevosyan" userId="35275da4e72cfe02" providerId="LiveId" clId="{4721CA71-F296-4355-9C6D-26DA8C8FA927}" dt="2024-05-06T19:47:01.385" v="4041" actId="20577"/>
        <pc:sldMkLst>
          <pc:docMk/>
          <pc:sldMk cId="1791357624" sldId="2076137553"/>
        </pc:sldMkLst>
        <pc:spChg chg="mod">
          <ac:chgData name="Julia Matevosyan" userId="35275da4e72cfe02" providerId="LiveId" clId="{4721CA71-F296-4355-9C6D-26DA8C8FA927}" dt="2024-05-05T21:30:19.479" v="392" actId="313"/>
          <ac:spMkLst>
            <pc:docMk/>
            <pc:sldMk cId="1791357624" sldId="2076137553"/>
            <ac:spMk id="2" creationId="{0ED1BB3D-C836-EC9E-C413-07F18E2AB7DD}"/>
          </ac:spMkLst>
        </pc:spChg>
        <pc:spChg chg="mod">
          <ac:chgData name="Julia Matevosyan" userId="35275da4e72cfe02" providerId="LiveId" clId="{4721CA71-F296-4355-9C6D-26DA8C8FA927}" dt="2024-05-06T19:47:01.385" v="4041" actId="20577"/>
          <ac:spMkLst>
            <pc:docMk/>
            <pc:sldMk cId="1791357624" sldId="2076137553"/>
            <ac:spMk id="3" creationId="{48FC862C-B116-E23A-44E9-A76E7E2C5778}"/>
          </ac:spMkLst>
        </pc:spChg>
      </pc:sldChg>
      <pc:sldChg chg="modSp del mod">
        <pc:chgData name="Julia Matevosyan" userId="35275da4e72cfe02" providerId="LiveId" clId="{4721CA71-F296-4355-9C6D-26DA8C8FA927}" dt="2024-05-06T16:17:57.492" v="2611" actId="47"/>
        <pc:sldMkLst>
          <pc:docMk/>
          <pc:sldMk cId="1792668114" sldId="2076137557"/>
        </pc:sldMkLst>
        <pc:spChg chg="mod">
          <ac:chgData name="Julia Matevosyan" userId="35275da4e72cfe02" providerId="LiveId" clId="{4721CA71-F296-4355-9C6D-26DA8C8FA927}" dt="2024-05-05T21:29:20.792" v="331" actId="20577"/>
          <ac:spMkLst>
            <pc:docMk/>
            <pc:sldMk cId="1792668114" sldId="2076137557"/>
            <ac:spMk id="3" creationId="{A2C0C167-472B-C64E-7DD1-B82481330A98}"/>
          </ac:spMkLst>
        </pc:spChg>
      </pc:sldChg>
      <pc:sldChg chg="modSp mod">
        <pc:chgData name="Julia Matevosyan" userId="35275da4e72cfe02" providerId="LiveId" clId="{4721CA71-F296-4355-9C6D-26DA8C8FA927}" dt="2024-05-06T19:43:57.274" v="3948" actId="20577"/>
        <pc:sldMkLst>
          <pc:docMk/>
          <pc:sldMk cId="390562269" sldId="2076137558"/>
        </pc:sldMkLst>
        <pc:spChg chg="mod">
          <ac:chgData name="Julia Matevosyan" userId="35275da4e72cfe02" providerId="LiveId" clId="{4721CA71-F296-4355-9C6D-26DA8C8FA927}" dt="2024-05-06T19:43:57.274" v="3948" actId="20577"/>
          <ac:spMkLst>
            <pc:docMk/>
            <pc:sldMk cId="390562269" sldId="2076137558"/>
            <ac:spMk id="3" creationId="{7D1F715C-8069-697B-08B4-2F9B8FF9211E}"/>
          </ac:spMkLst>
        </pc:spChg>
      </pc:sldChg>
      <pc:sldChg chg="addSp modSp add mod">
        <pc:chgData name="Julia Matevosyan" userId="35275da4e72cfe02" providerId="LiveId" clId="{4721CA71-F296-4355-9C6D-26DA8C8FA927}" dt="2024-05-06T15:27:27.193" v="1710" actId="20577"/>
        <pc:sldMkLst>
          <pc:docMk/>
          <pc:sldMk cId="94415937" sldId="2076137559"/>
        </pc:sldMkLst>
        <pc:spChg chg="add mod">
          <ac:chgData name="Julia Matevosyan" userId="35275da4e72cfe02" providerId="LiveId" clId="{4721CA71-F296-4355-9C6D-26DA8C8FA927}" dt="2024-05-06T15:27:27.193" v="1710" actId="20577"/>
          <ac:spMkLst>
            <pc:docMk/>
            <pc:sldMk cId="94415937" sldId="2076137559"/>
            <ac:spMk id="3" creationId="{3D4C117E-16CD-4966-626D-C5066771E4B1}"/>
          </ac:spMkLst>
        </pc:spChg>
        <pc:spChg chg="mod">
          <ac:chgData name="Julia Matevosyan" userId="35275da4e72cfe02" providerId="LiveId" clId="{4721CA71-F296-4355-9C6D-26DA8C8FA927}" dt="2024-05-05T21:26:38.827" v="63" actId="164"/>
          <ac:spMkLst>
            <pc:docMk/>
            <pc:sldMk cId="94415937" sldId="2076137559"/>
            <ac:spMk id="6" creationId="{BB912110-5CAC-4DF0-1690-CB5FCB4CFF22}"/>
          </ac:spMkLst>
        </pc:spChg>
        <pc:spChg chg="mod">
          <ac:chgData name="Julia Matevosyan" userId="35275da4e72cfe02" providerId="LiveId" clId="{4721CA71-F296-4355-9C6D-26DA8C8FA927}" dt="2024-05-05T21:26:38.827" v="63" actId="164"/>
          <ac:spMkLst>
            <pc:docMk/>
            <pc:sldMk cId="94415937" sldId="2076137559"/>
            <ac:spMk id="8" creationId="{97D06CE8-37E7-F0E7-91CE-605D0ED58445}"/>
          </ac:spMkLst>
        </pc:spChg>
        <pc:grpChg chg="add mod">
          <ac:chgData name="Julia Matevosyan" userId="35275da4e72cfe02" providerId="LiveId" clId="{4721CA71-F296-4355-9C6D-26DA8C8FA927}" dt="2024-05-05T21:26:28.999" v="62" actId="164"/>
          <ac:grpSpMkLst>
            <pc:docMk/>
            <pc:sldMk cId="94415937" sldId="2076137559"/>
            <ac:grpSpMk id="4" creationId="{74B604D8-6853-AADF-6372-D2BFAA388073}"/>
          </ac:grpSpMkLst>
        </pc:grpChg>
        <pc:grpChg chg="add mod">
          <ac:chgData name="Julia Matevosyan" userId="35275da4e72cfe02" providerId="LiveId" clId="{4721CA71-F296-4355-9C6D-26DA8C8FA927}" dt="2024-05-05T21:26:43.225" v="64" actId="14100"/>
          <ac:grpSpMkLst>
            <pc:docMk/>
            <pc:sldMk cId="94415937" sldId="2076137559"/>
            <ac:grpSpMk id="9" creationId="{A7310973-844C-53E0-A684-F7325ECF037E}"/>
          </ac:grpSpMkLst>
        </pc:grpChg>
        <pc:picChg chg="mod">
          <ac:chgData name="Julia Matevosyan" userId="35275da4e72cfe02" providerId="LiveId" clId="{4721CA71-F296-4355-9C6D-26DA8C8FA927}" dt="2024-05-05T21:26:38.827" v="63" actId="164"/>
          <ac:picMkLst>
            <pc:docMk/>
            <pc:sldMk cId="94415937" sldId="2076137559"/>
            <ac:picMk id="5" creationId="{36BB923B-5862-3186-3E6E-83C0DE107432}"/>
          </ac:picMkLst>
        </pc:picChg>
      </pc:sldChg>
      <pc:sldChg chg="modSp new mod">
        <pc:chgData name="Julia Matevosyan" userId="35275da4e72cfe02" providerId="LiveId" clId="{4721CA71-F296-4355-9C6D-26DA8C8FA927}" dt="2024-05-06T19:47:30.942" v="4043" actId="207"/>
        <pc:sldMkLst>
          <pc:docMk/>
          <pc:sldMk cId="3231170517" sldId="2076137560"/>
        </pc:sldMkLst>
        <pc:spChg chg="mod">
          <ac:chgData name="Julia Matevosyan" userId="35275da4e72cfe02" providerId="LiveId" clId="{4721CA71-F296-4355-9C6D-26DA8C8FA927}" dt="2024-05-06T15:29:37.071" v="1816" actId="20577"/>
          <ac:spMkLst>
            <pc:docMk/>
            <pc:sldMk cId="3231170517" sldId="2076137560"/>
            <ac:spMk id="2" creationId="{58EA7705-7C60-A306-FE4C-2DBBACB7A40C}"/>
          </ac:spMkLst>
        </pc:spChg>
        <pc:spChg chg="mod">
          <ac:chgData name="Julia Matevosyan" userId="35275da4e72cfe02" providerId="LiveId" clId="{4721CA71-F296-4355-9C6D-26DA8C8FA927}" dt="2024-05-06T19:47:30.942" v="4043" actId="207"/>
          <ac:spMkLst>
            <pc:docMk/>
            <pc:sldMk cId="3231170517" sldId="2076137560"/>
            <ac:spMk id="3" creationId="{9E24578D-8389-5711-9ABD-A4B3F81358B0}"/>
          </ac:spMkLst>
        </pc:spChg>
      </pc:sldChg>
      <pc:sldChg chg="new del">
        <pc:chgData name="Julia Matevosyan" userId="35275da4e72cfe02" providerId="LiveId" clId="{4721CA71-F296-4355-9C6D-26DA8C8FA927}" dt="2024-05-05T21:37:23.759" v="1063" actId="680"/>
        <pc:sldMkLst>
          <pc:docMk/>
          <pc:sldMk cId="3753811199" sldId="2076137560"/>
        </pc:sldMkLst>
      </pc:sldChg>
      <pc:sldChg chg="new del">
        <pc:chgData name="Julia Matevosyan" userId="35275da4e72cfe02" providerId="LiveId" clId="{4721CA71-F296-4355-9C6D-26DA8C8FA927}" dt="2024-05-05T21:37:33.459" v="1065" actId="680"/>
        <pc:sldMkLst>
          <pc:docMk/>
          <pc:sldMk cId="4011924674" sldId="2076137560"/>
        </pc:sldMkLst>
      </pc:sldChg>
      <pc:sldChg chg="modSp new add del mod">
        <pc:chgData name="Julia Matevosyan" userId="35275da4e72cfe02" providerId="LiveId" clId="{4721CA71-F296-4355-9C6D-26DA8C8FA927}" dt="2024-05-06T19:48:15.974" v="4045" actId="115"/>
        <pc:sldMkLst>
          <pc:docMk/>
          <pc:sldMk cId="2729940136" sldId="2076137561"/>
        </pc:sldMkLst>
        <pc:spChg chg="mod">
          <ac:chgData name="Julia Matevosyan" userId="35275da4e72cfe02" providerId="LiveId" clId="{4721CA71-F296-4355-9C6D-26DA8C8FA927}" dt="2024-05-06T15:49:31.105" v="2324" actId="313"/>
          <ac:spMkLst>
            <pc:docMk/>
            <pc:sldMk cId="2729940136" sldId="2076137561"/>
            <ac:spMk id="2" creationId="{CAF5F082-7BE9-57D4-9173-94432033116D}"/>
          </ac:spMkLst>
        </pc:spChg>
        <pc:spChg chg="mod">
          <ac:chgData name="Julia Matevosyan" userId="35275da4e72cfe02" providerId="LiveId" clId="{4721CA71-F296-4355-9C6D-26DA8C8FA927}" dt="2024-05-06T19:48:15.974" v="4045" actId="115"/>
          <ac:spMkLst>
            <pc:docMk/>
            <pc:sldMk cId="2729940136" sldId="2076137561"/>
            <ac:spMk id="3" creationId="{9C349D01-EB6D-6C0E-ECD0-B36CFE4EC4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79370-3B39-461E-AB5D-8D7FB46A9AF5}"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41C10-A69C-4141-A0A8-3CD874F7B037}" type="slidenum">
              <a:rPr lang="en-US" smtClean="0"/>
              <a:t>‹#›</a:t>
            </a:fld>
            <a:endParaRPr lang="en-US"/>
          </a:p>
        </p:txBody>
      </p:sp>
    </p:spTree>
    <p:extLst>
      <p:ext uri="{BB962C8B-B14F-4D97-AF65-F5344CB8AC3E}">
        <p14:creationId xmlns:p14="http://schemas.microsoft.com/office/powerpoint/2010/main" val="84028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41C10-A69C-4141-A0A8-3CD874F7B037}" type="slidenum">
              <a:rPr lang="en-US" smtClean="0"/>
              <a:t>1</a:t>
            </a:fld>
            <a:endParaRPr lang="en-US"/>
          </a:p>
        </p:txBody>
      </p:sp>
    </p:spTree>
    <p:extLst>
      <p:ext uri="{BB962C8B-B14F-4D97-AF65-F5344CB8AC3E}">
        <p14:creationId xmlns:p14="http://schemas.microsoft.com/office/powerpoint/2010/main" val="423256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FA7A-34C1-4EA5-1483-D573B41E3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D39F08-E34A-853B-08E4-6CBF1245B4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6C227E-3AC3-EE58-553D-5F7D82C4CA5B}"/>
              </a:ext>
            </a:extLst>
          </p:cNvPr>
          <p:cNvSpPr>
            <a:spLocks noGrp="1"/>
          </p:cNvSpPr>
          <p:nvPr>
            <p:ph type="dt" sz="half" idx="10"/>
          </p:nvPr>
        </p:nvSpPr>
        <p:spPr/>
        <p:txBody>
          <a:bodyPr/>
          <a:lstStyle/>
          <a:p>
            <a:fld id="{A8750286-E3A5-4750-8B81-34CE593C4A49}" type="datetimeFigureOut">
              <a:rPr lang="en-US" smtClean="0"/>
              <a:t>5/8/2024</a:t>
            </a:fld>
            <a:endParaRPr lang="en-US"/>
          </a:p>
        </p:txBody>
      </p:sp>
      <p:sp>
        <p:nvSpPr>
          <p:cNvPr id="5" name="Footer Placeholder 4">
            <a:extLst>
              <a:ext uri="{FF2B5EF4-FFF2-40B4-BE49-F238E27FC236}">
                <a16:creationId xmlns:a16="http://schemas.microsoft.com/office/drawing/2014/main" id="{FFF9221D-6D3F-ADEC-E562-DB5A38C00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EB954-9EF4-442A-CE58-D5109D38131D}"/>
              </a:ext>
            </a:extLst>
          </p:cNvPr>
          <p:cNvSpPr>
            <a:spLocks noGrp="1"/>
          </p:cNvSpPr>
          <p:nvPr>
            <p:ph type="sldNum" sz="quarter" idx="12"/>
          </p:nvPr>
        </p:nvSpPr>
        <p:spPr/>
        <p:txBody>
          <a:bodyPr/>
          <a:lstStyle/>
          <a:p>
            <a:fld id="{988E6419-02C4-441D-92CA-C00D56F8DBC7}" type="slidenum">
              <a:rPr lang="en-US" smtClean="0"/>
              <a:t>‹#›</a:t>
            </a:fld>
            <a:endParaRPr lang="en-US"/>
          </a:p>
        </p:txBody>
      </p:sp>
    </p:spTree>
    <p:extLst>
      <p:ext uri="{BB962C8B-B14F-4D97-AF65-F5344CB8AC3E}">
        <p14:creationId xmlns:p14="http://schemas.microsoft.com/office/powerpoint/2010/main" val="371587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6A31-09E7-CD91-6C9E-5F9F5FCB25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B941-399A-1F61-6F7C-9B8104478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5C078-1D1B-B6E7-4A30-E154D10EE473}"/>
              </a:ext>
            </a:extLst>
          </p:cNvPr>
          <p:cNvSpPr>
            <a:spLocks noGrp="1"/>
          </p:cNvSpPr>
          <p:nvPr>
            <p:ph type="dt" sz="half" idx="10"/>
          </p:nvPr>
        </p:nvSpPr>
        <p:spPr/>
        <p:txBody>
          <a:bodyPr/>
          <a:lstStyle/>
          <a:p>
            <a:fld id="{A8750286-E3A5-4750-8B81-34CE593C4A49}" type="datetimeFigureOut">
              <a:rPr lang="en-US" smtClean="0"/>
              <a:t>5/8/2024</a:t>
            </a:fld>
            <a:endParaRPr lang="en-US"/>
          </a:p>
        </p:txBody>
      </p:sp>
      <p:sp>
        <p:nvSpPr>
          <p:cNvPr id="5" name="Footer Placeholder 4">
            <a:extLst>
              <a:ext uri="{FF2B5EF4-FFF2-40B4-BE49-F238E27FC236}">
                <a16:creationId xmlns:a16="http://schemas.microsoft.com/office/drawing/2014/main" id="{CFE4FF25-35F3-B25C-2232-4AEBFF684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C059-FD1E-A953-EDC3-8905E2FAEF8A}"/>
              </a:ext>
            </a:extLst>
          </p:cNvPr>
          <p:cNvSpPr>
            <a:spLocks noGrp="1"/>
          </p:cNvSpPr>
          <p:nvPr>
            <p:ph type="sldNum" sz="quarter" idx="12"/>
          </p:nvPr>
        </p:nvSpPr>
        <p:spPr/>
        <p:txBody>
          <a:bodyPr/>
          <a:lstStyle/>
          <a:p>
            <a:fld id="{988E6419-02C4-441D-92CA-C00D56F8DBC7}" type="slidenum">
              <a:rPr lang="en-US" smtClean="0"/>
              <a:t>‹#›</a:t>
            </a:fld>
            <a:endParaRPr lang="en-US"/>
          </a:p>
        </p:txBody>
      </p:sp>
    </p:spTree>
    <p:extLst>
      <p:ext uri="{BB962C8B-B14F-4D97-AF65-F5344CB8AC3E}">
        <p14:creationId xmlns:p14="http://schemas.microsoft.com/office/powerpoint/2010/main" val="110325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BB1C22-EFE8-1E34-A541-F2DF374E2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24A9B6-6A01-1749-EA23-5DEF20619E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3A172-17FE-2171-6F1C-71D79EA9E21B}"/>
              </a:ext>
            </a:extLst>
          </p:cNvPr>
          <p:cNvSpPr>
            <a:spLocks noGrp="1"/>
          </p:cNvSpPr>
          <p:nvPr>
            <p:ph type="dt" sz="half" idx="10"/>
          </p:nvPr>
        </p:nvSpPr>
        <p:spPr/>
        <p:txBody>
          <a:bodyPr/>
          <a:lstStyle/>
          <a:p>
            <a:fld id="{A8750286-E3A5-4750-8B81-34CE593C4A49}" type="datetimeFigureOut">
              <a:rPr lang="en-US" smtClean="0"/>
              <a:t>5/8/2024</a:t>
            </a:fld>
            <a:endParaRPr lang="en-US"/>
          </a:p>
        </p:txBody>
      </p:sp>
      <p:sp>
        <p:nvSpPr>
          <p:cNvPr id="5" name="Footer Placeholder 4">
            <a:extLst>
              <a:ext uri="{FF2B5EF4-FFF2-40B4-BE49-F238E27FC236}">
                <a16:creationId xmlns:a16="http://schemas.microsoft.com/office/drawing/2014/main" id="{2150469F-7F24-DE71-15B5-33DB373C6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AD0EB-EC06-5A57-82CB-4F4A596FD0EF}"/>
              </a:ext>
            </a:extLst>
          </p:cNvPr>
          <p:cNvSpPr>
            <a:spLocks noGrp="1"/>
          </p:cNvSpPr>
          <p:nvPr>
            <p:ph type="sldNum" sz="quarter" idx="12"/>
          </p:nvPr>
        </p:nvSpPr>
        <p:spPr/>
        <p:txBody>
          <a:bodyPr/>
          <a:lstStyle/>
          <a:p>
            <a:fld id="{988E6419-02C4-441D-92CA-C00D56F8DBC7}" type="slidenum">
              <a:rPr lang="en-US" smtClean="0"/>
              <a:t>‹#›</a:t>
            </a:fld>
            <a:endParaRPr lang="en-US"/>
          </a:p>
        </p:txBody>
      </p:sp>
    </p:spTree>
    <p:extLst>
      <p:ext uri="{BB962C8B-B14F-4D97-AF65-F5344CB8AC3E}">
        <p14:creationId xmlns:p14="http://schemas.microsoft.com/office/powerpoint/2010/main" val="115521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4274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B3E7A28-EBA2-2F49-A53B-F21DE5820336}"/>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45" name="Text Placeholder 44">
            <a:extLst>
              <a:ext uri="{FF2B5EF4-FFF2-40B4-BE49-F238E27FC236}">
                <a16:creationId xmlns:a16="http://schemas.microsoft.com/office/drawing/2014/main" id="{68987586-439B-D646-B8CF-77BC252525ED}"/>
              </a:ext>
            </a:extLst>
          </p:cNvPr>
          <p:cNvSpPr>
            <a:spLocks noGrp="1"/>
          </p:cNvSpPr>
          <p:nvPr>
            <p:ph type="body" sz="quarter" idx="13" hasCustomPrompt="1"/>
          </p:nvPr>
        </p:nvSpPr>
        <p:spPr>
          <a:xfrm>
            <a:off x="2299999" y="3949700"/>
            <a:ext cx="9410989" cy="841375"/>
          </a:xfrm>
        </p:spPr>
        <p:txBody>
          <a:bodyPr>
            <a:normAutofit/>
          </a:bodyPr>
          <a:lstStyle>
            <a:lvl1pPr>
              <a:defRPr sz="3700" baseline="0">
                <a:solidFill>
                  <a:schemeClr val="bg1"/>
                </a:solidFill>
              </a:defRPr>
            </a:lvl1pPr>
          </a:lstStyle>
          <a:p>
            <a:pPr lvl="0"/>
            <a:r>
              <a:rPr lang="en-US" dirty="0"/>
              <a:t>Description</a:t>
            </a:r>
          </a:p>
        </p:txBody>
      </p:sp>
      <p:sp>
        <p:nvSpPr>
          <p:cNvPr id="46" name="Text Placeholder 44">
            <a:extLst>
              <a:ext uri="{FF2B5EF4-FFF2-40B4-BE49-F238E27FC236}">
                <a16:creationId xmlns:a16="http://schemas.microsoft.com/office/drawing/2014/main" id="{2FFD41F1-D00C-554B-903A-2CB6FEFC95C1}"/>
              </a:ext>
            </a:extLst>
          </p:cNvPr>
          <p:cNvSpPr>
            <a:spLocks noGrp="1"/>
          </p:cNvSpPr>
          <p:nvPr>
            <p:ph type="body" sz="quarter" idx="14" hasCustomPrompt="1"/>
          </p:nvPr>
        </p:nvSpPr>
        <p:spPr>
          <a:xfrm>
            <a:off x="2299999" y="5761529"/>
            <a:ext cx="9410989" cy="583217"/>
          </a:xfrm>
        </p:spPr>
        <p:txBody>
          <a:bodyPr>
            <a:normAutofit/>
          </a:bodyPr>
          <a:lstStyle>
            <a:lvl1pPr>
              <a:defRPr sz="2800" baseline="0">
                <a:solidFill>
                  <a:schemeClr val="bg1"/>
                </a:solidFill>
              </a:defRPr>
            </a:lvl1pPr>
          </a:lstStyle>
          <a:p>
            <a:pPr lvl="0"/>
            <a:r>
              <a:rPr lang="en-US" dirty="0"/>
              <a:t>Additional Content</a:t>
            </a:r>
          </a:p>
        </p:txBody>
      </p:sp>
      <p:sp>
        <p:nvSpPr>
          <p:cNvPr id="47" name="Text Placeholder 12">
            <a:extLst>
              <a:ext uri="{FF2B5EF4-FFF2-40B4-BE49-F238E27FC236}">
                <a16:creationId xmlns:a16="http://schemas.microsoft.com/office/drawing/2014/main" id="{B4D9FA1B-431F-F045-9126-9501085BC707}"/>
              </a:ext>
            </a:extLst>
          </p:cNvPr>
          <p:cNvSpPr>
            <a:spLocks noGrp="1"/>
          </p:cNvSpPr>
          <p:nvPr>
            <p:ph type="body" sz="quarter" idx="15" hasCustomPrompt="1"/>
          </p:nvPr>
        </p:nvSpPr>
        <p:spPr>
          <a:xfrm>
            <a:off x="2299999" y="2826497"/>
            <a:ext cx="9410989" cy="760332"/>
          </a:xfrm>
        </p:spPr>
        <p:txBody>
          <a:bodyPr>
            <a:noAutofit/>
          </a:bodyPr>
          <a:lstStyle>
            <a:lvl1pPr algn="r">
              <a:lnSpc>
                <a:spcPct val="80000"/>
              </a:lnSpc>
              <a:defRPr sz="6000" b="1" i="0" baseline="0">
                <a:latin typeface="Calibri" panose="020F0502020204030204" pitchFamily="34" charset="0"/>
              </a:defRPr>
            </a:lvl1pPr>
          </a:lstStyle>
          <a:p>
            <a:pPr lvl="0"/>
            <a:r>
              <a:rPr lang="en-US" dirty="0"/>
              <a:t>Presentation Title</a:t>
            </a:r>
          </a:p>
        </p:txBody>
      </p:sp>
    </p:spTree>
    <p:extLst>
      <p:ext uri="{BB962C8B-B14F-4D97-AF65-F5344CB8AC3E}">
        <p14:creationId xmlns:p14="http://schemas.microsoft.com/office/powerpoint/2010/main" val="37786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Lef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09732B70-332F-0544-BCE8-E1AAC38E7AD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606247" y="1898248"/>
            <a:ext cx="6099356" cy="1863524"/>
          </a:xfrm>
        </p:spPr>
        <p:txBody>
          <a:bodyPr>
            <a:noAutofit/>
          </a:bodyPr>
          <a:lstStyle>
            <a:lvl1pPr algn="l">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606425" y="3969835"/>
            <a:ext cx="6099175" cy="960438"/>
          </a:xfrm>
        </p:spPr>
        <p:txBody>
          <a:bodyPr/>
          <a:lstStyle>
            <a:lvl1pPr algn="l">
              <a:defRPr sz="4000" b="1" i="0" baseline="0">
                <a:solidFill>
                  <a:schemeClr val="bg1"/>
                </a:solidFill>
                <a:latin typeface="Calibri" panose="020F0502020204030204" pitchFamily="34" charset="0"/>
              </a:defRPr>
            </a:lvl1pPr>
          </a:lstStyle>
          <a:p>
            <a:pPr lvl="0"/>
            <a:r>
              <a:rPr lang="en-US" dirty="0"/>
              <a:t>Subhead</a:t>
            </a:r>
          </a:p>
        </p:txBody>
      </p:sp>
    </p:spTree>
    <p:extLst>
      <p:ext uri="{BB962C8B-B14F-4D97-AF65-F5344CB8AC3E}">
        <p14:creationId xmlns:p14="http://schemas.microsoft.com/office/powerpoint/2010/main" val="1680332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Centered">
    <p:spTree>
      <p:nvGrpSpPr>
        <p:cNvPr id="1" name=""/>
        <p:cNvGrpSpPr/>
        <p:nvPr/>
      </p:nvGrpSpPr>
      <p:grpSpPr>
        <a:xfrm>
          <a:off x="0" y="0"/>
          <a:ext cx="0" cy="0"/>
          <a:chOff x="0" y="0"/>
          <a:chExt cx="0" cy="0"/>
        </a:xfrm>
      </p:grpSpPr>
      <p:pic>
        <p:nvPicPr>
          <p:cNvPr id="3" name="Picture 2" descr="A picture containing text, whiteboard&#10;&#10;Description automatically generated">
            <a:extLst>
              <a:ext uri="{FF2B5EF4-FFF2-40B4-BE49-F238E27FC236}">
                <a16:creationId xmlns:a16="http://schemas.microsoft.com/office/drawing/2014/main" id="{EDE819F8-50DF-3048-914D-4E729909DB90}"/>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3141103" y="1796969"/>
            <a:ext cx="6099356" cy="1863524"/>
          </a:xfrm>
        </p:spPr>
        <p:txBody>
          <a:bodyPr>
            <a:noAutofit/>
          </a:bodyPr>
          <a:lstStyle>
            <a:lvl1pPr algn="ctr">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3141281" y="4653413"/>
            <a:ext cx="6099175" cy="960438"/>
          </a:xfrm>
        </p:spPr>
        <p:txBody>
          <a:bodyPr/>
          <a:lstStyle>
            <a:lvl1pPr algn="ctr">
              <a:defRPr sz="4000" b="1" i="0" baseline="0">
                <a:solidFill>
                  <a:schemeClr val="tx1"/>
                </a:solidFill>
                <a:latin typeface="Calibri" panose="020F0502020204030204" pitchFamily="34" charset="0"/>
              </a:defRPr>
            </a:lvl1pPr>
          </a:lstStyle>
          <a:p>
            <a:pPr lvl="0"/>
            <a:r>
              <a:rPr lang="en-US" dirty="0"/>
              <a:t>Subhead</a:t>
            </a:r>
          </a:p>
        </p:txBody>
      </p:sp>
      <p:cxnSp>
        <p:nvCxnSpPr>
          <p:cNvPr id="12" name="Straight Connector 11">
            <a:extLst>
              <a:ext uri="{FF2B5EF4-FFF2-40B4-BE49-F238E27FC236}">
                <a16:creationId xmlns:a16="http://schemas.microsoft.com/office/drawing/2014/main" id="{3274014D-421D-4042-8820-A9F5D543F3B9}"/>
              </a:ext>
            </a:extLst>
          </p:cNvPr>
          <p:cNvCxnSpPr/>
          <p:nvPr userDrawn="1"/>
        </p:nvCxnSpPr>
        <p:spPr>
          <a:xfrm>
            <a:off x="3132234" y="4170179"/>
            <a:ext cx="604992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363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ivider Bottom Left_Flattened Backgroun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8EA882E-3E7B-AB40-9D94-975D147C27A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769278" y="2859468"/>
            <a:ext cx="6099356" cy="1863524"/>
          </a:xfrm>
        </p:spPr>
        <p:txBody>
          <a:bodyPr>
            <a:noAutofit/>
          </a:bodyPr>
          <a:lstStyle>
            <a:lvl1pPr algn="l">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769278" y="5536148"/>
            <a:ext cx="6099175" cy="960438"/>
          </a:xfrm>
        </p:spPr>
        <p:txBody>
          <a:bodyPr/>
          <a:lstStyle>
            <a:lvl1pPr algn="l">
              <a:defRPr sz="4000" b="1" i="0" baseline="0">
                <a:solidFill>
                  <a:srgbClr val="00843D"/>
                </a:solidFill>
                <a:latin typeface="Calibri" panose="020F0502020204030204" pitchFamily="34" charset="0"/>
              </a:defRPr>
            </a:lvl1pPr>
          </a:lstStyle>
          <a:p>
            <a:pPr lvl="0"/>
            <a:r>
              <a:rPr lang="en-US" dirty="0"/>
              <a:t>Subhead</a:t>
            </a:r>
          </a:p>
        </p:txBody>
      </p:sp>
      <p:cxnSp>
        <p:nvCxnSpPr>
          <p:cNvPr id="8" name="Straight Connector 7">
            <a:extLst>
              <a:ext uri="{FF2B5EF4-FFF2-40B4-BE49-F238E27FC236}">
                <a16:creationId xmlns:a16="http://schemas.microsoft.com/office/drawing/2014/main" id="{2EEB9923-9B85-5F49-998B-F9F396E39C6D}"/>
              </a:ext>
            </a:extLst>
          </p:cNvPr>
          <p:cNvCxnSpPr/>
          <p:nvPr userDrawn="1"/>
        </p:nvCxnSpPr>
        <p:spPr>
          <a:xfrm>
            <a:off x="818707" y="5174733"/>
            <a:ext cx="6049927" cy="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316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Righ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7ECB2591-C49C-CC46-9996-2C015ECF103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4" name="Text Placeholder 12">
            <a:extLst>
              <a:ext uri="{FF2B5EF4-FFF2-40B4-BE49-F238E27FC236}">
                <a16:creationId xmlns:a16="http://schemas.microsoft.com/office/drawing/2014/main" id="{74A6D3D3-72F6-6945-BCF2-6F546B0A391A}"/>
              </a:ext>
            </a:extLst>
          </p:cNvPr>
          <p:cNvSpPr>
            <a:spLocks noGrp="1"/>
          </p:cNvSpPr>
          <p:nvPr>
            <p:ph type="body" sz="quarter" idx="12" hasCustomPrompt="1"/>
          </p:nvPr>
        </p:nvSpPr>
        <p:spPr>
          <a:xfrm>
            <a:off x="4994043" y="2685356"/>
            <a:ext cx="6099356" cy="1863524"/>
          </a:xfrm>
        </p:spPr>
        <p:txBody>
          <a:bodyPr>
            <a:noAutofit/>
          </a:bodyPr>
          <a:lstStyle>
            <a:lvl1pPr algn="r">
              <a:lnSpc>
                <a:spcPct val="80000"/>
              </a:lnSpc>
              <a:defRPr sz="8000" b="1" i="0" baseline="0">
                <a:latin typeface="Calibri" panose="020F0502020204030204" pitchFamily="34" charset="0"/>
              </a:defRPr>
            </a:lvl1pPr>
          </a:lstStyle>
          <a:p>
            <a:pPr lvl="0"/>
            <a:r>
              <a:rPr lang="en-US" dirty="0"/>
              <a:t>DIVIDER SLIDE TITLE</a:t>
            </a:r>
          </a:p>
        </p:txBody>
      </p:sp>
      <p:sp>
        <p:nvSpPr>
          <p:cNvPr id="16" name="Text Placeholder 14">
            <a:extLst>
              <a:ext uri="{FF2B5EF4-FFF2-40B4-BE49-F238E27FC236}">
                <a16:creationId xmlns:a16="http://schemas.microsoft.com/office/drawing/2014/main" id="{8F951190-30B5-EC4F-86E2-6697F9F98CF7}"/>
              </a:ext>
            </a:extLst>
          </p:cNvPr>
          <p:cNvSpPr>
            <a:spLocks noGrp="1"/>
          </p:cNvSpPr>
          <p:nvPr>
            <p:ph type="body" sz="quarter" idx="13" hasCustomPrompt="1"/>
          </p:nvPr>
        </p:nvSpPr>
        <p:spPr>
          <a:xfrm>
            <a:off x="4984573" y="4694844"/>
            <a:ext cx="6099175" cy="960438"/>
          </a:xfrm>
        </p:spPr>
        <p:txBody>
          <a:bodyPr/>
          <a:lstStyle>
            <a:lvl1pPr algn="r">
              <a:defRPr sz="4000" b="1" i="0" baseline="0">
                <a:solidFill>
                  <a:schemeClr val="tx1"/>
                </a:solidFill>
                <a:latin typeface="Calibri" panose="020F0502020204030204" pitchFamily="34" charset="0"/>
              </a:defRPr>
            </a:lvl1pPr>
          </a:lstStyle>
          <a:p>
            <a:pPr lvl="0"/>
            <a:r>
              <a:rPr lang="en-US" dirty="0"/>
              <a:t>Subhead</a:t>
            </a:r>
          </a:p>
        </p:txBody>
      </p:sp>
    </p:spTree>
    <p:extLst>
      <p:ext uri="{BB962C8B-B14F-4D97-AF65-F5344CB8AC3E}">
        <p14:creationId xmlns:p14="http://schemas.microsoft.com/office/powerpoint/2010/main" val="4009733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76C854A0-985B-FB4B-AE4B-D28DD3D054C9}"/>
              </a:ext>
            </a:extLst>
          </p:cNvPr>
          <p:cNvPicPr>
            <a:picLocks noChangeAspect="1"/>
          </p:cNvPicPr>
          <p:nvPr userDrawn="1"/>
        </p:nvPicPr>
        <p:blipFill>
          <a:blip r:embed="rId2"/>
          <a:stretch>
            <a:fillRect/>
          </a:stretch>
        </p:blipFill>
        <p:spPr>
          <a:xfrm>
            <a:off x="6350" y="190500"/>
            <a:ext cx="12179300" cy="6667500"/>
          </a:xfrm>
          <a:prstGeom prst="rect">
            <a:avLst/>
          </a:prstGeom>
        </p:spPr>
      </p:pic>
      <p:sp>
        <p:nvSpPr>
          <p:cNvPr id="16" name="TextBox 15">
            <a:extLst>
              <a:ext uri="{FF2B5EF4-FFF2-40B4-BE49-F238E27FC236}">
                <a16:creationId xmlns:a16="http://schemas.microsoft.com/office/drawing/2014/main" id="{B67C8A01-5F5F-B149-AE08-54CAB7A23BEE}"/>
              </a:ext>
            </a:extLst>
          </p:cNvPr>
          <p:cNvSpPr txBox="1"/>
          <p:nvPr userDrawn="1"/>
        </p:nvSpPr>
        <p:spPr>
          <a:xfrm>
            <a:off x="-949124" y="145841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7" name="TextBox 16">
            <a:extLst>
              <a:ext uri="{FF2B5EF4-FFF2-40B4-BE49-F238E27FC236}">
                <a16:creationId xmlns:a16="http://schemas.microsoft.com/office/drawing/2014/main" id="{9DE4A180-36C6-214C-AFE1-F88469C12CBA}"/>
              </a:ext>
            </a:extLst>
          </p:cNvPr>
          <p:cNvSpPr txBox="1"/>
          <p:nvPr userDrawn="1"/>
        </p:nvSpPr>
        <p:spPr>
          <a:xfrm>
            <a:off x="-1215342" y="163203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9" name="Text Placeholder 18">
            <a:extLst>
              <a:ext uri="{FF2B5EF4-FFF2-40B4-BE49-F238E27FC236}">
                <a16:creationId xmlns:a16="http://schemas.microsoft.com/office/drawing/2014/main" id="{043EAD14-4644-F340-8380-F40C21199F0A}"/>
              </a:ext>
            </a:extLst>
          </p:cNvPr>
          <p:cNvSpPr>
            <a:spLocks noGrp="1"/>
          </p:cNvSpPr>
          <p:nvPr>
            <p:ph type="body" sz="quarter" idx="10" hasCustomPrompt="1"/>
          </p:nvPr>
        </p:nvSpPr>
        <p:spPr>
          <a:xfrm>
            <a:off x="838200" y="466725"/>
            <a:ext cx="7542213" cy="666750"/>
          </a:xfrm>
        </p:spPr>
        <p:txBody>
          <a:bodyPr>
            <a:noAutofit/>
          </a:bodyPr>
          <a:lstStyle>
            <a:lvl1pPr algn="l">
              <a:defRPr sz="4000" b="1" i="0" baseline="0">
                <a:solidFill>
                  <a:srgbClr val="00843D"/>
                </a:solidFill>
                <a:latin typeface="Calibri" panose="020F0502020204030204" pitchFamily="34" charset="0"/>
              </a:defRPr>
            </a:lvl1pPr>
          </a:lstStyle>
          <a:p>
            <a:pPr lvl="0"/>
            <a:r>
              <a:rPr lang="en-US" dirty="0"/>
              <a:t>Slide Title</a:t>
            </a:r>
          </a:p>
        </p:txBody>
      </p:sp>
      <p:sp>
        <p:nvSpPr>
          <p:cNvPr id="20" name="Text Placeholder 18">
            <a:extLst>
              <a:ext uri="{FF2B5EF4-FFF2-40B4-BE49-F238E27FC236}">
                <a16:creationId xmlns:a16="http://schemas.microsoft.com/office/drawing/2014/main" id="{7AAC3C3D-E080-A045-B266-E3C073342BCE}"/>
              </a:ext>
            </a:extLst>
          </p:cNvPr>
          <p:cNvSpPr>
            <a:spLocks noGrp="1"/>
          </p:cNvSpPr>
          <p:nvPr>
            <p:ph type="body" sz="quarter" idx="11" hasCustomPrompt="1"/>
          </p:nvPr>
        </p:nvSpPr>
        <p:spPr>
          <a:xfrm>
            <a:off x="838200" y="1207505"/>
            <a:ext cx="10515600" cy="666750"/>
          </a:xfrm>
        </p:spPr>
        <p:txBody>
          <a:bodyPr>
            <a:noAutofit/>
          </a:bodyPr>
          <a:lstStyle>
            <a:lvl1pPr algn="l">
              <a:defRPr sz="3600" b="1" i="0" baseline="0">
                <a:solidFill>
                  <a:schemeClr val="tx1"/>
                </a:solidFill>
                <a:latin typeface="Calibri" panose="020F0502020204030204" pitchFamily="34" charset="0"/>
              </a:defRPr>
            </a:lvl1pPr>
          </a:lstStyle>
          <a:p>
            <a:pPr lvl="0"/>
            <a:r>
              <a:rPr lang="en-US" dirty="0"/>
              <a:t>Headline</a:t>
            </a:r>
          </a:p>
        </p:txBody>
      </p:sp>
      <p:sp>
        <p:nvSpPr>
          <p:cNvPr id="22" name="Text Placeholder 21">
            <a:extLst>
              <a:ext uri="{FF2B5EF4-FFF2-40B4-BE49-F238E27FC236}">
                <a16:creationId xmlns:a16="http://schemas.microsoft.com/office/drawing/2014/main" id="{7FC61832-0E5F-FD40-8B98-9692C42A5770}"/>
              </a:ext>
            </a:extLst>
          </p:cNvPr>
          <p:cNvSpPr>
            <a:spLocks noGrp="1"/>
          </p:cNvSpPr>
          <p:nvPr>
            <p:ph type="body" sz="quarter" idx="12" hasCustomPrompt="1"/>
          </p:nvPr>
        </p:nvSpPr>
        <p:spPr>
          <a:xfrm>
            <a:off x="838199" y="2664566"/>
            <a:ext cx="10515599" cy="3512395"/>
          </a:xfrm>
        </p:spPr>
        <p:txBody>
          <a:bodyPr/>
          <a:lstStyle>
            <a:lvl1pPr marL="514350" indent="-514350" algn="l">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Insert body copy</a:t>
            </a:r>
          </a:p>
          <a:p>
            <a:pPr lvl="0"/>
            <a:r>
              <a:rPr lang="en-US" dirty="0"/>
              <a:t>Insert body copy</a:t>
            </a:r>
          </a:p>
          <a:p>
            <a:pPr lvl="0"/>
            <a:r>
              <a:rPr lang="en-US" dirty="0"/>
              <a:t>Insert body copy</a:t>
            </a:r>
          </a:p>
        </p:txBody>
      </p:sp>
    </p:spTree>
    <p:extLst>
      <p:ext uri="{BB962C8B-B14F-4D97-AF65-F5344CB8AC3E}">
        <p14:creationId xmlns:p14="http://schemas.microsoft.com/office/powerpoint/2010/main" val="321204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4F6D4F6A-D3FC-2149-83D5-614B95663E4C}"/>
              </a:ext>
            </a:extLst>
          </p:cNvPr>
          <p:cNvPicPr>
            <a:picLocks noChangeAspect="1"/>
          </p:cNvPicPr>
          <p:nvPr userDrawn="1"/>
        </p:nvPicPr>
        <p:blipFill>
          <a:blip r:embed="rId2"/>
          <a:stretch>
            <a:fillRect/>
          </a:stretch>
        </p:blipFill>
        <p:spPr>
          <a:xfrm>
            <a:off x="6350" y="190500"/>
            <a:ext cx="12179300" cy="6667500"/>
          </a:xfrm>
          <a:prstGeom prst="rect">
            <a:avLst/>
          </a:prstGeom>
        </p:spPr>
      </p:pic>
      <p:sp>
        <p:nvSpPr>
          <p:cNvPr id="16" name="TextBox 15">
            <a:extLst>
              <a:ext uri="{FF2B5EF4-FFF2-40B4-BE49-F238E27FC236}">
                <a16:creationId xmlns:a16="http://schemas.microsoft.com/office/drawing/2014/main" id="{B67C8A01-5F5F-B149-AE08-54CAB7A23BEE}"/>
              </a:ext>
            </a:extLst>
          </p:cNvPr>
          <p:cNvSpPr txBox="1"/>
          <p:nvPr userDrawn="1"/>
        </p:nvSpPr>
        <p:spPr>
          <a:xfrm>
            <a:off x="-949124" y="145841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7" name="TextBox 16">
            <a:extLst>
              <a:ext uri="{FF2B5EF4-FFF2-40B4-BE49-F238E27FC236}">
                <a16:creationId xmlns:a16="http://schemas.microsoft.com/office/drawing/2014/main" id="{9DE4A180-36C6-214C-AFE1-F88469C12CBA}"/>
              </a:ext>
            </a:extLst>
          </p:cNvPr>
          <p:cNvSpPr txBox="1"/>
          <p:nvPr userDrawn="1"/>
        </p:nvSpPr>
        <p:spPr>
          <a:xfrm>
            <a:off x="-1215342" y="163203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9" name="Text Placeholder 18">
            <a:extLst>
              <a:ext uri="{FF2B5EF4-FFF2-40B4-BE49-F238E27FC236}">
                <a16:creationId xmlns:a16="http://schemas.microsoft.com/office/drawing/2014/main" id="{043EAD14-4644-F340-8380-F40C21199F0A}"/>
              </a:ext>
            </a:extLst>
          </p:cNvPr>
          <p:cNvSpPr>
            <a:spLocks noGrp="1"/>
          </p:cNvSpPr>
          <p:nvPr>
            <p:ph type="body" sz="quarter" idx="10" hasCustomPrompt="1"/>
          </p:nvPr>
        </p:nvSpPr>
        <p:spPr>
          <a:xfrm>
            <a:off x="838200" y="466725"/>
            <a:ext cx="7542213" cy="666750"/>
          </a:xfrm>
        </p:spPr>
        <p:txBody>
          <a:bodyPr>
            <a:noAutofit/>
          </a:bodyPr>
          <a:lstStyle>
            <a:lvl1pPr algn="l">
              <a:defRPr sz="4000" b="1" i="0" baseline="0">
                <a:solidFill>
                  <a:srgbClr val="00843D"/>
                </a:solidFill>
                <a:latin typeface="Calibri" panose="020F0502020204030204" pitchFamily="34" charset="0"/>
              </a:defRPr>
            </a:lvl1pPr>
          </a:lstStyle>
          <a:p>
            <a:pPr lvl="0"/>
            <a:r>
              <a:rPr lang="en-US" dirty="0"/>
              <a:t>Slide Title</a:t>
            </a:r>
          </a:p>
        </p:txBody>
      </p:sp>
      <p:sp>
        <p:nvSpPr>
          <p:cNvPr id="20" name="Text Placeholder 18">
            <a:extLst>
              <a:ext uri="{FF2B5EF4-FFF2-40B4-BE49-F238E27FC236}">
                <a16:creationId xmlns:a16="http://schemas.microsoft.com/office/drawing/2014/main" id="{7AAC3C3D-E080-A045-B266-E3C073342BCE}"/>
              </a:ext>
            </a:extLst>
          </p:cNvPr>
          <p:cNvSpPr>
            <a:spLocks noGrp="1"/>
          </p:cNvSpPr>
          <p:nvPr>
            <p:ph type="body" sz="quarter" idx="11" hasCustomPrompt="1"/>
          </p:nvPr>
        </p:nvSpPr>
        <p:spPr>
          <a:xfrm>
            <a:off x="838200" y="1207505"/>
            <a:ext cx="10515600" cy="666750"/>
          </a:xfrm>
        </p:spPr>
        <p:txBody>
          <a:bodyPr>
            <a:noAutofit/>
          </a:bodyPr>
          <a:lstStyle>
            <a:lvl1pPr algn="l">
              <a:defRPr sz="3600" b="1" i="0" baseline="0">
                <a:solidFill>
                  <a:schemeClr val="tx1"/>
                </a:solidFill>
                <a:latin typeface="Calibri" panose="020F0502020204030204" pitchFamily="34" charset="0"/>
              </a:defRPr>
            </a:lvl1pPr>
          </a:lstStyle>
          <a:p>
            <a:pPr lvl="0"/>
            <a:r>
              <a:rPr lang="en-US" dirty="0"/>
              <a:t>Headline</a:t>
            </a:r>
          </a:p>
        </p:txBody>
      </p:sp>
      <p:sp>
        <p:nvSpPr>
          <p:cNvPr id="3" name="Content Placeholder 2">
            <a:extLst>
              <a:ext uri="{FF2B5EF4-FFF2-40B4-BE49-F238E27FC236}">
                <a16:creationId xmlns:a16="http://schemas.microsoft.com/office/drawing/2014/main" id="{4BB32619-E0E0-2D4A-9329-B3008A686B7B}"/>
              </a:ext>
            </a:extLst>
          </p:cNvPr>
          <p:cNvSpPr>
            <a:spLocks noGrp="1"/>
          </p:cNvSpPr>
          <p:nvPr>
            <p:ph sz="quarter" idx="13"/>
          </p:nvPr>
        </p:nvSpPr>
        <p:spPr>
          <a:xfrm>
            <a:off x="838200" y="2604305"/>
            <a:ext cx="10515600" cy="3676946"/>
          </a:xfrm>
        </p:spPr>
        <p:txBody>
          <a:bodyPr/>
          <a:lstStyle>
            <a:lvl1pPr algn="l">
              <a:defRPr/>
            </a:lvl1pPr>
          </a:lstStyle>
          <a:p>
            <a:pPr lvl="0"/>
            <a:endParaRPr lang="en-US" dirty="0"/>
          </a:p>
        </p:txBody>
      </p:sp>
    </p:spTree>
    <p:extLst>
      <p:ext uri="{BB962C8B-B14F-4D97-AF65-F5344CB8AC3E}">
        <p14:creationId xmlns:p14="http://schemas.microsoft.com/office/powerpoint/2010/main" val="129400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4C35-7BE6-83ED-F999-8F36C37662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31135E-6589-95A5-88C5-E8BA2786E1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2718A-BA59-A3CD-6349-5E9BCC91A01E}"/>
              </a:ext>
            </a:extLst>
          </p:cNvPr>
          <p:cNvSpPr>
            <a:spLocks noGrp="1"/>
          </p:cNvSpPr>
          <p:nvPr>
            <p:ph type="dt" sz="half" idx="10"/>
          </p:nvPr>
        </p:nvSpPr>
        <p:spPr/>
        <p:txBody>
          <a:bodyPr/>
          <a:lstStyle/>
          <a:p>
            <a:fld id="{A8750286-E3A5-4750-8B81-34CE593C4A49}" type="datetimeFigureOut">
              <a:rPr lang="en-US" smtClean="0"/>
              <a:t>5/8/2024</a:t>
            </a:fld>
            <a:endParaRPr lang="en-US"/>
          </a:p>
        </p:txBody>
      </p:sp>
      <p:sp>
        <p:nvSpPr>
          <p:cNvPr id="5" name="Footer Placeholder 4">
            <a:extLst>
              <a:ext uri="{FF2B5EF4-FFF2-40B4-BE49-F238E27FC236}">
                <a16:creationId xmlns:a16="http://schemas.microsoft.com/office/drawing/2014/main" id="{B416AEF0-2F38-284C-22F8-8DD58D805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306C7-9147-7F9E-C2DD-75A954DC8DBB}"/>
              </a:ext>
            </a:extLst>
          </p:cNvPr>
          <p:cNvSpPr>
            <a:spLocks noGrp="1"/>
          </p:cNvSpPr>
          <p:nvPr>
            <p:ph type="sldNum" sz="quarter" idx="12"/>
          </p:nvPr>
        </p:nvSpPr>
        <p:spPr/>
        <p:txBody>
          <a:bodyPr/>
          <a:lstStyle/>
          <a:p>
            <a:fld id="{988E6419-02C4-441D-92CA-C00D56F8DBC7}" type="slidenum">
              <a:rPr lang="en-US" smtClean="0"/>
              <a:t>‹#›</a:t>
            </a:fld>
            <a:endParaRPr lang="en-US"/>
          </a:p>
        </p:txBody>
      </p:sp>
    </p:spTree>
    <p:extLst>
      <p:ext uri="{BB962C8B-B14F-4D97-AF65-F5344CB8AC3E}">
        <p14:creationId xmlns:p14="http://schemas.microsoft.com/office/powerpoint/2010/main" val="3341149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103053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364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990601"/>
            <a:ext cx="113792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6660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solidFill>
                  <a:prstClr val="black">
                    <a:tint val="75000"/>
                  </a:prstClr>
                </a:solidFill>
              </a:rPr>
              <a:t>Footer text goes here.</a:t>
            </a: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half" idx="1"/>
          </p:nvPr>
        </p:nvSpPr>
        <p:spPr>
          <a:xfrm>
            <a:off x="838200" y="990601"/>
            <a:ext cx="51816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6172200" y="990601"/>
            <a:ext cx="51816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884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8579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C5FC-8802-FD3D-C6E8-A9D15783A9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E80AA7-22F2-06C7-CC46-2CEAEBDD51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6D4583-4006-DBD4-A96A-39EDA0810DCD}"/>
              </a:ext>
            </a:extLst>
          </p:cNvPr>
          <p:cNvSpPr>
            <a:spLocks noGrp="1"/>
          </p:cNvSpPr>
          <p:nvPr>
            <p:ph type="dt" sz="half" idx="10"/>
          </p:nvPr>
        </p:nvSpPr>
        <p:spPr/>
        <p:txBody>
          <a:bodyPr/>
          <a:lstStyle/>
          <a:p>
            <a:fld id="{A8750286-E3A5-4750-8B81-34CE593C4A49}" type="datetimeFigureOut">
              <a:rPr lang="en-US" smtClean="0"/>
              <a:t>5/8/2024</a:t>
            </a:fld>
            <a:endParaRPr lang="en-US"/>
          </a:p>
        </p:txBody>
      </p:sp>
      <p:sp>
        <p:nvSpPr>
          <p:cNvPr id="5" name="Footer Placeholder 4">
            <a:extLst>
              <a:ext uri="{FF2B5EF4-FFF2-40B4-BE49-F238E27FC236}">
                <a16:creationId xmlns:a16="http://schemas.microsoft.com/office/drawing/2014/main" id="{BB6F6B5F-8E83-94DB-5243-E99A8EECC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A71D9-0821-6DD8-45F2-A953DEB79749}"/>
              </a:ext>
            </a:extLst>
          </p:cNvPr>
          <p:cNvSpPr>
            <a:spLocks noGrp="1"/>
          </p:cNvSpPr>
          <p:nvPr>
            <p:ph type="sldNum" sz="quarter" idx="12"/>
          </p:nvPr>
        </p:nvSpPr>
        <p:spPr/>
        <p:txBody>
          <a:bodyPr/>
          <a:lstStyle/>
          <a:p>
            <a:fld id="{988E6419-02C4-441D-92CA-C00D56F8DBC7}" type="slidenum">
              <a:rPr lang="en-US" smtClean="0"/>
              <a:t>‹#›</a:t>
            </a:fld>
            <a:endParaRPr lang="en-US"/>
          </a:p>
        </p:txBody>
      </p:sp>
    </p:spTree>
    <p:extLst>
      <p:ext uri="{BB962C8B-B14F-4D97-AF65-F5344CB8AC3E}">
        <p14:creationId xmlns:p14="http://schemas.microsoft.com/office/powerpoint/2010/main" val="164506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6856-334C-EA3B-2268-164F76463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9F0712-EFE4-3289-AF8C-387138A8F5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29518B-1605-A571-0B97-9EDBA805CF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71BA2F-5703-E975-5457-F9E3DBC69717}"/>
              </a:ext>
            </a:extLst>
          </p:cNvPr>
          <p:cNvSpPr>
            <a:spLocks noGrp="1"/>
          </p:cNvSpPr>
          <p:nvPr>
            <p:ph type="dt" sz="half" idx="10"/>
          </p:nvPr>
        </p:nvSpPr>
        <p:spPr/>
        <p:txBody>
          <a:bodyPr/>
          <a:lstStyle/>
          <a:p>
            <a:fld id="{A8750286-E3A5-4750-8B81-34CE593C4A49}" type="datetimeFigureOut">
              <a:rPr lang="en-US" smtClean="0"/>
              <a:t>5/8/2024</a:t>
            </a:fld>
            <a:endParaRPr lang="en-US"/>
          </a:p>
        </p:txBody>
      </p:sp>
      <p:sp>
        <p:nvSpPr>
          <p:cNvPr id="6" name="Footer Placeholder 5">
            <a:extLst>
              <a:ext uri="{FF2B5EF4-FFF2-40B4-BE49-F238E27FC236}">
                <a16:creationId xmlns:a16="http://schemas.microsoft.com/office/drawing/2014/main" id="{411EEF14-5934-1364-D9FB-933F9A51F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7589B-DD03-3700-E6F6-039010B7E103}"/>
              </a:ext>
            </a:extLst>
          </p:cNvPr>
          <p:cNvSpPr>
            <a:spLocks noGrp="1"/>
          </p:cNvSpPr>
          <p:nvPr>
            <p:ph type="sldNum" sz="quarter" idx="12"/>
          </p:nvPr>
        </p:nvSpPr>
        <p:spPr/>
        <p:txBody>
          <a:bodyPr/>
          <a:lstStyle/>
          <a:p>
            <a:fld id="{988E6419-02C4-441D-92CA-C00D56F8DBC7}" type="slidenum">
              <a:rPr lang="en-US" smtClean="0"/>
              <a:t>‹#›</a:t>
            </a:fld>
            <a:endParaRPr lang="en-US"/>
          </a:p>
        </p:txBody>
      </p:sp>
    </p:spTree>
    <p:extLst>
      <p:ext uri="{BB962C8B-B14F-4D97-AF65-F5344CB8AC3E}">
        <p14:creationId xmlns:p14="http://schemas.microsoft.com/office/powerpoint/2010/main" val="189472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711D-1923-F5BA-D851-6B15902A23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E30D52-B2A1-E8F4-585C-9321299E6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FDE7BA-094D-99B9-456E-5E772F9E68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321475-A12C-7464-2153-DF34D5FF7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90592-CB27-9781-6B78-4B6E095E61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3C6A71-80DF-6FE8-3C09-060B20B7790B}"/>
              </a:ext>
            </a:extLst>
          </p:cNvPr>
          <p:cNvSpPr>
            <a:spLocks noGrp="1"/>
          </p:cNvSpPr>
          <p:nvPr>
            <p:ph type="dt" sz="half" idx="10"/>
          </p:nvPr>
        </p:nvSpPr>
        <p:spPr/>
        <p:txBody>
          <a:bodyPr/>
          <a:lstStyle/>
          <a:p>
            <a:fld id="{A8750286-E3A5-4750-8B81-34CE593C4A49}" type="datetimeFigureOut">
              <a:rPr lang="en-US" smtClean="0"/>
              <a:t>5/8/2024</a:t>
            </a:fld>
            <a:endParaRPr lang="en-US"/>
          </a:p>
        </p:txBody>
      </p:sp>
      <p:sp>
        <p:nvSpPr>
          <p:cNvPr id="8" name="Footer Placeholder 7">
            <a:extLst>
              <a:ext uri="{FF2B5EF4-FFF2-40B4-BE49-F238E27FC236}">
                <a16:creationId xmlns:a16="http://schemas.microsoft.com/office/drawing/2014/main" id="{935EBFC8-D0DA-9FBB-9AC5-CFA24A1E83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D7C2B0-1414-4E61-4510-FDF0C2AB87FF}"/>
              </a:ext>
            </a:extLst>
          </p:cNvPr>
          <p:cNvSpPr>
            <a:spLocks noGrp="1"/>
          </p:cNvSpPr>
          <p:nvPr>
            <p:ph type="sldNum" sz="quarter" idx="12"/>
          </p:nvPr>
        </p:nvSpPr>
        <p:spPr/>
        <p:txBody>
          <a:bodyPr/>
          <a:lstStyle/>
          <a:p>
            <a:fld id="{988E6419-02C4-441D-92CA-C00D56F8DBC7}" type="slidenum">
              <a:rPr lang="en-US" smtClean="0"/>
              <a:t>‹#›</a:t>
            </a:fld>
            <a:endParaRPr lang="en-US"/>
          </a:p>
        </p:txBody>
      </p:sp>
    </p:spTree>
    <p:extLst>
      <p:ext uri="{BB962C8B-B14F-4D97-AF65-F5344CB8AC3E}">
        <p14:creationId xmlns:p14="http://schemas.microsoft.com/office/powerpoint/2010/main" val="364349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3786-C0BE-26FD-7431-4EDBE53513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F51A50-CAE1-891A-A65E-B73F05DA2CD0}"/>
              </a:ext>
            </a:extLst>
          </p:cNvPr>
          <p:cNvSpPr>
            <a:spLocks noGrp="1"/>
          </p:cNvSpPr>
          <p:nvPr>
            <p:ph type="dt" sz="half" idx="10"/>
          </p:nvPr>
        </p:nvSpPr>
        <p:spPr/>
        <p:txBody>
          <a:bodyPr/>
          <a:lstStyle/>
          <a:p>
            <a:fld id="{A8750286-E3A5-4750-8B81-34CE593C4A49}" type="datetimeFigureOut">
              <a:rPr lang="en-US" smtClean="0"/>
              <a:t>5/8/2024</a:t>
            </a:fld>
            <a:endParaRPr lang="en-US"/>
          </a:p>
        </p:txBody>
      </p:sp>
      <p:sp>
        <p:nvSpPr>
          <p:cNvPr id="4" name="Footer Placeholder 3">
            <a:extLst>
              <a:ext uri="{FF2B5EF4-FFF2-40B4-BE49-F238E27FC236}">
                <a16:creationId xmlns:a16="http://schemas.microsoft.com/office/drawing/2014/main" id="{FFF06726-0000-3C1F-16EC-A6EC98A170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DA19FC-E8C6-3125-1670-CFEC9217580D}"/>
              </a:ext>
            </a:extLst>
          </p:cNvPr>
          <p:cNvSpPr>
            <a:spLocks noGrp="1"/>
          </p:cNvSpPr>
          <p:nvPr>
            <p:ph type="sldNum" sz="quarter" idx="12"/>
          </p:nvPr>
        </p:nvSpPr>
        <p:spPr/>
        <p:txBody>
          <a:bodyPr/>
          <a:lstStyle/>
          <a:p>
            <a:fld id="{988E6419-02C4-441D-92CA-C00D56F8DBC7}" type="slidenum">
              <a:rPr lang="en-US" smtClean="0"/>
              <a:t>‹#›</a:t>
            </a:fld>
            <a:endParaRPr lang="en-US"/>
          </a:p>
        </p:txBody>
      </p:sp>
    </p:spTree>
    <p:extLst>
      <p:ext uri="{BB962C8B-B14F-4D97-AF65-F5344CB8AC3E}">
        <p14:creationId xmlns:p14="http://schemas.microsoft.com/office/powerpoint/2010/main" val="221707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824A9C-9FB9-55FC-89AD-79C57DAC91D1}"/>
              </a:ext>
            </a:extLst>
          </p:cNvPr>
          <p:cNvSpPr>
            <a:spLocks noGrp="1"/>
          </p:cNvSpPr>
          <p:nvPr>
            <p:ph type="dt" sz="half" idx="10"/>
          </p:nvPr>
        </p:nvSpPr>
        <p:spPr/>
        <p:txBody>
          <a:bodyPr/>
          <a:lstStyle/>
          <a:p>
            <a:fld id="{A8750286-E3A5-4750-8B81-34CE593C4A49}" type="datetimeFigureOut">
              <a:rPr lang="en-US" smtClean="0"/>
              <a:t>5/8/2024</a:t>
            </a:fld>
            <a:endParaRPr lang="en-US"/>
          </a:p>
        </p:txBody>
      </p:sp>
      <p:sp>
        <p:nvSpPr>
          <p:cNvPr id="3" name="Footer Placeholder 2">
            <a:extLst>
              <a:ext uri="{FF2B5EF4-FFF2-40B4-BE49-F238E27FC236}">
                <a16:creationId xmlns:a16="http://schemas.microsoft.com/office/drawing/2014/main" id="{03137525-8DD1-A571-058A-8C3FF62732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A22006-84D3-BE24-C4BC-C185F309D3A2}"/>
              </a:ext>
            </a:extLst>
          </p:cNvPr>
          <p:cNvSpPr>
            <a:spLocks noGrp="1"/>
          </p:cNvSpPr>
          <p:nvPr>
            <p:ph type="sldNum" sz="quarter" idx="12"/>
          </p:nvPr>
        </p:nvSpPr>
        <p:spPr/>
        <p:txBody>
          <a:bodyPr/>
          <a:lstStyle/>
          <a:p>
            <a:fld id="{988E6419-02C4-441D-92CA-C00D56F8DBC7}" type="slidenum">
              <a:rPr lang="en-US" smtClean="0"/>
              <a:t>‹#›</a:t>
            </a:fld>
            <a:endParaRPr lang="en-US"/>
          </a:p>
        </p:txBody>
      </p:sp>
    </p:spTree>
    <p:extLst>
      <p:ext uri="{BB962C8B-B14F-4D97-AF65-F5344CB8AC3E}">
        <p14:creationId xmlns:p14="http://schemas.microsoft.com/office/powerpoint/2010/main" val="221246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F6CB-BCD7-B669-F6CE-D6F5DA37F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8D8301-AC90-07BF-30AF-2AD41844E6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1D568A-3C06-EFDE-5515-2F78B297F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9AD27F-ECE2-D881-0A65-9E0D30963914}"/>
              </a:ext>
            </a:extLst>
          </p:cNvPr>
          <p:cNvSpPr>
            <a:spLocks noGrp="1"/>
          </p:cNvSpPr>
          <p:nvPr>
            <p:ph type="dt" sz="half" idx="10"/>
          </p:nvPr>
        </p:nvSpPr>
        <p:spPr/>
        <p:txBody>
          <a:bodyPr/>
          <a:lstStyle/>
          <a:p>
            <a:fld id="{A8750286-E3A5-4750-8B81-34CE593C4A49}" type="datetimeFigureOut">
              <a:rPr lang="en-US" smtClean="0"/>
              <a:t>5/8/2024</a:t>
            </a:fld>
            <a:endParaRPr lang="en-US"/>
          </a:p>
        </p:txBody>
      </p:sp>
      <p:sp>
        <p:nvSpPr>
          <p:cNvPr id="6" name="Footer Placeholder 5">
            <a:extLst>
              <a:ext uri="{FF2B5EF4-FFF2-40B4-BE49-F238E27FC236}">
                <a16:creationId xmlns:a16="http://schemas.microsoft.com/office/drawing/2014/main" id="{5702AE9C-28A9-D807-2C87-D02EBCBE7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5C451-877F-5B65-380D-FB1086AF0A0E}"/>
              </a:ext>
            </a:extLst>
          </p:cNvPr>
          <p:cNvSpPr>
            <a:spLocks noGrp="1"/>
          </p:cNvSpPr>
          <p:nvPr>
            <p:ph type="sldNum" sz="quarter" idx="12"/>
          </p:nvPr>
        </p:nvSpPr>
        <p:spPr/>
        <p:txBody>
          <a:bodyPr/>
          <a:lstStyle/>
          <a:p>
            <a:fld id="{988E6419-02C4-441D-92CA-C00D56F8DBC7}" type="slidenum">
              <a:rPr lang="en-US" smtClean="0"/>
              <a:t>‹#›</a:t>
            </a:fld>
            <a:endParaRPr lang="en-US"/>
          </a:p>
        </p:txBody>
      </p:sp>
    </p:spTree>
    <p:extLst>
      <p:ext uri="{BB962C8B-B14F-4D97-AF65-F5344CB8AC3E}">
        <p14:creationId xmlns:p14="http://schemas.microsoft.com/office/powerpoint/2010/main" val="54570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4741-509A-3317-D431-69A5A72875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CEF5F1-F095-AF47-186A-80D10CA73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48E3CB-4069-BBCF-1D5F-4A2278C4F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69B87B-7F1E-7C7E-7E72-6DD7EAF7A2F8}"/>
              </a:ext>
            </a:extLst>
          </p:cNvPr>
          <p:cNvSpPr>
            <a:spLocks noGrp="1"/>
          </p:cNvSpPr>
          <p:nvPr>
            <p:ph type="dt" sz="half" idx="10"/>
          </p:nvPr>
        </p:nvSpPr>
        <p:spPr/>
        <p:txBody>
          <a:bodyPr/>
          <a:lstStyle/>
          <a:p>
            <a:fld id="{A8750286-E3A5-4750-8B81-34CE593C4A49}" type="datetimeFigureOut">
              <a:rPr lang="en-US" smtClean="0"/>
              <a:t>5/8/2024</a:t>
            </a:fld>
            <a:endParaRPr lang="en-US"/>
          </a:p>
        </p:txBody>
      </p:sp>
      <p:sp>
        <p:nvSpPr>
          <p:cNvPr id="6" name="Footer Placeholder 5">
            <a:extLst>
              <a:ext uri="{FF2B5EF4-FFF2-40B4-BE49-F238E27FC236}">
                <a16:creationId xmlns:a16="http://schemas.microsoft.com/office/drawing/2014/main" id="{DBF2D2FB-238D-ADE2-1CD5-40882A057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6D0A3-6926-5B75-0B69-791FDD4D9896}"/>
              </a:ext>
            </a:extLst>
          </p:cNvPr>
          <p:cNvSpPr>
            <a:spLocks noGrp="1"/>
          </p:cNvSpPr>
          <p:nvPr>
            <p:ph type="sldNum" sz="quarter" idx="12"/>
          </p:nvPr>
        </p:nvSpPr>
        <p:spPr/>
        <p:txBody>
          <a:bodyPr/>
          <a:lstStyle/>
          <a:p>
            <a:fld id="{988E6419-02C4-441D-92CA-C00D56F8DBC7}" type="slidenum">
              <a:rPr lang="en-US" smtClean="0"/>
              <a:t>‹#›</a:t>
            </a:fld>
            <a:endParaRPr lang="en-US"/>
          </a:p>
        </p:txBody>
      </p:sp>
    </p:spTree>
    <p:extLst>
      <p:ext uri="{BB962C8B-B14F-4D97-AF65-F5344CB8AC3E}">
        <p14:creationId xmlns:p14="http://schemas.microsoft.com/office/powerpoint/2010/main" val="218125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455757-D00E-48EE-5E8C-8D8C739F6D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FBB55-976D-F37B-F5D3-6C316D159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D140E-9BAF-1A34-85E4-1B544CC24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750286-E3A5-4750-8B81-34CE593C4A49}" type="datetimeFigureOut">
              <a:rPr lang="en-US" smtClean="0"/>
              <a:t>5/8/2024</a:t>
            </a:fld>
            <a:endParaRPr lang="en-US"/>
          </a:p>
        </p:txBody>
      </p:sp>
      <p:sp>
        <p:nvSpPr>
          <p:cNvPr id="5" name="Footer Placeholder 4">
            <a:extLst>
              <a:ext uri="{FF2B5EF4-FFF2-40B4-BE49-F238E27FC236}">
                <a16:creationId xmlns:a16="http://schemas.microsoft.com/office/drawing/2014/main" id="{215DC9F9-5E80-FC6E-937C-41C7D6E3C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012D03-53FC-563A-7A84-18C6B5649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8E6419-02C4-441D-92CA-C00D56F8DBC7}" type="slidenum">
              <a:rPr lang="en-US" smtClean="0"/>
              <a:t>‹#›</a:t>
            </a:fld>
            <a:endParaRPr lang="en-US"/>
          </a:p>
        </p:txBody>
      </p:sp>
    </p:spTree>
    <p:extLst>
      <p:ext uri="{BB962C8B-B14F-4D97-AF65-F5344CB8AC3E}">
        <p14:creationId xmlns:p14="http://schemas.microsoft.com/office/powerpoint/2010/main" val="551542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B40F4-6BCF-AC44-B890-C628546A3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1" dirty="0">
                <a:latin typeface="+mn-lt"/>
              </a:rPr>
              <a:t>Presentation Title</a:t>
            </a:r>
            <a:endParaRPr lang="en-US" dirty="0"/>
          </a:p>
        </p:txBody>
      </p:sp>
      <p:sp>
        <p:nvSpPr>
          <p:cNvPr id="3" name="Text Placeholder 2">
            <a:extLst>
              <a:ext uri="{FF2B5EF4-FFF2-40B4-BE49-F238E27FC236}">
                <a16:creationId xmlns:a16="http://schemas.microsoft.com/office/drawing/2014/main" id="{4A288C16-3DB6-8248-93AA-C2429707C9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n-lt"/>
                <a:ea typeface="+mn-ea"/>
                <a:cs typeface="+mn-cs"/>
              </a:rPr>
              <a:t>Description</a:t>
            </a: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12D5A6-89D6-624F-9080-4DAA8D607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8E0DB-3507-D441-AB89-6CA72722338B}" type="datetimeFigureOut">
              <a:rPr lang="en-US" smtClean="0"/>
              <a:t>5/8/2024</a:t>
            </a:fld>
            <a:endParaRPr lang="en-US"/>
          </a:p>
        </p:txBody>
      </p:sp>
      <p:sp>
        <p:nvSpPr>
          <p:cNvPr id="5" name="Footer Placeholder 4">
            <a:extLst>
              <a:ext uri="{FF2B5EF4-FFF2-40B4-BE49-F238E27FC236}">
                <a16:creationId xmlns:a16="http://schemas.microsoft.com/office/drawing/2014/main" id="{7C71FA2A-210D-6D41-A28D-CE404F5A4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DF6B89-0CCD-8A40-9207-0F5BB3FBA9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9972E-B495-7D42-862D-914296B4CAD3}" type="slidenum">
              <a:rPr lang="en-US" smtClean="0"/>
              <a:t>‹#›</a:t>
            </a:fld>
            <a:endParaRPr lang="en-US"/>
          </a:p>
        </p:txBody>
      </p:sp>
    </p:spTree>
    <p:extLst>
      <p:ext uri="{BB962C8B-B14F-4D97-AF65-F5344CB8AC3E}">
        <p14:creationId xmlns:p14="http://schemas.microsoft.com/office/powerpoint/2010/main" val="3637701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lang="en-US" sz="4400" b="1" kern="1200" smtClean="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101600" y="6477000"/>
            <a:ext cx="10058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67000" y="6477007"/>
            <a:ext cx="950976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32733" y="6248400"/>
            <a:ext cx="1181867" cy="457200"/>
          </a:xfrm>
          <a:prstGeom prst="rect">
            <a:avLst/>
          </a:prstGeom>
        </p:spPr>
      </p:pic>
      <p:sp>
        <p:nvSpPr>
          <p:cNvPr id="9" name="TextBox 8"/>
          <p:cNvSpPr txBox="1"/>
          <p:nvPr userDrawn="1"/>
        </p:nvSpPr>
        <p:spPr>
          <a:xfrm>
            <a:off x="72903" y="6553203"/>
            <a:ext cx="943100"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8558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ulia@esig.energy" TargetMode="External"/><Relationship Id="rId2" Type="http://schemas.openxmlformats.org/officeDocument/2006/relationships/hyperlink" Target="https://www.ercot.com/committees/ros/ibrwg"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energy.gov/eere/i2x/i2x-forum-implementation-reliability-standards-transmission-firs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tandards.ieee.org/project/2800.html" TargetMode="External"/><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hyperlink" Target="https://ieeexplore.ieee.org/document/976225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pixabay.com/en/car-race-racing-sports-racing-car-160972/" TargetMode="External"/><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hyperlink" Target="https://openclipart.org/detail/201617/snail"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dn.misoenergy.org/2023%20Attributes%20Roadmap631174.pd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2FD5-2BC3-6A46-AC67-35BFDFA8C521}"/>
              </a:ext>
            </a:extLst>
          </p:cNvPr>
          <p:cNvSpPr>
            <a:spLocks noGrp="1"/>
          </p:cNvSpPr>
          <p:nvPr>
            <p:ph type="ctrTitle"/>
          </p:nvPr>
        </p:nvSpPr>
        <p:spPr/>
        <p:txBody>
          <a:bodyPr>
            <a:normAutofit/>
          </a:bodyPr>
          <a:lstStyle/>
          <a:p>
            <a:pPr>
              <a:lnSpc>
                <a:spcPct val="108000"/>
              </a:lnSpc>
            </a:pPr>
            <a:r>
              <a:rPr lang="en-US" sz="5600" dirty="0">
                <a:latin typeface="Calibri" panose="020F0502020204030204" pitchFamily="34" charset="0"/>
                <a:ea typeface="Calibri" panose="020F0502020204030204" pitchFamily="34" charset="0"/>
                <a:cs typeface="Calibri" panose="020F0502020204030204" pitchFamily="34" charset="0"/>
              </a:rPr>
              <a:t>IEEE 2800, IEEE P2800.2 and IBRWG Updates </a:t>
            </a:r>
          </a:p>
        </p:txBody>
      </p:sp>
      <p:sp>
        <p:nvSpPr>
          <p:cNvPr id="3" name="Subtitle 2">
            <a:extLst>
              <a:ext uri="{FF2B5EF4-FFF2-40B4-BE49-F238E27FC236}">
                <a16:creationId xmlns:a16="http://schemas.microsoft.com/office/drawing/2014/main" id="{424BECCB-349D-5AF6-5548-53208A0883A7}"/>
              </a:ext>
            </a:extLst>
          </p:cNvPr>
          <p:cNvSpPr>
            <a:spLocks noGrp="1"/>
          </p:cNvSpPr>
          <p:nvPr>
            <p:ph type="subTitle" idx="1"/>
          </p:nvPr>
        </p:nvSpPr>
        <p:spPr/>
        <p:txBody>
          <a:bodyPr>
            <a:normAutofit lnSpcReduction="10000"/>
          </a:bodyPr>
          <a:lstStyle/>
          <a:p>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Julia Matevosyan </a:t>
            </a:r>
          </a:p>
          <a:p>
            <a:pPr>
              <a:lnSpc>
                <a:spcPct val="108000"/>
              </a:lnSpc>
            </a:pPr>
            <a:r>
              <a:rPr lang="en-US" dirty="0">
                <a:latin typeface="Calibri" panose="020F0502020204030204" pitchFamily="34" charset="0"/>
                <a:ea typeface="Calibri" panose="020F0502020204030204" pitchFamily="34" charset="0"/>
                <a:cs typeface="Calibri" panose="020F0502020204030204" pitchFamily="34" charset="0"/>
              </a:rPr>
              <a:t>ERCOT IBRWG chair, IEEE2800.2 SG5 chair, NERC Inverter-Based Resource Performance Subcommittee (IRPS) chair</a:t>
            </a:r>
          </a:p>
        </p:txBody>
      </p:sp>
    </p:spTree>
    <p:extLst>
      <p:ext uri="{BB962C8B-B14F-4D97-AF65-F5344CB8AC3E}">
        <p14:creationId xmlns:p14="http://schemas.microsoft.com/office/powerpoint/2010/main" val="1589344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7705-7C60-A306-FE4C-2DBBACB7A40C}"/>
              </a:ext>
            </a:extLst>
          </p:cNvPr>
          <p:cNvSpPr>
            <a:spLocks noGrp="1"/>
          </p:cNvSpPr>
          <p:nvPr>
            <p:ph type="title"/>
          </p:nvPr>
        </p:nvSpPr>
        <p:spPr/>
        <p:txBody>
          <a:bodyPr/>
          <a:lstStyle/>
          <a:p>
            <a:r>
              <a:rPr lang="en-US" dirty="0"/>
              <a:t>FERC Order 90: Ongoing NERC Standard Development Efforts </a:t>
            </a:r>
          </a:p>
        </p:txBody>
      </p:sp>
      <p:sp>
        <p:nvSpPr>
          <p:cNvPr id="3" name="Content Placeholder 2">
            <a:extLst>
              <a:ext uri="{FF2B5EF4-FFF2-40B4-BE49-F238E27FC236}">
                <a16:creationId xmlns:a16="http://schemas.microsoft.com/office/drawing/2014/main" id="{9E24578D-8389-5711-9ABD-A4B3F81358B0}"/>
              </a:ext>
            </a:extLst>
          </p:cNvPr>
          <p:cNvSpPr>
            <a:spLocks noGrp="1"/>
          </p:cNvSpPr>
          <p:nvPr>
            <p:ph idx="1"/>
          </p:nvPr>
        </p:nvSpPr>
        <p:spPr/>
        <p:txBody>
          <a:bodyPr>
            <a:normAutofit/>
          </a:bodyPr>
          <a:lstStyle/>
          <a:p>
            <a:pPr>
              <a:lnSpc>
                <a:spcPct val="108000"/>
              </a:lnSpc>
              <a:spcBef>
                <a:spcPts val="600"/>
              </a:spcBef>
            </a:pPr>
            <a:r>
              <a:rPr lang="en-US" sz="2000" dirty="0">
                <a:latin typeface="Calibri" panose="020F0502020204030204" pitchFamily="34" charset="0"/>
                <a:ea typeface="Calibri" panose="020F0502020204030204" pitchFamily="34" charset="0"/>
                <a:cs typeface="Calibri" panose="020F0502020204030204" pitchFamily="34" charset="0"/>
              </a:rPr>
              <a:t>Relevant (to this discussion) NERC Standards in works:</a:t>
            </a:r>
          </a:p>
          <a:p>
            <a:pPr lvl="1">
              <a:lnSpc>
                <a:spcPct val="108000"/>
              </a:lnSpc>
              <a:spcBef>
                <a:spcPts val="60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PRC-029 – Frequency and Voltage Ride‐through Requirements for Inverter‐Based Generating Resources –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new, High priority completed by 2024. </a:t>
            </a:r>
          </a:p>
          <a:p>
            <a:pPr lvl="1">
              <a:lnSpc>
                <a:spcPct val="108000"/>
              </a:lnSpc>
              <a:spcBef>
                <a:spcPts val="60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PRC-028-1 – Disturbance Monitoring and Reporting Requirements for Inverter-Based Resources</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new, High priority completed by 2024.  </a:t>
            </a:r>
          </a:p>
          <a:p>
            <a:pPr lvl="1">
              <a:lnSpc>
                <a:spcPct val="108000"/>
              </a:lnSpc>
              <a:spcBef>
                <a:spcPts val="60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PRC-030-1 – Unexpected Inverter-Based Resource Event Mitigation</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new, High priority completed by 2024. </a:t>
            </a:r>
          </a:p>
          <a:p>
            <a:pPr lvl="1">
              <a:lnSpc>
                <a:spcPct val="108000"/>
              </a:lnSpc>
              <a:spcBef>
                <a:spcPts val="60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EOP-004-5 – Event Reporting – update of existing standard,</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C000"/>
                </a:solidFill>
                <a:latin typeface="Calibri" panose="020F0502020204030204" pitchFamily="34" charset="0"/>
                <a:ea typeface="Calibri" panose="020F0502020204030204" pitchFamily="34" charset="0"/>
                <a:cs typeface="Calibri" panose="020F0502020204030204" pitchFamily="34" charset="0"/>
              </a:rPr>
              <a:t>Medium priority completed by 2025 and beyond. </a:t>
            </a:r>
          </a:p>
          <a:p>
            <a:pPr>
              <a:lnSpc>
                <a:spcPct val="108000"/>
              </a:lnSpc>
              <a:spcBef>
                <a:spcPts val="600"/>
              </a:spcBef>
            </a:pPr>
            <a:r>
              <a:rPr lang="en-US" sz="2000" dirty="0">
                <a:latin typeface="Calibri" panose="020F0502020204030204" pitchFamily="34" charset="0"/>
                <a:ea typeface="Calibri" panose="020F0502020204030204" pitchFamily="34" charset="0"/>
                <a:cs typeface="Calibri" panose="020F0502020204030204" pitchFamily="34" charset="0"/>
              </a:rPr>
              <a:t>Standards are being drafted in alignment with IEEE2800 and, especially, to avoid conflict with IEEE2800</a:t>
            </a:r>
          </a:p>
        </p:txBody>
      </p:sp>
    </p:spTree>
    <p:extLst>
      <p:ext uri="{BB962C8B-B14F-4D97-AF65-F5344CB8AC3E}">
        <p14:creationId xmlns:p14="http://schemas.microsoft.com/office/powerpoint/2010/main" val="323117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F082-7BE9-57D4-9173-94432033116D}"/>
              </a:ext>
            </a:extLst>
          </p:cNvPr>
          <p:cNvSpPr>
            <a:spLocks noGrp="1"/>
          </p:cNvSpPr>
          <p:nvPr>
            <p:ph type="title"/>
          </p:nvPr>
        </p:nvSpPr>
        <p:spPr/>
        <p:txBody>
          <a:bodyPr/>
          <a:lstStyle/>
          <a:p>
            <a:r>
              <a:rPr lang="en-US" dirty="0"/>
              <a:t>PRC-029 Implementation Plan (Draft)</a:t>
            </a:r>
          </a:p>
        </p:txBody>
      </p:sp>
      <p:sp>
        <p:nvSpPr>
          <p:cNvPr id="3" name="Content Placeholder 2">
            <a:extLst>
              <a:ext uri="{FF2B5EF4-FFF2-40B4-BE49-F238E27FC236}">
                <a16:creationId xmlns:a16="http://schemas.microsoft.com/office/drawing/2014/main" id="{9C349D01-EB6D-6C0E-ECD0-B36CFE4EC464}"/>
              </a:ext>
            </a:extLst>
          </p:cNvPr>
          <p:cNvSpPr>
            <a:spLocks noGrp="1"/>
          </p:cNvSpPr>
          <p:nvPr>
            <p:ph idx="1"/>
          </p:nvPr>
        </p:nvSpPr>
        <p:spPr/>
        <p:txBody>
          <a:bodyPr>
            <a:noAutofit/>
          </a:bodyPr>
          <a:lstStyle/>
          <a:p>
            <a:pPr>
              <a:lnSpc>
                <a:spcPct val="108000"/>
              </a:lnSpc>
              <a:spcBef>
                <a:spcPts val="600"/>
              </a:spcBef>
            </a:pPr>
            <a:r>
              <a:rPr lang="en-US" sz="1600" dirty="0">
                <a:latin typeface="Calibri" panose="020F0502020204030204" pitchFamily="34" charset="0"/>
                <a:ea typeface="Calibri" panose="020F0502020204030204" pitchFamily="34" charset="0"/>
                <a:cs typeface="Calibri" panose="020F0502020204030204" pitchFamily="34" charset="0"/>
              </a:rPr>
              <a:t>Entities shall not be required to comply with Requirement R6 until six months after the effective date of Reliability Standard PRC‐029‐1, to assure additional time to complete the equipment limitation process as outlined below.</a:t>
            </a:r>
          </a:p>
          <a:p>
            <a:pPr marL="569913" lvl="1" indent="0">
              <a:lnSpc>
                <a:spcPct val="108000"/>
              </a:lnSpc>
              <a:spcBef>
                <a:spcPts val="600"/>
              </a:spcBef>
              <a:buNone/>
              <a:tabLst>
                <a:tab pos="569913" algn="l"/>
              </a:tabLst>
            </a:pPr>
            <a:r>
              <a:rPr lang="en-US" sz="1600" b="1" dirty="0">
                <a:latin typeface="Calibri" panose="020F0502020204030204" pitchFamily="34" charset="0"/>
                <a:ea typeface="Calibri" panose="020F0502020204030204" pitchFamily="34" charset="0"/>
                <a:cs typeface="Calibri" panose="020F0502020204030204" pitchFamily="34" charset="0"/>
              </a:rPr>
              <a:t>R6: </a:t>
            </a:r>
            <a:r>
              <a:rPr lang="en-US" sz="1600" dirty="0">
                <a:latin typeface="Calibri" panose="020F0502020204030204" pitchFamily="34" charset="0"/>
                <a:ea typeface="Calibri" panose="020F0502020204030204" pitchFamily="34" charset="0"/>
                <a:cs typeface="Calibri" panose="020F0502020204030204" pitchFamily="34" charset="0"/>
              </a:rPr>
              <a:t>Each GO… with a documented equipment limitation that would prevent an applicable IBR that is in‐service by the effective date of this standard from meeting voltage ride‐through requirements … shall communicate each equipment limitation to the associated Planning Coordinator(s), Transmission Planner(s), and Reliability Coordinator(s)</a:t>
            </a:r>
          </a:p>
          <a:p>
            <a:pPr marL="227013" indent="-227013">
              <a:lnSpc>
                <a:spcPct val="108000"/>
              </a:lnSpc>
              <a:spcBef>
                <a:spcPts val="600"/>
              </a:spcBef>
            </a:pPr>
            <a:r>
              <a:rPr lang="en-US" sz="1600" dirty="0">
                <a:latin typeface="Calibri" panose="020F0502020204030204" pitchFamily="34" charset="0"/>
                <a:ea typeface="Calibri" panose="020F0502020204030204" pitchFamily="34" charset="0"/>
                <a:cs typeface="Calibri" panose="020F0502020204030204" pitchFamily="34" charset="0"/>
              </a:rPr>
              <a:t>To assure compliance with R6 and alignment with FERC Order No. 901, only those IBR that are </a:t>
            </a:r>
            <a:r>
              <a:rPr lang="en-US" sz="1600" b="1" u="sng" dirty="0">
                <a:latin typeface="Calibri" panose="020F0502020204030204" pitchFamily="34" charset="0"/>
                <a:ea typeface="Calibri" panose="020F0502020204030204" pitchFamily="34" charset="0"/>
                <a:cs typeface="Calibri" panose="020F0502020204030204" pitchFamily="34" charset="0"/>
              </a:rPr>
              <a:t>in operation </a:t>
            </a:r>
            <a:r>
              <a:rPr lang="en-US" sz="1600" dirty="0">
                <a:latin typeface="Calibri" panose="020F0502020204030204" pitchFamily="34" charset="0"/>
                <a:ea typeface="Calibri" panose="020F0502020204030204" pitchFamily="34" charset="0"/>
                <a:cs typeface="Calibri" panose="020F0502020204030204" pitchFamily="34" charset="0"/>
              </a:rPr>
              <a:t>as of the effective date of PRC‐029‐1 </a:t>
            </a:r>
            <a:r>
              <a:rPr lang="en-US" sz="1600" b="1" u="sng" dirty="0">
                <a:latin typeface="Calibri" panose="020F0502020204030204" pitchFamily="34" charset="0"/>
                <a:ea typeface="Calibri" panose="020F0502020204030204" pitchFamily="34" charset="0"/>
                <a:cs typeface="Calibri" panose="020F0502020204030204" pitchFamily="34" charset="0"/>
              </a:rPr>
              <a:t>may be considered for potential exemption</a:t>
            </a:r>
            <a:r>
              <a:rPr lang="en-US" sz="1600" dirty="0">
                <a:latin typeface="Calibri" panose="020F0502020204030204" pitchFamily="34" charset="0"/>
                <a:ea typeface="Calibri" panose="020F0502020204030204" pitchFamily="34" charset="0"/>
                <a:cs typeface="Calibri" panose="020F0502020204030204" pitchFamily="34" charset="0"/>
              </a:rPr>
              <a:t>. </a:t>
            </a:r>
          </a:p>
          <a:p>
            <a:pPr marL="227013" indent="-227013">
              <a:lnSpc>
                <a:spcPct val="108000"/>
              </a:lnSpc>
              <a:spcBef>
                <a:spcPts val="600"/>
              </a:spcBef>
              <a:spcAft>
                <a:spcPts val="600"/>
              </a:spcAft>
            </a:pPr>
            <a:r>
              <a:rPr lang="en-US" sz="1600" dirty="0">
                <a:latin typeface="Calibri" panose="020F0502020204030204" pitchFamily="34" charset="0"/>
                <a:ea typeface="Calibri" panose="020F0502020204030204" pitchFamily="34" charset="0"/>
                <a:cs typeface="Calibri" panose="020F0502020204030204" pitchFamily="34" charset="0"/>
              </a:rPr>
              <a:t>GOs with IBR that meet these criteria for equipment limitations must identify which of those IBR will be unable to meet voltage ride‐through requirements, as described in Requirement R6. </a:t>
            </a:r>
          </a:p>
          <a:p>
            <a:pPr marL="512763" lvl="1" indent="-285750">
              <a:lnSpc>
                <a:spcPct val="108000"/>
              </a:lnSpc>
              <a:spcBef>
                <a:spcPts val="0"/>
              </a:spcBef>
              <a:buFont typeface="Arial" panose="020B0604020202020204" pitchFamily="34" charset="0"/>
              <a:buChar char="‒"/>
              <a:tabLst>
                <a:tab pos="512763" algn="l"/>
              </a:tabLst>
            </a:pPr>
            <a:r>
              <a:rPr lang="en-US" sz="1400" dirty="0">
                <a:latin typeface="Calibri" panose="020F0502020204030204" pitchFamily="34" charset="0"/>
                <a:ea typeface="Calibri" panose="020F0502020204030204" pitchFamily="34" charset="0"/>
                <a:cs typeface="Calibri" panose="020F0502020204030204" pitchFamily="34" charset="0"/>
              </a:rPr>
              <a:t>For each identified IBR, the associated GO must document: </a:t>
            </a:r>
          </a:p>
          <a:p>
            <a:pPr marL="512763" lvl="1" indent="-285750">
              <a:lnSpc>
                <a:spcPct val="108000"/>
              </a:lnSpc>
              <a:spcBef>
                <a:spcPts val="0"/>
              </a:spcBef>
              <a:buFont typeface="Arial" panose="020B0604020202020204" pitchFamily="34" charset="0"/>
              <a:buChar char="‒"/>
              <a:tabLst>
                <a:tab pos="512763" algn="l"/>
              </a:tabLst>
            </a:pPr>
            <a:r>
              <a:rPr lang="en-US" sz="1400" dirty="0">
                <a:latin typeface="Calibri" panose="020F0502020204030204" pitchFamily="34" charset="0"/>
                <a:ea typeface="Calibri" panose="020F0502020204030204" pitchFamily="34" charset="0"/>
                <a:cs typeface="Calibri" panose="020F0502020204030204" pitchFamily="34" charset="0"/>
              </a:rPr>
              <a:t>Identifying information of the IBR (name, facility #, other)</a:t>
            </a:r>
          </a:p>
          <a:p>
            <a:pPr marL="512763" lvl="1" indent="-285750">
              <a:lnSpc>
                <a:spcPct val="108000"/>
              </a:lnSpc>
              <a:spcBef>
                <a:spcPts val="0"/>
              </a:spcBef>
              <a:buFont typeface="Arial" panose="020B0604020202020204" pitchFamily="34" charset="0"/>
              <a:buChar char="‒"/>
              <a:tabLst>
                <a:tab pos="512763" algn="l"/>
              </a:tabLst>
            </a:pPr>
            <a:r>
              <a:rPr lang="en-US" sz="1400" dirty="0">
                <a:latin typeface="Calibri" panose="020F0502020204030204" pitchFamily="34" charset="0"/>
                <a:ea typeface="Calibri" panose="020F0502020204030204" pitchFamily="34" charset="0"/>
                <a:cs typeface="Calibri" panose="020F0502020204030204" pitchFamily="34" charset="0"/>
              </a:rPr>
              <a:t>Which aspects of voltage ride‐through requirements that the IBR would be unable to meet   </a:t>
            </a:r>
          </a:p>
          <a:p>
            <a:pPr marL="512763" lvl="1" indent="-285750">
              <a:lnSpc>
                <a:spcPct val="108000"/>
              </a:lnSpc>
              <a:spcBef>
                <a:spcPts val="0"/>
              </a:spcBef>
              <a:buFont typeface="Arial" panose="020B0604020202020204" pitchFamily="34" charset="0"/>
              <a:buChar char="‒"/>
              <a:tabLst>
                <a:tab pos="512763" algn="l"/>
              </a:tabLst>
            </a:pPr>
            <a:r>
              <a:rPr lang="en-US" sz="1400" dirty="0">
                <a:latin typeface="Calibri" panose="020F0502020204030204" pitchFamily="34" charset="0"/>
                <a:ea typeface="Calibri" panose="020F0502020204030204" pitchFamily="34" charset="0"/>
                <a:cs typeface="Calibri" panose="020F0502020204030204" pitchFamily="34" charset="0"/>
              </a:rPr>
              <a:t>Information regarding the limiting equipment</a:t>
            </a:r>
          </a:p>
          <a:p>
            <a:pPr marL="512763" lvl="1" indent="-285750">
              <a:lnSpc>
                <a:spcPct val="108000"/>
              </a:lnSpc>
              <a:spcBef>
                <a:spcPts val="0"/>
              </a:spcBef>
              <a:buFont typeface="Arial" panose="020B0604020202020204" pitchFamily="34" charset="0"/>
              <a:buChar char="‒"/>
              <a:tabLst>
                <a:tab pos="512763" algn="l"/>
              </a:tabLst>
            </a:pPr>
            <a:r>
              <a:rPr lang="en-US" sz="1400" dirty="0">
                <a:latin typeface="Calibri" panose="020F0502020204030204" pitchFamily="34" charset="0"/>
                <a:ea typeface="Calibri" panose="020F0502020204030204" pitchFamily="34" charset="0"/>
                <a:cs typeface="Calibri" panose="020F0502020204030204" pitchFamily="34" charset="0"/>
              </a:rPr>
              <a:t>Information regarding any plans to repair or replace the limiting equipment that would remove the limitation (such as estimated date of repair/replacement) </a:t>
            </a:r>
          </a:p>
          <a:p>
            <a:pPr marL="0" indent="0">
              <a:lnSpc>
                <a:spcPct val="108000"/>
              </a:lnSpc>
              <a:spcBef>
                <a:spcPts val="600"/>
              </a:spcBef>
              <a:buNone/>
            </a:pPr>
            <a:r>
              <a:rPr lang="en-US" sz="16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2994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CF7C-5F36-709C-149F-ED5E1DD15AA5}"/>
              </a:ext>
            </a:extLst>
          </p:cNvPr>
          <p:cNvSpPr>
            <a:spLocks noGrp="1"/>
          </p:cNvSpPr>
          <p:nvPr>
            <p:ph type="title"/>
          </p:nvPr>
        </p:nvSpPr>
        <p:spPr/>
        <p:txBody>
          <a:bodyPr/>
          <a:lstStyle/>
          <a:p>
            <a:r>
              <a:rPr lang="en-US" dirty="0"/>
              <a:t>IBRWG </a:t>
            </a:r>
          </a:p>
        </p:txBody>
      </p:sp>
      <p:sp>
        <p:nvSpPr>
          <p:cNvPr id="3" name="Content Placeholder 2">
            <a:extLst>
              <a:ext uri="{FF2B5EF4-FFF2-40B4-BE49-F238E27FC236}">
                <a16:creationId xmlns:a16="http://schemas.microsoft.com/office/drawing/2014/main" id="{956F0AF0-38F4-6CCE-6F0A-815FF04B8FBE}"/>
              </a:ext>
            </a:extLst>
          </p:cNvPr>
          <p:cNvSpPr>
            <a:spLocks noGrp="1"/>
          </p:cNvSpPr>
          <p:nvPr>
            <p:ph idx="1"/>
          </p:nvPr>
        </p:nvSpPr>
        <p:spPr/>
        <p:txBody>
          <a:bodyPr>
            <a:normAutofit/>
          </a:bodyPr>
          <a:lstStyle/>
          <a:p>
            <a:pPr>
              <a:lnSpc>
                <a:spcPct val="10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Started in February 2022 (as a TF) following disturbance events involving multiple IBRs</a:t>
            </a:r>
          </a:p>
          <a:p>
            <a:pPr>
              <a:lnSpc>
                <a:spcPct val="10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Review of the results of disturbance event analysis &amp; follow-ups, IEEE2800 vs ERCOT interconnection requirements gap analysis, discuss NOGRR245/255 updates, OEM presentations on capabilities and limitations, a few generator owners presented on capabilities and limitations of their fleet in fall 2023. </a:t>
            </a:r>
          </a:p>
          <a:p>
            <a:pPr>
              <a:lnSpc>
                <a:spcPct val="10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Continuous requests from ERCOT for maximization of ride-through capabilities and for more active participation of developers and GOs in IBRWG</a:t>
            </a:r>
          </a:p>
          <a:p>
            <a:pPr>
              <a:lnSpc>
                <a:spcPct val="10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Active participation primarily by OEMs, ERCOT, NERC, TRE, other region SMEs</a:t>
            </a:r>
          </a:p>
          <a:p>
            <a:pPr>
              <a:lnSpc>
                <a:spcPct val="10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Note, lack of participation from wider developers/ generator owner community puts additional burden on more pro-active ones. </a:t>
            </a:r>
          </a:p>
          <a:p>
            <a:pPr marL="0" indent="0">
              <a:lnSpc>
                <a:spcPct val="108000"/>
              </a:lnSpc>
              <a:spcBef>
                <a:spcPts val="600"/>
              </a:spcBef>
              <a:buNone/>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241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FE88-E574-2046-06B4-54FF690ED6A3}"/>
              </a:ext>
            </a:extLst>
          </p:cNvPr>
          <p:cNvSpPr>
            <a:spLocks noGrp="1"/>
          </p:cNvSpPr>
          <p:nvPr>
            <p:ph type="title"/>
          </p:nvPr>
        </p:nvSpPr>
        <p:spPr/>
        <p:txBody>
          <a:bodyPr/>
          <a:lstStyle/>
          <a:p>
            <a:r>
              <a:rPr lang="en-US" dirty="0"/>
              <a:t>Odessa Event Follow-Up, TMEIC </a:t>
            </a:r>
          </a:p>
        </p:txBody>
      </p:sp>
      <p:sp>
        <p:nvSpPr>
          <p:cNvPr id="3" name="Content Placeholder 2">
            <a:extLst>
              <a:ext uri="{FF2B5EF4-FFF2-40B4-BE49-F238E27FC236}">
                <a16:creationId xmlns:a16="http://schemas.microsoft.com/office/drawing/2014/main" id="{A2C0C167-472B-C64E-7DD1-B82481330A98}"/>
              </a:ext>
            </a:extLst>
          </p:cNvPr>
          <p:cNvSpPr>
            <a:spLocks noGrp="1"/>
          </p:cNvSpPr>
          <p:nvPr>
            <p:ph idx="1"/>
          </p:nvPr>
        </p:nvSpPr>
        <p:spPr/>
        <p:txBody>
          <a:bodyPr>
            <a:normAutofit/>
          </a:bodyPr>
          <a:lstStyle/>
          <a:p>
            <a:pPr>
              <a:lnSpc>
                <a:spcPct val="10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Corrective actions identified and implemented for systemic issues identified in Odessa event for 8 Resources involved in the events</a:t>
            </a:r>
          </a:p>
          <a:p>
            <a:pPr>
              <a:lnSpc>
                <a:spcPct val="10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As of March 2024, only 2 out of 8 have submitted updated models to ERCOT</a:t>
            </a:r>
          </a:p>
          <a:p>
            <a:pPr>
              <a:lnSpc>
                <a:spcPct val="10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Out of 28 other existing facilities with TMEIC inverters, 11 have up to date firmware and recommended protection settings, 9 are scheduled to complete by EOY, 7 are developing scope of work with TMEIC</a:t>
            </a:r>
          </a:p>
          <a:p>
            <a:pPr>
              <a:lnSpc>
                <a:spcPct val="10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TMEIC notified ERCOT that all new projects will have the up-to-date firmware with overcurrent mitigation and recommended protection settings.</a:t>
            </a:r>
          </a:p>
          <a:p>
            <a:endParaRPr lang="en-US" dirty="0"/>
          </a:p>
          <a:p>
            <a:endParaRPr lang="en-US" dirty="0"/>
          </a:p>
        </p:txBody>
      </p:sp>
      <p:sp>
        <p:nvSpPr>
          <p:cNvPr id="4" name="TextBox 3">
            <a:extLst>
              <a:ext uri="{FF2B5EF4-FFF2-40B4-BE49-F238E27FC236}">
                <a16:creationId xmlns:a16="http://schemas.microsoft.com/office/drawing/2014/main" id="{14D21A7B-4777-C235-140E-606504552CF0}"/>
              </a:ext>
            </a:extLst>
          </p:cNvPr>
          <p:cNvSpPr txBox="1"/>
          <p:nvPr/>
        </p:nvSpPr>
        <p:spPr>
          <a:xfrm>
            <a:off x="239949" y="6420255"/>
            <a:ext cx="8748677" cy="369332"/>
          </a:xfrm>
          <a:prstGeom prst="rect">
            <a:avLst/>
          </a:prstGeom>
          <a:noFill/>
        </p:spPr>
        <p:txBody>
          <a:bodyPr wrap="none" rtlCol="0">
            <a:spAutoFit/>
          </a:bodyPr>
          <a:lstStyle/>
          <a:p>
            <a:r>
              <a:rPr lang="en-US" dirty="0"/>
              <a:t>All of the information is as of March 8</a:t>
            </a:r>
            <a:r>
              <a:rPr lang="en-US" baseline="30000" dirty="0"/>
              <a:t>th</a:t>
            </a:r>
            <a:r>
              <a:rPr lang="en-US" dirty="0"/>
              <a:t> 2024, based on ERCOT’s presentation at IBRWG</a:t>
            </a:r>
          </a:p>
        </p:txBody>
      </p:sp>
    </p:spTree>
    <p:extLst>
      <p:ext uri="{BB962C8B-B14F-4D97-AF65-F5344CB8AC3E}">
        <p14:creationId xmlns:p14="http://schemas.microsoft.com/office/powerpoint/2010/main" val="210720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FE88-E574-2046-06B4-54FF690ED6A3}"/>
              </a:ext>
            </a:extLst>
          </p:cNvPr>
          <p:cNvSpPr>
            <a:spLocks noGrp="1"/>
          </p:cNvSpPr>
          <p:nvPr>
            <p:ph type="title"/>
          </p:nvPr>
        </p:nvSpPr>
        <p:spPr/>
        <p:txBody>
          <a:bodyPr/>
          <a:lstStyle/>
          <a:p>
            <a:r>
              <a:rPr lang="en-US" dirty="0"/>
              <a:t>Odessa Event Follow-Up, Power Electronics (PE)</a:t>
            </a:r>
          </a:p>
        </p:txBody>
      </p:sp>
      <p:sp>
        <p:nvSpPr>
          <p:cNvPr id="3" name="Content Placeholder 2">
            <a:extLst>
              <a:ext uri="{FF2B5EF4-FFF2-40B4-BE49-F238E27FC236}">
                <a16:creationId xmlns:a16="http://schemas.microsoft.com/office/drawing/2014/main" id="{A2C0C167-472B-C64E-7DD1-B82481330A98}"/>
              </a:ext>
            </a:extLst>
          </p:cNvPr>
          <p:cNvSpPr>
            <a:spLocks noGrp="1"/>
          </p:cNvSpPr>
          <p:nvPr>
            <p:ph idx="1"/>
          </p:nvPr>
        </p:nvSpPr>
        <p:spPr/>
        <p:txBody>
          <a:bodyPr>
            <a:normAutofit fontScale="92500"/>
          </a:bodyPr>
          <a:lstStyle/>
          <a:p>
            <a:pPr>
              <a:lnSpc>
                <a:spcPct val="11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Two plants with older inverters continue having ride-through issues, appears to be limitation of the inverter capability. RE re-submitted the models to reflect performance limitations</a:t>
            </a:r>
          </a:p>
          <a:p>
            <a:pPr>
              <a:lnSpc>
                <a:spcPct val="11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Another plant also has (different) older inverters and RE has adjusted LVRT and protection settings and facility has shown improved performance during subsequent events. RE re-submitted the models.</a:t>
            </a:r>
          </a:p>
          <a:p>
            <a:pPr>
              <a:lnSpc>
                <a:spcPct val="11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For two other plants PE developed firmware updates to improve ride-through performance (dc-side regulation)</a:t>
            </a:r>
          </a:p>
          <a:p>
            <a:pPr>
              <a:lnSpc>
                <a:spcPct val="11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Out of 18 other existing facilities with PE inverters, firmware upgrade was implemented at 16.</a:t>
            </a:r>
          </a:p>
          <a:p>
            <a:pPr>
              <a:lnSpc>
                <a:spcPct val="118000"/>
              </a:lnSpc>
              <a:spcBef>
                <a:spcPts val="600"/>
              </a:spcBef>
            </a:pPr>
            <a:r>
              <a:rPr lang="en-US" sz="2200" dirty="0">
                <a:latin typeface="Calibri" panose="020F0502020204030204" pitchFamily="34" charset="0"/>
                <a:ea typeface="Calibri" panose="020F0502020204030204" pitchFamily="34" charset="0"/>
                <a:cs typeface="Calibri" panose="020F0502020204030204" pitchFamily="34" charset="0"/>
              </a:rPr>
              <a:t>PE notified ERCOT that all new projects will have the up-to-date firmware with DC side regulation implemented</a:t>
            </a:r>
          </a:p>
          <a:p>
            <a:endParaRPr lang="en-US" sz="2800" dirty="0"/>
          </a:p>
          <a:p>
            <a:endParaRPr lang="en-US" dirty="0"/>
          </a:p>
          <a:p>
            <a:endParaRPr lang="en-US" dirty="0"/>
          </a:p>
        </p:txBody>
      </p:sp>
      <p:sp>
        <p:nvSpPr>
          <p:cNvPr id="4" name="TextBox 3">
            <a:extLst>
              <a:ext uri="{FF2B5EF4-FFF2-40B4-BE49-F238E27FC236}">
                <a16:creationId xmlns:a16="http://schemas.microsoft.com/office/drawing/2014/main" id="{14D21A7B-4777-C235-140E-606504552CF0}"/>
              </a:ext>
            </a:extLst>
          </p:cNvPr>
          <p:cNvSpPr txBox="1"/>
          <p:nvPr/>
        </p:nvSpPr>
        <p:spPr>
          <a:xfrm>
            <a:off x="239949" y="6420255"/>
            <a:ext cx="8748677" cy="369332"/>
          </a:xfrm>
          <a:prstGeom prst="rect">
            <a:avLst/>
          </a:prstGeom>
          <a:noFill/>
        </p:spPr>
        <p:txBody>
          <a:bodyPr wrap="none" rtlCol="0">
            <a:spAutoFit/>
          </a:bodyPr>
          <a:lstStyle/>
          <a:p>
            <a:r>
              <a:rPr lang="en-US" dirty="0"/>
              <a:t>All of the information is as of March 8</a:t>
            </a:r>
            <a:r>
              <a:rPr lang="en-US" baseline="30000" dirty="0"/>
              <a:t>th</a:t>
            </a:r>
            <a:r>
              <a:rPr lang="en-US" dirty="0"/>
              <a:t> 2024, based on ERCOT’s presentation at IBRWG</a:t>
            </a:r>
          </a:p>
        </p:txBody>
      </p:sp>
    </p:spTree>
    <p:extLst>
      <p:ext uri="{BB962C8B-B14F-4D97-AF65-F5344CB8AC3E}">
        <p14:creationId xmlns:p14="http://schemas.microsoft.com/office/powerpoint/2010/main" val="389981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7041-46ED-1A36-5A2F-90E95F335C93}"/>
              </a:ext>
            </a:extLst>
          </p:cNvPr>
          <p:cNvSpPr>
            <a:spLocks noGrp="1"/>
          </p:cNvSpPr>
          <p:nvPr>
            <p:ph type="title"/>
          </p:nvPr>
        </p:nvSpPr>
        <p:spPr/>
        <p:txBody>
          <a:bodyPr/>
          <a:lstStyle/>
          <a:p>
            <a:r>
              <a:rPr lang="en-US" dirty="0"/>
              <a:t>Other Events </a:t>
            </a:r>
          </a:p>
        </p:txBody>
      </p:sp>
      <p:sp>
        <p:nvSpPr>
          <p:cNvPr id="3" name="Content Placeholder 2">
            <a:extLst>
              <a:ext uri="{FF2B5EF4-FFF2-40B4-BE49-F238E27FC236}">
                <a16:creationId xmlns:a16="http://schemas.microsoft.com/office/drawing/2014/main" id="{7D1F715C-8069-697B-08B4-2F9B8FF9211E}"/>
              </a:ext>
            </a:extLst>
          </p:cNvPr>
          <p:cNvSpPr>
            <a:spLocks noGrp="1"/>
          </p:cNvSpPr>
          <p:nvPr>
            <p:ph idx="1"/>
          </p:nvPr>
        </p:nvSpPr>
        <p:spPr/>
        <p:txBody>
          <a:bodyPr>
            <a:normAutofit fontScale="62500" lnSpcReduction="20000"/>
          </a:bodyPr>
          <a:lstStyle/>
          <a:p>
            <a:pPr>
              <a:lnSpc>
                <a:spcPct val="128000"/>
              </a:lnSpc>
            </a:pPr>
            <a:r>
              <a:rPr lang="en-US" dirty="0">
                <a:latin typeface="Calibri" panose="020F0502020204030204" pitchFamily="34" charset="0"/>
                <a:ea typeface="Calibri" panose="020F0502020204030204" pitchFamily="34" charset="0"/>
                <a:cs typeface="Calibri" panose="020F0502020204030204" pitchFamily="34" charset="0"/>
              </a:rPr>
              <a:t>Other events brought to IBRTF and IBRWG meetings in 2023, for all the events the voltage was well within ride-through requirement envelope: </a:t>
            </a:r>
          </a:p>
          <a:p>
            <a:pPr lvl="1">
              <a:lnSpc>
                <a:spcPct val="128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Jan 2023, West Texas, normally cleared fault resulted in post-disturbance loss of 298 MW of solar generation from 8 different facilities (incl. 7 from Odessa events). During the fault 601 MW reduction was observed. </a:t>
            </a:r>
          </a:p>
          <a:p>
            <a:pPr lvl="1">
              <a:lnSpc>
                <a:spcPct val="128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Oct 2023, West Texas, normally cleared fault resulted in post-event loss of 140 MW across 7 PVGRs, but larger reduction during the fault indicated by relatively large frequency drop of 0.035 Hz</a:t>
            </a:r>
          </a:p>
          <a:p>
            <a:pPr lvl="1">
              <a:lnSpc>
                <a:spcPct val="128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Nov 2023, Dec 2023 and Jan 2024, South Texas Wind Events, normally cleared faults resulted in small (31-108 MW) post-disturbance loss of generation but large (446-900 MW) temporary reduction of wind generation during the fault event. </a:t>
            </a:r>
          </a:p>
          <a:p>
            <a:pPr>
              <a:lnSpc>
                <a:spcPct val="128000"/>
              </a:lnSpc>
            </a:pPr>
            <a:r>
              <a:rPr lang="en-US" dirty="0">
                <a:latin typeface="Calibri" panose="020F0502020204030204" pitchFamily="34" charset="0"/>
                <a:ea typeface="Calibri" panose="020F0502020204030204" pitchFamily="34" charset="0"/>
                <a:cs typeface="Calibri" panose="020F0502020204030204" pitchFamily="34" charset="0"/>
              </a:rPr>
              <a:t>Following up on stakeholder request, ERCOT also reported of multiple smaller events over last five years involving WGR ride-through issues. Some events may have had a significantly greater MW loss if wind speed was higher at the time</a:t>
            </a:r>
          </a:p>
          <a:p>
            <a:pPr lvl="1">
              <a:lnSpc>
                <a:spcPct val="128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17% (13 of 77 WGRs) with an SGIA before 11/1/2008 experienced ≥1 ride-through failure</a:t>
            </a:r>
          </a:p>
          <a:p>
            <a:pPr lvl="1">
              <a:lnSpc>
                <a:spcPct val="128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34% (23 of 67 WGRs) with an SGIA after 11/1/2008 and before 1/16/14 experienced ≥1 ride-through failure</a:t>
            </a:r>
          </a:p>
          <a:p>
            <a:pPr lvl="1">
              <a:lnSpc>
                <a:spcPct val="128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25% (53 of 211 WGRs) with an SGIA after 1/16/14 experienced ≥1 ride-through failure</a:t>
            </a:r>
          </a:p>
          <a:p>
            <a:pPr marL="0" indent="0">
              <a:buNone/>
            </a:pPr>
            <a:endParaRPr lang="en-US" dirty="0"/>
          </a:p>
        </p:txBody>
      </p:sp>
    </p:spTree>
    <p:extLst>
      <p:ext uri="{BB962C8B-B14F-4D97-AF65-F5344CB8AC3E}">
        <p14:creationId xmlns:p14="http://schemas.microsoft.com/office/powerpoint/2010/main" val="39056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1BB3D-C836-EC9E-C413-07F18E2AB7DD}"/>
              </a:ext>
            </a:extLst>
          </p:cNvPr>
          <p:cNvSpPr>
            <a:spLocks noGrp="1"/>
          </p:cNvSpPr>
          <p:nvPr>
            <p:ph type="title"/>
          </p:nvPr>
        </p:nvSpPr>
        <p:spPr/>
        <p:txBody>
          <a:bodyPr/>
          <a:lstStyle/>
          <a:p>
            <a:r>
              <a:rPr lang="en-US" dirty="0"/>
              <a:t>Industry Need for Active GO and Developer Involvement</a:t>
            </a:r>
          </a:p>
        </p:txBody>
      </p:sp>
      <p:sp>
        <p:nvSpPr>
          <p:cNvPr id="3" name="Content Placeholder 2">
            <a:extLst>
              <a:ext uri="{FF2B5EF4-FFF2-40B4-BE49-F238E27FC236}">
                <a16:creationId xmlns:a16="http://schemas.microsoft.com/office/drawing/2014/main" id="{48FC862C-B116-E23A-44E9-A76E7E2C5778}"/>
              </a:ext>
            </a:extLst>
          </p:cNvPr>
          <p:cNvSpPr>
            <a:spLocks noGrp="1"/>
          </p:cNvSpPr>
          <p:nvPr>
            <p:ph idx="1"/>
          </p:nvPr>
        </p:nvSpPr>
        <p:spPr>
          <a:xfrm>
            <a:off x="838200" y="1812655"/>
            <a:ext cx="10515600" cy="4351338"/>
          </a:xfrm>
        </p:spPr>
        <p:txBody>
          <a:bodyPr>
            <a:noAutofit/>
          </a:bodyPr>
          <a:lstStyle/>
          <a:p>
            <a:pPr>
              <a:lnSpc>
                <a:spcPct val="108000"/>
              </a:lnSpc>
              <a:spcBef>
                <a:spcPts val="600"/>
              </a:spcBef>
            </a:pPr>
            <a:r>
              <a:rPr lang="en-US" sz="2000" dirty="0">
                <a:latin typeface="Calibri" panose="020F0502020204030204" pitchFamily="34" charset="0"/>
                <a:ea typeface="Calibri" panose="020F0502020204030204" pitchFamily="34" charset="0"/>
                <a:cs typeface="Calibri" panose="020F0502020204030204" pitchFamily="34" charset="0"/>
              </a:rPr>
              <a:t>Synchronous generators perform primarily based on their physical characteristics and relatively standardized controls, such as automatic voltage and frequency control and power system stabilizer, with well established and documented principals and models</a:t>
            </a:r>
          </a:p>
          <a:p>
            <a:pPr>
              <a:lnSpc>
                <a:spcPct val="108000"/>
              </a:lnSpc>
              <a:spcBef>
                <a:spcPts val="600"/>
              </a:spcBef>
            </a:pPr>
            <a:r>
              <a:rPr lang="en-US" sz="2000" dirty="0">
                <a:latin typeface="Calibri" panose="020F0502020204030204" pitchFamily="34" charset="0"/>
                <a:ea typeface="Calibri" panose="020F0502020204030204" pitchFamily="34" charset="0"/>
                <a:cs typeface="Calibri" panose="020F0502020204030204" pitchFamily="34" charset="0"/>
              </a:rPr>
              <a:t>In contrast, IBR performance is control/software based and significantly more complex. OEMs utilize a variety of control philosophies, plant level control topologies, phase lock loop implementations, freeze and unfreeze logic states, built-in protective functions etc.  </a:t>
            </a:r>
          </a:p>
          <a:p>
            <a:pPr>
              <a:lnSpc>
                <a:spcPct val="108000"/>
              </a:lnSpc>
              <a:spcBef>
                <a:spcPts val="600"/>
              </a:spcBef>
            </a:pPr>
            <a:r>
              <a:rPr lang="en-US" sz="2000" dirty="0">
                <a:latin typeface="Calibri" panose="020F0502020204030204" pitchFamily="34" charset="0"/>
                <a:ea typeface="Calibri" panose="020F0502020204030204" pitchFamily="34" charset="0"/>
                <a:cs typeface="Calibri" panose="020F0502020204030204" pitchFamily="34" charset="0"/>
              </a:rPr>
              <a:t>Another issue (was brought up during one IBRWG meeting) is lack of continuity between developers and Generator Owners, with projects changing hands multiple times and leading to gaps in plant modeling, understanding of capabilities and potential performance issues.</a:t>
            </a:r>
          </a:p>
          <a:p>
            <a:pPr>
              <a:lnSpc>
                <a:spcPct val="108000"/>
              </a:lnSpc>
              <a:spcBef>
                <a:spcPts val="600"/>
              </a:spcBef>
            </a:pPr>
            <a:r>
              <a:rPr lang="en-US" sz="2000" dirty="0">
                <a:latin typeface="Calibri" panose="020F0502020204030204" pitchFamily="34" charset="0"/>
                <a:ea typeface="Calibri" panose="020F0502020204030204" pitchFamily="34" charset="0"/>
                <a:cs typeface="Calibri" panose="020F0502020204030204" pitchFamily="34" charset="0"/>
              </a:rPr>
              <a:t>These complexities mean that developers and Generator Owners need to have more active roles in the forums where IBR performance is being discussed, converting lessons learned into implementable solutions.  </a:t>
            </a:r>
          </a:p>
        </p:txBody>
      </p:sp>
    </p:spTree>
    <p:extLst>
      <p:ext uri="{BB962C8B-B14F-4D97-AF65-F5344CB8AC3E}">
        <p14:creationId xmlns:p14="http://schemas.microsoft.com/office/powerpoint/2010/main" val="179135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2EE9-346E-FD6A-A93E-ECDBDB49E577}"/>
              </a:ext>
            </a:extLst>
          </p:cNvPr>
          <p:cNvSpPr>
            <a:spLocks noGrp="1"/>
          </p:cNvSpPr>
          <p:nvPr>
            <p:ph type="title"/>
          </p:nvPr>
        </p:nvSpPr>
        <p:spPr/>
        <p:txBody>
          <a:bodyPr/>
          <a:lstStyle/>
          <a:p>
            <a:r>
              <a:rPr lang="en-US" dirty="0"/>
              <a:t>Thank you! Questions? </a:t>
            </a:r>
          </a:p>
        </p:txBody>
      </p:sp>
      <p:sp>
        <p:nvSpPr>
          <p:cNvPr id="5" name="TextBox 4">
            <a:extLst>
              <a:ext uri="{FF2B5EF4-FFF2-40B4-BE49-F238E27FC236}">
                <a16:creationId xmlns:a16="http://schemas.microsoft.com/office/drawing/2014/main" id="{A0FDDE3B-48E0-15A1-4362-1F2429DB3A2D}"/>
              </a:ext>
            </a:extLst>
          </p:cNvPr>
          <p:cNvSpPr txBox="1"/>
          <p:nvPr/>
        </p:nvSpPr>
        <p:spPr>
          <a:xfrm>
            <a:off x="888460" y="1637649"/>
            <a:ext cx="10668000" cy="4801314"/>
          </a:xfrm>
          <a:prstGeom prst="rect">
            <a:avLst/>
          </a:prstGeom>
          <a:noFill/>
        </p:spPr>
        <p:txBody>
          <a:bodyPr wrap="square">
            <a:spAutoFit/>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 https://www.ercot.com/committees/ros/ibrwg</a:t>
            </a:r>
            <a:endParaRPr lang="en-US" dirty="0"/>
          </a:p>
          <a:p>
            <a:r>
              <a:rPr lang="en-US" dirty="0">
                <a:hlinkClick r:id="rId3"/>
              </a:rPr>
              <a:t> </a:t>
            </a:r>
            <a:r>
              <a:rPr lang="en-US" dirty="0" err="1">
                <a:hlinkClick r:id="rId3"/>
              </a:rPr>
              <a:t>julia@esig.energy</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hlinkClick r:id="rId4"/>
              </a:rPr>
              <a:t>https://www.energy.gov/eere/i2x/i2x-forum-implementation-reliability-standards-transmission-first</a:t>
            </a:r>
            <a:r>
              <a:rPr lang="en-US" dirty="0"/>
              <a:t>  </a:t>
            </a:r>
          </a:p>
        </p:txBody>
      </p:sp>
      <p:pic>
        <p:nvPicPr>
          <p:cNvPr id="7" name="Picture 6">
            <a:extLst>
              <a:ext uri="{FF2B5EF4-FFF2-40B4-BE49-F238E27FC236}">
                <a16:creationId xmlns:a16="http://schemas.microsoft.com/office/drawing/2014/main" id="{AB424D8D-4A2B-5A3D-E5B1-B8E239634DCA}"/>
              </a:ext>
            </a:extLst>
          </p:cNvPr>
          <p:cNvPicPr>
            <a:picLocks noChangeAspect="1"/>
          </p:cNvPicPr>
          <p:nvPr/>
        </p:nvPicPr>
        <p:blipFill>
          <a:blip r:embed="rId5"/>
          <a:stretch>
            <a:fillRect/>
          </a:stretch>
        </p:blipFill>
        <p:spPr>
          <a:xfrm>
            <a:off x="942249" y="4059677"/>
            <a:ext cx="5014912" cy="1908301"/>
          </a:xfrm>
          <a:prstGeom prst="rect">
            <a:avLst/>
          </a:prstGeom>
        </p:spPr>
      </p:pic>
      <p:pic>
        <p:nvPicPr>
          <p:cNvPr id="9" name="Picture 8">
            <a:extLst>
              <a:ext uri="{FF2B5EF4-FFF2-40B4-BE49-F238E27FC236}">
                <a16:creationId xmlns:a16="http://schemas.microsoft.com/office/drawing/2014/main" id="{C3254703-557F-689E-ACF7-930CA5EC01EC}"/>
              </a:ext>
            </a:extLst>
          </p:cNvPr>
          <p:cNvPicPr>
            <a:picLocks noChangeAspect="1"/>
          </p:cNvPicPr>
          <p:nvPr/>
        </p:nvPicPr>
        <p:blipFill>
          <a:blip r:embed="rId6"/>
          <a:stretch>
            <a:fillRect/>
          </a:stretch>
        </p:blipFill>
        <p:spPr>
          <a:xfrm>
            <a:off x="888460" y="1463575"/>
            <a:ext cx="6456027" cy="1205666"/>
          </a:xfrm>
          <a:prstGeom prst="rect">
            <a:avLst/>
          </a:prstGeom>
        </p:spPr>
      </p:pic>
    </p:spTree>
    <p:extLst>
      <p:ext uri="{BB962C8B-B14F-4D97-AF65-F5344CB8AC3E}">
        <p14:creationId xmlns:p14="http://schemas.microsoft.com/office/powerpoint/2010/main" val="359307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82DB2D-A0C3-8739-A933-83ADA7CDDB9F}"/>
              </a:ext>
            </a:extLst>
          </p:cNvPr>
          <p:cNvSpPr>
            <a:spLocks noGrp="1"/>
          </p:cNvSpPr>
          <p:nvPr>
            <p:ph type="body" sz="quarter" idx="10"/>
          </p:nvPr>
        </p:nvSpPr>
        <p:spPr/>
        <p:txBody>
          <a:bodyPr/>
          <a:lstStyle/>
          <a:p>
            <a:r>
              <a:rPr lang="en-US" dirty="0"/>
              <a:t>IEEE 2800-2022 Standard</a:t>
            </a:r>
          </a:p>
        </p:txBody>
      </p:sp>
      <p:sp>
        <p:nvSpPr>
          <p:cNvPr id="13" name="Content Placeholder 2">
            <a:extLst>
              <a:ext uri="{FF2B5EF4-FFF2-40B4-BE49-F238E27FC236}">
                <a16:creationId xmlns:a16="http://schemas.microsoft.com/office/drawing/2014/main" id="{550E2374-8AB6-71A1-5343-9BCFBD47937B}"/>
              </a:ext>
            </a:extLst>
          </p:cNvPr>
          <p:cNvSpPr txBox="1">
            <a:spLocks/>
          </p:cNvSpPr>
          <p:nvPr/>
        </p:nvSpPr>
        <p:spPr bwMode="auto">
          <a:xfrm>
            <a:off x="609600" y="1608105"/>
            <a:ext cx="7246072" cy="4506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1429" indent="-341429" algn="l" rtl="0" eaLnBrk="0" fontAlgn="base" hangingPunct="0">
              <a:spcBef>
                <a:spcPct val="20000"/>
              </a:spcBef>
              <a:spcAft>
                <a:spcPct val="0"/>
              </a:spcAft>
              <a:buFont typeface="Arial" charset="0"/>
              <a:buChar char="•"/>
              <a:defRPr sz="3187" kern="1200">
                <a:solidFill>
                  <a:schemeClr val="tx1"/>
                </a:solidFill>
                <a:latin typeface="+mn-lt"/>
                <a:ea typeface="+mn-ea"/>
                <a:cs typeface="+mn-cs"/>
              </a:defRPr>
            </a:lvl1pPr>
            <a:lvl2pPr marL="739762" indent="-284524" algn="l" rtl="0" eaLnBrk="0" fontAlgn="base" hangingPunct="0">
              <a:spcBef>
                <a:spcPct val="20000"/>
              </a:spcBef>
              <a:spcAft>
                <a:spcPct val="0"/>
              </a:spcAft>
              <a:buFont typeface="Arial" charset="0"/>
              <a:buChar char="–"/>
              <a:defRPr sz="2788" kern="1200">
                <a:solidFill>
                  <a:schemeClr val="tx1"/>
                </a:solidFill>
                <a:latin typeface="+mn-lt"/>
                <a:ea typeface="+mn-ea"/>
                <a:cs typeface="+mn-cs"/>
              </a:defRPr>
            </a:lvl2pPr>
            <a:lvl3pPr marL="1138094" indent="-227618" algn="l" rtl="0" eaLnBrk="0" fontAlgn="base" hangingPunct="0">
              <a:spcBef>
                <a:spcPct val="20000"/>
              </a:spcBef>
              <a:spcAft>
                <a:spcPct val="0"/>
              </a:spcAft>
              <a:buFont typeface="Arial" charset="0"/>
              <a:buChar char="•"/>
              <a:defRPr sz="2389" kern="1200">
                <a:solidFill>
                  <a:schemeClr val="tx1"/>
                </a:solidFill>
                <a:latin typeface="+mn-lt"/>
                <a:ea typeface="+mn-ea"/>
                <a:cs typeface="+mn-cs"/>
              </a:defRPr>
            </a:lvl3pPr>
            <a:lvl4pPr marL="1593332" indent="-227618" algn="l" rtl="0" eaLnBrk="0" fontAlgn="base" hangingPunct="0">
              <a:spcBef>
                <a:spcPct val="20000"/>
              </a:spcBef>
              <a:spcAft>
                <a:spcPct val="0"/>
              </a:spcAft>
              <a:buFont typeface="Arial" charset="0"/>
              <a:buChar char="–"/>
              <a:defRPr sz="1992" kern="1200">
                <a:solidFill>
                  <a:schemeClr val="tx1"/>
                </a:solidFill>
                <a:latin typeface="+mn-lt"/>
                <a:ea typeface="+mn-ea"/>
                <a:cs typeface="+mn-cs"/>
              </a:defRPr>
            </a:lvl4pPr>
            <a:lvl5pPr marL="2048570" indent="-227618" algn="l" rtl="0" eaLnBrk="0" fontAlgn="base" hangingPunct="0">
              <a:spcBef>
                <a:spcPct val="20000"/>
              </a:spcBef>
              <a:spcAft>
                <a:spcPct val="0"/>
              </a:spcAft>
              <a:buFont typeface="Arial" charset="0"/>
              <a:buChar char="»"/>
              <a:defRPr sz="1992" kern="1200">
                <a:solidFill>
                  <a:schemeClr val="tx1"/>
                </a:solidFill>
                <a:latin typeface="+mn-lt"/>
                <a:ea typeface="+mn-ea"/>
                <a:cs typeface="+mn-cs"/>
              </a:defRPr>
            </a:lvl5pPr>
            <a:lvl6pPr marL="2503808" indent="-227618" algn="l" defTabSz="910476" rtl="0" eaLnBrk="1" latinLnBrk="0" hangingPunct="1">
              <a:spcBef>
                <a:spcPct val="20000"/>
              </a:spcBef>
              <a:buFont typeface="Arial" pitchFamily="34" charset="0"/>
              <a:buChar char="•"/>
              <a:defRPr sz="1992" kern="1200">
                <a:solidFill>
                  <a:schemeClr val="tx1"/>
                </a:solidFill>
                <a:latin typeface="+mn-lt"/>
                <a:ea typeface="+mn-ea"/>
                <a:cs typeface="+mn-cs"/>
              </a:defRPr>
            </a:lvl6pPr>
            <a:lvl7pPr marL="2959046" indent="-227618" algn="l" defTabSz="910476" rtl="0" eaLnBrk="1" latinLnBrk="0" hangingPunct="1">
              <a:spcBef>
                <a:spcPct val="20000"/>
              </a:spcBef>
              <a:buFont typeface="Arial" pitchFamily="34" charset="0"/>
              <a:buChar char="•"/>
              <a:defRPr sz="1992" kern="1200">
                <a:solidFill>
                  <a:schemeClr val="tx1"/>
                </a:solidFill>
                <a:latin typeface="+mn-lt"/>
                <a:ea typeface="+mn-ea"/>
                <a:cs typeface="+mn-cs"/>
              </a:defRPr>
            </a:lvl7pPr>
            <a:lvl8pPr marL="3414284" indent="-227618" algn="l" defTabSz="910476" rtl="0" eaLnBrk="1" latinLnBrk="0" hangingPunct="1">
              <a:spcBef>
                <a:spcPct val="20000"/>
              </a:spcBef>
              <a:buFont typeface="Arial" pitchFamily="34" charset="0"/>
              <a:buChar char="•"/>
              <a:defRPr sz="1992" kern="1200">
                <a:solidFill>
                  <a:schemeClr val="tx1"/>
                </a:solidFill>
                <a:latin typeface="+mn-lt"/>
                <a:ea typeface="+mn-ea"/>
                <a:cs typeface="+mn-cs"/>
              </a:defRPr>
            </a:lvl8pPr>
            <a:lvl9pPr marL="3869522" indent="-227618" algn="l" defTabSz="910476" rtl="0" eaLnBrk="1" latinLnBrk="0" hangingPunct="1">
              <a:spcBef>
                <a:spcPct val="20000"/>
              </a:spcBef>
              <a:buFont typeface="Arial" pitchFamily="34" charset="0"/>
              <a:buChar char="•"/>
              <a:defRPr sz="1992" kern="1200">
                <a:solidFill>
                  <a:schemeClr val="tx1"/>
                </a:solidFill>
                <a:latin typeface="+mn-lt"/>
                <a:ea typeface="+mn-ea"/>
                <a:cs typeface="+mn-cs"/>
              </a:defRPr>
            </a:lvl9pPr>
          </a:lstStyle>
          <a:p>
            <a:pPr marL="459554" marR="0" lvl="0" indent="-459554" algn="l" defTabSz="914400" rtl="0" eaLnBrk="0" fontAlgn="base" latinLnBrk="0" hangingPunct="0">
              <a:lnSpc>
                <a:spcPct val="108000"/>
              </a:lnSpc>
              <a:spcBef>
                <a:spcPts val="600"/>
              </a:spcBef>
              <a:spcAft>
                <a:spcPts val="600"/>
              </a:spcAft>
              <a:buClrTx/>
              <a:buSzTx/>
              <a:buFont typeface="Wingdings" pitchFamily="2" charset="2"/>
              <a:buChar char="q"/>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The standard </a:t>
            </a:r>
            <a:r>
              <a:rPr kumimoji="0" lang="en-US" sz="2000" b="1" i="0" u="sng" strike="noStrike" kern="1200" cap="none" spc="0" normalizeH="0" baseline="0" noProof="0" dirty="0">
                <a:ln>
                  <a:noFill/>
                </a:ln>
                <a:solidFill>
                  <a:sysClr val="windowText" lastClr="000000"/>
                </a:solidFill>
                <a:effectLst/>
                <a:uLnTx/>
                <a:uFillTx/>
                <a:latin typeface="Calibri"/>
                <a:ea typeface="+mn-ea"/>
                <a:cs typeface="+mn-cs"/>
              </a:rPr>
              <a:t>harmonizes</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Interconnection </a:t>
            </a:r>
            <a:b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Requirements for Large Solar, Wind and Storage Plants </a:t>
            </a:r>
          </a:p>
          <a:p>
            <a:pPr marL="459554" marR="0" lvl="0" indent="-459554" algn="l" defTabSz="914400" rtl="0" eaLnBrk="0" fontAlgn="base" latinLnBrk="0" hangingPunct="0">
              <a:lnSpc>
                <a:spcPct val="108000"/>
              </a:lnSpc>
              <a:spcBef>
                <a:spcPts val="600"/>
              </a:spcBef>
              <a:spcAft>
                <a:spcPts val="600"/>
              </a:spcAft>
              <a:buClrTx/>
              <a:buSzTx/>
              <a:buFont typeface="Wingdings" pitchFamily="2" charset="2"/>
              <a:buChar char="q"/>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It is a </a:t>
            </a:r>
            <a:r>
              <a:rPr kumimoji="0" lang="en-US" sz="2000" b="1" i="0" u="sng" strike="noStrike" kern="1200" cap="none" spc="0" normalizeH="0" baseline="0" noProof="0" dirty="0">
                <a:ln>
                  <a:noFill/>
                </a:ln>
                <a:solidFill>
                  <a:sysClr val="windowText" lastClr="000000"/>
                </a:solidFill>
                <a:effectLst/>
                <a:uLnTx/>
                <a:uFillTx/>
                <a:latin typeface="Calibri"/>
                <a:ea typeface="+mn-ea"/>
                <a:cs typeface="+mn-cs"/>
              </a:rPr>
              <a:t>consensus-based</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standard developed by over </a:t>
            </a:r>
            <a:b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~175 Working Group participants from utilities, system </a:t>
            </a:r>
            <a:b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operators, transmission planners, &amp; OEMs over 2 years</a:t>
            </a:r>
          </a:p>
          <a:p>
            <a:pPr marL="459554" marR="0" lvl="0" indent="-459554" algn="l" defTabSz="914400" rtl="0" eaLnBrk="0" fontAlgn="base" latinLnBrk="0" hangingPunct="0">
              <a:lnSpc>
                <a:spcPct val="108000"/>
              </a:lnSpc>
              <a:spcBef>
                <a:spcPts val="600"/>
              </a:spcBef>
              <a:spcAft>
                <a:spcPts val="600"/>
              </a:spcAft>
              <a:buClrTx/>
              <a:buSzTx/>
              <a:buFont typeface="Wingdings" pitchFamily="2" charset="2"/>
              <a:buChar char="q"/>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It has successfully passed the IEEE SA ballot among 466</a:t>
            </a:r>
            <a:b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SA balloters </a:t>
            </a:r>
            <a:r>
              <a:rPr kumimoji="0" lang="en-US" sz="2000" b="1" i="0" u="sng" strike="noStrike" kern="1200" cap="none" spc="0" normalizeH="0" baseline="0" noProof="0" dirty="0">
                <a:ln>
                  <a:noFill/>
                </a:ln>
                <a:solidFill>
                  <a:sysClr val="windowText" lastClr="000000"/>
                </a:solidFill>
                <a:effectLst/>
                <a:uLnTx/>
                <a:uFillTx/>
                <a:latin typeface="Calibri"/>
                <a:ea typeface="+mn-ea"/>
                <a:cs typeface="+mn-cs"/>
              </a:rPr>
              <a:t>(&gt;94% approval</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&gt;90% response rate) </a:t>
            </a:r>
          </a:p>
          <a:p>
            <a:pPr marL="459554" marR="0" lvl="0" indent="-459554" algn="l" defTabSz="914400" rtl="0" eaLnBrk="0" fontAlgn="base" latinLnBrk="0" hangingPunct="0">
              <a:lnSpc>
                <a:spcPct val="108000"/>
              </a:lnSpc>
              <a:spcBef>
                <a:spcPts val="600"/>
              </a:spcBef>
              <a:spcAft>
                <a:spcPts val="600"/>
              </a:spcAft>
              <a:buClrTx/>
              <a:buSzTx/>
              <a:buFont typeface="Wingdings" pitchFamily="2" charset="2"/>
              <a:buChar char="q"/>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Published on April 22, 2022 (Earth Day)</a:t>
            </a:r>
          </a:p>
          <a:p>
            <a:pPr marL="459554" marR="0" lvl="0" indent="-459554" algn="l" defTabSz="914400" rtl="0" eaLnBrk="0" fontAlgn="base" latinLnBrk="0" hangingPunct="0">
              <a:lnSpc>
                <a:spcPct val="108000"/>
              </a:lnSpc>
              <a:spcBef>
                <a:spcPts val="600"/>
              </a:spcBef>
              <a:spcAft>
                <a:spcPts val="600"/>
              </a:spcAft>
              <a:buClrTx/>
              <a:buSzTx/>
              <a:buFont typeface="Wingdings" pitchFamily="2" charset="2"/>
              <a:buChar char="q"/>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Only when adopted by the appropriate authorities, IEEE standards become mandatory</a:t>
            </a:r>
          </a:p>
          <a:p>
            <a:pPr marL="459554" marR="0" lvl="0" indent="-459554" algn="l" defTabSz="914400" rtl="0" eaLnBrk="0" fontAlgn="base" latinLnBrk="0" hangingPunct="0">
              <a:lnSpc>
                <a:spcPct val="100000"/>
              </a:lnSpc>
              <a:spcBef>
                <a:spcPts val="800"/>
              </a:spcBef>
              <a:spcAft>
                <a:spcPct val="0"/>
              </a:spcAft>
              <a:buClrTx/>
              <a:buSzTx/>
              <a:buFont typeface="Wingdings" pitchFamily="2" charset="2"/>
              <a:buChar char="q"/>
              <a:tabLst/>
              <a:defRPr/>
            </a:pPr>
            <a:endParaRPr kumimoji="0" lang="en-US" sz="2400" b="1" i="1"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Rounded Rectangle 6">
            <a:extLst>
              <a:ext uri="{FF2B5EF4-FFF2-40B4-BE49-F238E27FC236}">
                <a16:creationId xmlns:a16="http://schemas.microsoft.com/office/drawing/2014/main" id="{D983FC96-A458-72AF-13B1-861F0E84FCD1}"/>
              </a:ext>
            </a:extLst>
          </p:cNvPr>
          <p:cNvSpPr/>
          <p:nvPr/>
        </p:nvSpPr>
        <p:spPr bwMode="auto">
          <a:xfrm>
            <a:off x="2451631" y="5784031"/>
            <a:ext cx="4704215" cy="509639"/>
          </a:xfrm>
          <a:prstGeom prst="roundRect">
            <a:avLst/>
          </a:prstGeom>
          <a:solidFill>
            <a:srgbClr val="002060"/>
          </a:solidFill>
          <a:ln w="9525" cap="flat" cmpd="sng" algn="ctr">
            <a:solidFill>
              <a:sysClr val="windowText" lastClr="000000"/>
            </a:solidFill>
            <a:prstDash val="solid"/>
            <a:round/>
            <a:headEnd type="none" w="med" len="med"/>
            <a:tailEnd type="none" w="med" len="med"/>
          </a:ln>
          <a:effectLst/>
        </p:spPr>
        <p:txBody>
          <a:bodyPr vert="horz" wrap="square" lIns="90960" tIns="45480" rIns="90960" bIns="45480" numCol="1" rtlCol="0" anchor="ctr" anchorCtr="0" compatLnSpc="1">
            <a:prstTxWarp prst="textNoShape">
              <a:avLst/>
            </a:prstTxWarp>
          </a:bodyPr>
          <a:lstStyle/>
          <a:p>
            <a:pPr marL="0" marR="0" lvl="0" indent="0" algn="ctr" defTabSz="909589"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itchFamily="28" charset="0"/>
                <a:ea typeface="ＭＳ Ｐゴシック" pitchFamily="28" charset="-128"/>
                <a:cs typeface="ＭＳ Ｐゴシック" pitchFamily="28" charset="-128"/>
              </a:rPr>
              <a:t>More Info at https://</a:t>
            </a:r>
            <a:r>
              <a:rPr kumimoji="0" lang="en-US" sz="1600" b="1" i="0" u="none" strike="noStrike" kern="0" cap="none" spc="0" normalizeH="0" baseline="0" noProof="0" dirty="0" err="1">
                <a:ln>
                  <a:noFill/>
                </a:ln>
                <a:solidFill>
                  <a:srgbClr val="FFFFFF"/>
                </a:solidFill>
                <a:effectLst/>
                <a:uLnTx/>
                <a:uFillTx/>
                <a:latin typeface="Arial" pitchFamily="28" charset="0"/>
                <a:ea typeface="ＭＳ Ｐゴシック" pitchFamily="28" charset="-128"/>
                <a:cs typeface="ＭＳ Ｐゴシック" pitchFamily="28" charset="-128"/>
              </a:rPr>
              <a:t>sagroups.ieee.org</a:t>
            </a:r>
            <a:r>
              <a:rPr kumimoji="0" lang="en-US" sz="1600" b="1" i="0" u="none" strike="noStrike" kern="0" cap="none" spc="0" normalizeH="0" baseline="0" noProof="0" dirty="0">
                <a:ln>
                  <a:noFill/>
                </a:ln>
                <a:solidFill>
                  <a:srgbClr val="FFFFFF"/>
                </a:solidFill>
                <a:effectLst/>
                <a:uLnTx/>
                <a:uFillTx/>
                <a:latin typeface="Arial" pitchFamily="28" charset="0"/>
                <a:ea typeface="ＭＳ Ｐゴシック" pitchFamily="28" charset="-128"/>
                <a:cs typeface="ＭＳ Ｐゴシック" pitchFamily="28" charset="-128"/>
              </a:rPr>
              <a:t>/2800/</a:t>
            </a:r>
          </a:p>
        </p:txBody>
      </p:sp>
      <p:pic>
        <p:nvPicPr>
          <p:cNvPr id="15" name="Picture 14">
            <a:extLst>
              <a:ext uri="{FF2B5EF4-FFF2-40B4-BE49-F238E27FC236}">
                <a16:creationId xmlns:a16="http://schemas.microsoft.com/office/drawing/2014/main" id="{8299399D-5E33-5B2C-CA74-7C7236DEE71A}"/>
              </a:ext>
            </a:extLst>
          </p:cNvPr>
          <p:cNvPicPr>
            <a:picLocks noChangeAspect="1"/>
          </p:cNvPicPr>
          <p:nvPr/>
        </p:nvPicPr>
        <p:blipFill>
          <a:blip r:embed="rId2"/>
          <a:stretch>
            <a:fillRect/>
          </a:stretch>
        </p:blipFill>
        <p:spPr>
          <a:xfrm>
            <a:off x="8092775" y="1095806"/>
            <a:ext cx="3625101" cy="4506407"/>
          </a:xfrm>
          <a:prstGeom prst="rect">
            <a:avLst/>
          </a:prstGeom>
          <a:ln>
            <a:solidFill>
              <a:schemeClr val="accent1">
                <a:shade val="15000"/>
              </a:schemeClr>
            </a:solidFill>
          </a:ln>
        </p:spPr>
      </p:pic>
      <p:sp>
        <p:nvSpPr>
          <p:cNvPr id="16" name="TextBox 15">
            <a:extLst>
              <a:ext uri="{FF2B5EF4-FFF2-40B4-BE49-F238E27FC236}">
                <a16:creationId xmlns:a16="http://schemas.microsoft.com/office/drawing/2014/main" id="{467CEE28-B7F1-E7CF-7B00-115526558893}"/>
              </a:ext>
            </a:extLst>
          </p:cNvPr>
          <p:cNvSpPr txBox="1"/>
          <p:nvPr/>
        </p:nvSpPr>
        <p:spPr>
          <a:xfrm>
            <a:off x="7855673" y="5974526"/>
            <a:ext cx="4069004" cy="420756"/>
          </a:xfrm>
          <a:prstGeom prst="rect">
            <a:avLst/>
          </a:prstGeom>
          <a:noFill/>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dirty="0">
                <a:ln>
                  <a:noFill/>
                </a:ln>
                <a:solidFill>
                  <a:prstClr val="black"/>
                </a:solidFill>
                <a:effectLst/>
                <a:uLnTx/>
                <a:uFillTx/>
                <a:latin typeface="Calibri" panose="020F0502020204030204"/>
                <a:ea typeface="+mn-ea"/>
                <a:cs typeface="+mn-cs"/>
              </a:rPr>
              <a:t>Available from IEEE at </a:t>
            </a:r>
            <a:r>
              <a:rPr kumimoji="0" lang="en-US" sz="1067" b="0" i="0" u="none" strike="noStrike" kern="0" cap="none" spc="0" normalizeH="0" baseline="0" noProof="0" dirty="0">
                <a:ln>
                  <a:noFill/>
                </a:ln>
                <a:solidFill>
                  <a:prstClr val="black"/>
                </a:solidFill>
                <a:effectLst/>
                <a:uLnTx/>
                <a:uFillTx/>
                <a:latin typeface="Calibri" panose="020F0502020204030204"/>
                <a:ea typeface="+mn-ea"/>
                <a:cs typeface="+mn-cs"/>
                <a:hlinkClick r:id="rId3"/>
              </a:rPr>
              <a:t>https://standards.ieee.org/project/2800.html</a:t>
            </a:r>
            <a:endParaRPr kumimoji="0" lang="en-US" sz="1067"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dirty="0">
                <a:ln>
                  <a:noFill/>
                </a:ln>
                <a:solidFill>
                  <a:prstClr val="black"/>
                </a:solidFill>
                <a:effectLst/>
                <a:uLnTx/>
                <a:uFillTx/>
                <a:latin typeface="Calibri" panose="020F0502020204030204"/>
                <a:ea typeface="+mn-ea"/>
                <a:cs typeface="+mn-cs"/>
              </a:rPr>
              <a:t>and via </a:t>
            </a:r>
            <a:r>
              <a:rPr kumimoji="0" lang="en-US" sz="1067" b="0" i="0" u="none" strike="noStrike" kern="0" cap="none" spc="0" normalizeH="0" baseline="0" noProof="0" dirty="0" err="1">
                <a:ln>
                  <a:noFill/>
                </a:ln>
                <a:solidFill>
                  <a:prstClr val="black"/>
                </a:solidFill>
                <a:effectLst/>
                <a:uLnTx/>
                <a:uFillTx/>
                <a:latin typeface="Calibri" panose="020F0502020204030204"/>
                <a:ea typeface="+mn-ea"/>
                <a:cs typeface="+mn-cs"/>
              </a:rPr>
              <a:t>IEEExplore</a:t>
            </a:r>
            <a:r>
              <a:rPr kumimoji="0" lang="en-US" sz="1067"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067" b="0" i="0" u="none" strike="noStrike" kern="0" cap="none" spc="0" normalizeH="0" baseline="0" noProof="0" dirty="0">
                <a:ln>
                  <a:noFill/>
                </a:ln>
                <a:solidFill>
                  <a:prstClr val="black"/>
                </a:solidFill>
                <a:effectLst/>
                <a:uLnTx/>
                <a:uFillTx/>
                <a:latin typeface="Calibri" panose="020F0502020204030204"/>
                <a:ea typeface="+mn-ea"/>
                <a:cs typeface="+mn-cs"/>
                <a:hlinkClick r:id="rId4"/>
              </a:rPr>
              <a:t>https://ieeexplore.ieee.org/document/9762253/</a:t>
            </a:r>
            <a:r>
              <a:rPr kumimoji="0" lang="en-US" sz="1067"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
        <p:nvSpPr>
          <p:cNvPr id="17" name="TextBox 16">
            <a:extLst>
              <a:ext uri="{FF2B5EF4-FFF2-40B4-BE49-F238E27FC236}">
                <a16:creationId xmlns:a16="http://schemas.microsoft.com/office/drawing/2014/main" id="{28BBE597-4F6D-B33A-D7D2-D3E9360A815C}"/>
              </a:ext>
            </a:extLst>
          </p:cNvPr>
          <p:cNvSpPr txBox="1"/>
          <p:nvPr/>
        </p:nvSpPr>
        <p:spPr>
          <a:xfrm>
            <a:off x="609600" y="6391275"/>
            <a:ext cx="7132705"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Source: IEEE 2800,SEIA-ACP Joint Webinar, May 2022</a:t>
            </a:r>
          </a:p>
        </p:txBody>
      </p:sp>
    </p:spTree>
    <p:extLst>
      <p:ext uri="{BB962C8B-B14F-4D97-AF65-F5344CB8AC3E}">
        <p14:creationId xmlns:p14="http://schemas.microsoft.com/office/powerpoint/2010/main" val="15071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5707FD-11F2-41A1-BD59-8B8A03263913}"/>
              </a:ext>
            </a:extLst>
          </p:cNvPr>
          <p:cNvPicPr>
            <a:picLocks noChangeAspect="1"/>
          </p:cNvPicPr>
          <p:nvPr/>
        </p:nvPicPr>
        <p:blipFill>
          <a:blip r:embed="rId2"/>
          <a:stretch>
            <a:fillRect/>
          </a:stretch>
        </p:blipFill>
        <p:spPr>
          <a:xfrm>
            <a:off x="0" y="161422"/>
            <a:ext cx="12192000" cy="6485434"/>
          </a:xfrm>
          <a:prstGeom prst="rect">
            <a:avLst/>
          </a:prstGeom>
        </p:spPr>
      </p:pic>
      <p:sp>
        <p:nvSpPr>
          <p:cNvPr id="3" name="Callout: Left Arrow 2">
            <a:extLst>
              <a:ext uri="{FF2B5EF4-FFF2-40B4-BE49-F238E27FC236}">
                <a16:creationId xmlns:a16="http://schemas.microsoft.com/office/drawing/2014/main" id="{A4055DF7-07BE-A4C4-0958-A4ACDE267A3C}"/>
              </a:ext>
            </a:extLst>
          </p:cNvPr>
          <p:cNvSpPr/>
          <p:nvPr/>
        </p:nvSpPr>
        <p:spPr>
          <a:xfrm>
            <a:off x="7021774" y="3664424"/>
            <a:ext cx="2550050" cy="354842"/>
          </a:xfrm>
          <a:prstGeom prst="leftArrowCallout">
            <a:avLst>
              <a:gd name="adj1" fmla="val 25000"/>
              <a:gd name="adj2" fmla="val 25000"/>
              <a:gd name="adj3" fmla="val 25000"/>
              <a:gd name="adj4" fmla="val 47048"/>
            </a:avLst>
          </a:prstGeom>
          <a:noFill/>
          <a:ln w="28575">
            <a:solidFill>
              <a:srgbClr val="F26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 name="TextBox 3">
            <a:extLst>
              <a:ext uri="{FF2B5EF4-FFF2-40B4-BE49-F238E27FC236}">
                <a16:creationId xmlns:a16="http://schemas.microsoft.com/office/drawing/2014/main" id="{D8516487-1180-9510-24C6-751B9AAAC1DA}"/>
              </a:ext>
            </a:extLst>
          </p:cNvPr>
          <p:cNvSpPr txBox="1"/>
          <p:nvPr/>
        </p:nvSpPr>
        <p:spPr>
          <a:xfrm>
            <a:off x="7812436" y="211144"/>
            <a:ext cx="4284656"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Adapted from Jens Boemer, EPRI</a:t>
            </a:r>
          </a:p>
        </p:txBody>
      </p:sp>
    </p:spTree>
    <p:extLst>
      <p:ext uri="{BB962C8B-B14F-4D97-AF65-F5344CB8AC3E}">
        <p14:creationId xmlns:p14="http://schemas.microsoft.com/office/powerpoint/2010/main" val="364748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BA59-931E-470C-790E-5CE3F49D08C2}"/>
              </a:ext>
            </a:extLst>
          </p:cNvPr>
          <p:cNvSpPr>
            <a:spLocks noGrp="1"/>
          </p:cNvSpPr>
          <p:nvPr>
            <p:ph type="title"/>
          </p:nvPr>
        </p:nvSpPr>
        <p:spPr/>
        <p:txBody>
          <a:bodyPr/>
          <a:lstStyle/>
          <a:p>
            <a:r>
              <a:rPr lang="en-US" dirty="0"/>
              <a:t>Adoption Process, Based on Current Practice</a:t>
            </a:r>
          </a:p>
        </p:txBody>
      </p:sp>
      <p:grpSp>
        <p:nvGrpSpPr>
          <p:cNvPr id="27" name="Group 26">
            <a:extLst>
              <a:ext uri="{FF2B5EF4-FFF2-40B4-BE49-F238E27FC236}">
                <a16:creationId xmlns:a16="http://schemas.microsoft.com/office/drawing/2014/main" id="{2527934B-0484-A287-9CD6-593991E7EA6D}"/>
              </a:ext>
            </a:extLst>
          </p:cNvPr>
          <p:cNvGrpSpPr/>
          <p:nvPr/>
        </p:nvGrpSpPr>
        <p:grpSpPr>
          <a:xfrm>
            <a:off x="1077593" y="1503210"/>
            <a:ext cx="9768395" cy="5056591"/>
            <a:chOff x="1077593" y="1503210"/>
            <a:chExt cx="9768395" cy="5056591"/>
          </a:xfrm>
        </p:grpSpPr>
        <p:cxnSp>
          <p:nvCxnSpPr>
            <p:cNvPr id="9" name="Straight Arrow Connector 8">
              <a:extLst>
                <a:ext uri="{FF2B5EF4-FFF2-40B4-BE49-F238E27FC236}">
                  <a16:creationId xmlns:a16="http://schemas.microsoft.com/office/drawing/2014/main" id="{5C31F590-729D-D63B-6B41-82D0DADD0AC6}"/>
                </a:ext>
              </a:extLst>
            </p:cNvPr>
            <p:cNvCxnSpPr>
              <a:cxnSpLocks/>
              <a:endCxn id="6" idx="0"/>
            </p:cNvCxnSpPr>
            <p:nvPr/>
          </p:nvCxnSpPr>
          <p:spPr>
            <a:xfrm>
              <a:off x="2790914" y="3677327"/>
              <a:ext cx="12596" cy="799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E5AB690-7F7A-8F2E-CD63-DA2FD8559703}"/>
                </a:ext>
              </a:extLst>
            </p:cNvPr>
            <p:cNvCxnSpPr>
              <a:cxnSpLocks/>
            </p:cNvCxnSpPr>
            <p:nvPr/>
          </p:nvCxnSpPr>
          <p:spPr>
            <a:xfrm>
              <a:off x="8837828" y="4719258"/>
              <a:ext cx="2275" cy="299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05F4F4B-A016-605E-1ABB-ED5EFC2FB714}"/>
                </a:ext>
              </a:extLst>
            </p:cNvPr>
            <p:cNvCxnSpPr>
              <a:cxnSpLocks/>
            </p:cNvCxnSpPr>
            <p:nvPr/>
          </p:nvCxnSpPr>
          <p:spPr>
            <a:xfrm>
              <a:off x="6656217" y="4736891"/>
              <a:ext cx="2275" cy="299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955F8D1-9AF3-C9BF-8E79-4987BB557E8C}"/>
                </a:ext>
              </a:extLst>
            </p:cNvPr>
            <p:cNvCxnSpPr>
              <a:cxnSpLocks/>
            </p:cNvCxnSpPr>
            <p:nvPr/>
          </p:nvCxnSpPr>
          <p:spPr>
            <a:xfrm>
              <a:off x="6659630" y="4174482"/>
              <a:ext cx="2275" cy="299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FED091A-AFEB-716E-9760-A4650BAAF12E}"/>
                </a:ext>
              </a:extLst>
            </p:cNvPr>
            <p:cNvCxnSpPr>
              <a:cxnSpLocks/>
            </p:cNvCxnSpPr>
            <p:nvPr/>
          </p:nvCxnSpPr>
          <p:spPr>
            <a:xfrm>
              <a:off x="8817689" y="4185408"/>
              <a:ext cx="2275" cy="299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073D81B-1171-EF71-C8BA-4B1D442EAEB7}"/>
                </a:ext>
              </a:extLst>
            </p:cNvPr>
            <p:cNvCxnSpPr>
              <a:cxnSpLocks/>
            </p:cNvCxnSpPr>
            <p:nvPr/>
          </p:nvCxnSpPr>
          <p:spPr>
            <a:xfrm>
              <a:off x="8807463" y="3597195"/>
              <a:ext cx="2275" cy="299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CDC00F6-EF36-9DC8-BA37-4E286C876BA8}"/>
                </a:ext>
              </a:extLst>
            </p:cNvPr>
            <p:cNvCxnSpPr>
              <a:cxnSpLocks/>
            </p:cNvCxnSpPr>
            <p:nvPr/>
          </p:nvCxnSpPr>
          <p:spPr>
            <a:xfrm>
              <a:off x="6657355" y="3589288"/>
              <a:ext cx="2275" cy="299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lowchart: Terminator 3">
              <a:extLst>
                <a:ext uri="{FF2B5EF4-FFF2-40B4-BE49-F238E27FC236}">
                  <a16:creationId xmlns:a16="http://schemas.microsoft.com/office/drawing/2014/main" id="{A54E6DA2-EADA-9320-392A-79924AC2A090}"/>
                </a:ext>
              </a:extLst>
            </p:cNvPr>
            <p:cNvSpPr/>
            <p:nvPr/>
          </p:nvSpPr>
          <p:spPr>
            <a:xfrm>
              <a:off x="4410500" y="1503210"/>
              <a:ext cx="3377821" cy="447396"/>
            </a:xfrm>
            <a:prstGeom prst="flowChartTerminator">
              <a:avLst/>
            </a:prstGeom>
            <a:solidFill>
              <a:srgbClr val="ABDB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IEEE 2800 Adoption Process</a:t>
              </a:r>
            </a:p>
          </p:txBody>
        </p:sp>
        <p:sp>
          <p:nvSpPr>
            <p:cNvPr id="5" name="Flowchart: Decision 4">
              <a:extLst>
                <a:ext uri="{FF2B5EF4-FFF2-40B4-BE49-F238E27FC236}">
                  <a16:creationId xmlns:a16="http://schemas.microsoft.com/office/drawing/2014/main" id="{DD0B6E39-F675-26E8-51AB-A3A2BE50FF75}"/>
                </a:ext>
              </a:extLst>
            </p:cNvPr>
            <p:cNvSpPr/>
            <p:nvPr/>
          </p:nvSpPr>
          <p:spPr>
            <a:xfrm>
              <a:off x="4410501" y="2205129"/>
              <a:ext cx="3377821" cy="769229"/>
            </a:xfrm>
            <a:prstGeom prst="flowChartDecision">
              <a:avLst/>
            </a:prstGeom>
            <a:solidFill>
              <a:srgbClr val="FFC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Existing comprehensive req.? </a:t>
              </a:r>
            </a:p>
          </p:txBody>
        </p:sp>
        <p:cxnSp>
          <p:nvCxnSpPr>
            <p:cNvPr id="7" name="Straight Arrow Connector 6">
              <a:extLst>
                <a:ext uri="{FF2B5EF4-FFF2-40B4-BE49-F238E27FC236}">
                  <a16:creationId xmlns:a16="http://schemas.microsoft.com/office/drawing/2014/main" id="{2EECEA7B-725E-5153-2B9B-898EE31B6CF5}"/>
                </a:ext>
              </a:extLst>
            </p:cNvPr>
            <p:cNvCxnSpPr>
              <a:cxnSpLocks/>
              <a:stCxn id="4" idx="2"/>
              <a:endCxn id="5" idx="0"/>
            </p:cNvCxnSpPr>
            <p:nvPr/>
          </p:nvCxnSpPr>
          <p:spPr>
            <a:xfrm>
              <a:off x="6099411" y="1950606"/>
              <a:ext cx="1" cy="254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owchart: Process 9">
              <a:extLst>
                <a:ext uri="{FF2B5EF4-FFF2-40B4-BE49-F238E27FC236}">
                  <a16:creationId xmlns:a16="http://schemas.microsoft.com/office/drawing/2014/main" id="{9CCEE9C4-6FFA-8630-061F-995F40EE9E34}"/>
                </a:ext>
              </a:extLst>
            </p:cNvPr>
            <p:cNvSpPr/>
            <p:nvPr/>
          </p:nvSpPr>
          <p:spPr>
            <a:xfrm>
              <a:off x="4648769" y="3291663"/>
              <a:ext cx="2896736" cy="389421"/>
            </a:xfrm>
            <a:prstGeom prst="flowChartProces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Detailed Reference</a:t>
              </a:r>
            </a:p>
          </p:txBody>
        </p:sp>
        <p:cxnSp>
          <p:nvCxnSpPr>
            <p:cNvPr id="11" name="Straight Arrow Connector 10">
              <a:extLst>
                <a:ext uri="{FF2B5EF4-FFF2-40B4-BE49-F238E27FC236}">
                  <a16:creationId xmlns:a16="http://schemas.microsoft.com/office/drawing/2014/main" id="{C060638A-9D4A-EB6F-15FF-A544C2DC9579}"/>
                </a:ext>
              </a:extLst>
            </p:cNvPr>
            <p:cNvCxnSpPr>
              <a:cxnSpLocks/>
              <a:stCxn id="5" idx="2"/>
              <a:endCxn id="10" idx="0"/>
            </p:cNvCxnSpPr>
            <p:nvPr/>
          </p:nvCxnSpPr>
          <p:spPr>
            <a:xfrm flipH="1">
              <a:off x="6097137" y="2974358"/>
              <a:ext cx="2275" cy="317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lowchart: Process 12">
              <a:extLst>
                <a:ext uri="{FF2B5EF4-FFF2-40B4-BE49-F238E27FC236}">
                  <a16:creationId xmlns:a16="http://schemas.microsoft.com/office/drawing/2014/main" id="{51BD4845-2951-8F96-D664-322E626F0141}"/>
                </a:ext>
              </a:extLst>
            </p:cNvPr>
            <p:cNvSpPr/>
            <p:nvPr/>
          </p:nvSpPr>
          <p:spPr>
            <a:xfrm>
              <a:off x="6303628" y="3878369"/>
              <a:ext cx="2896736" cy="425903"/>
            </a:xfrm>
            <a:prstGeom prst="flowChartProces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Gap Analysis &amp; Prioritization</a:t>
              </a:r>
            </a:p>
          </p:txBody>
        </p:sp>
        <p:cxnSp>
          <p:nvCxnSpPr>
            <p:cNvPr id="16" name="Straight Arrow Connector 15">
              <a:extLst>
                <a:ext uri="{FF2B5EF4-FFF2-40B4-BE49-F238E27FC236}">
                  <a16:creationId xmlns:a16="http://schemas.microsoft.com/office/drawing/2014/main" id="{20B94C2B-31F1-1217-3EA3-6F926ABA2A25}"/>
                </a:ext>
              </a:extLst>
            </p:cNvPr>
            <p:cNvCxnSpPr>
              <a:cxnSpLocks/>
            </p:cNvCxnSpPr>
            <p:nvPr/>
          </p:nvCxnSpPr>
          <p:spPr>
            <a:xfrm>
              <a:off x="2794379" y="2589743"/>
              <a:ext cx="2275" cy="678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lowchart: Process 16">
              <a:extLst>
                <a:ext uri="{FF2B5EF4-FFF2-40B4-BE49-F238E27FC236}">
                  <a16:creationId xmlns:a16="http://schemas.microsoft.com/office/drawing/2014/main" id="{8E6EDEBB-6697-E6B8-1DD6-ACC85C78993D}"/>
                </a:ext>
              </a:extLst>
            </p:cNvPr>
            <p:cNvSpPr/>
            <p:nvPr/>
          </p:nvSpPr>
          <p:spPr>
            <a:xfrm>
              <a:off x="1348286" y="3291663"/>
              <a:ext cx="2896736" cy="425903"/>
            </a:xfrm>
            <a:prstGeom prst="flowChartProces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General  Reference</a:t>
              </a:r>
            </a:p>
          </p:txBody>
        </p:sp>
        <p:sp>
          <p:nvSpPr>
            <p:cNvPr id="19" name="Rectangle 18">
              <a:extLst>
                <a:ext uri="{FF2B5EF4-FFF2-40B4-BE49-F238E27FC236}">
                  <a16:creationId xmlns:a16="http://schemas.microsoft.com/office/drawing/2014/main" id="{1639E969-5C34-FC52-83F2-50251AF112A4}"/>
                </a:ext>
              </a:extLst>
            </p:cNvPr>
            <p:cNvSpPr/>
            <p:nvPr/>
          </p:nvSpPr>
          <p:spPr>
            <a:xfrm>
              <a:off x="6292919" y="4479979"/>
              <a:ext cx="2896736" cy="42590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Decision on applicability date</a:t>
              </a:r>
            </a:p>
          </p:txBody>
        </p:sp>
        <p:sp>
          <p:nvSpPr>
            <p:cNvPr id="20" name="Flowchart: Document 19">
              <a:extLst>
                <a:ext uri="{FF2B5EF4-FFF2-40B4-BE49-F238E27FC236}">
                  <a16:creationId xmlns:a16="http://schemas.microsoft.com/office/drawing/2014/main" id="{C0563DFB-537E-7C82-0F85-68ABEE645977}"/>
                </a:ext>
              </a:extLst>
            </p:cNvPr>
            <p:cNvSpPr/>
            <p:nvPr/>
          </p:nvSpPr>
          <p:spPr>
            <a:xfrm>
              <a:off x="1348286" y="5019030"/>
              <a:ext cx="2896736" cy="644792"/>
            </a:xfrm>
            <a:prstGeom prst="flowChartDocumen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Ref. to IEEE2800 included in relevant document(s)</a:t>
              </a:r>
            </a:p>
          </p:txBody>
        </p:sp>
        <p:sp>
          <p:nvSpPr>
            <p:cNvPr id="21" name="Flowchart: Document 20">
              <a:extLst>
                <a:ext uri="{FF2B5EF4-FFF2-40B4-BE49-F238E27FC236}">
                  <a16:creationId xmlns:a16="http://schemas.microsoft.com/office/drawing/2014/main" id="{B424BE9E-C1DB-433A-1F26-6BF1B3D79A93}"/>
                </a:ext>
              </a:extLst>
            </p:cNvPr>
            <p:cNvSpPr/>
            <p:nvPr/>
          </p:nvSpPr>
          <p:spPr>
            <a:xfrm>
              <a:off x="4648769" y="5019030"/>
              <a:ext cx="2896736" cy="644792"/>
            </a:xfrm>
            <a:prstGeom prst="flowChartDocumen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Add ref. to IEEE2800 to relevant sections of existing document(s)</a:t>
              </a:r>
            </a:p>
          </p:txBody>
        </p:sp>
        <p:sp>
          <p:nvSpPr>
            <p:cNvPr id="22" name="Flowchart: Document 21">
              <a:extLst>
                <a:ext uri="{FF2B5EF4-FFF2-40B4-BE49-F238E27FC236}">
                  <a16:creationId xmlns:a16="http://schemas.microsoft.com/office/drawing/2014/main" id="{A64DAA6D-A1A4-BF0E-089A-17A4580E29FF}"/>
                </a:ext>
              </a:extLst>
            </p:cNvPr>
            <p:cNvSpPr/>
            <p:nvPr/>
          </p:nvSpPr>
          <p:spPr>
            <a:xfrm>
              <a:off x="7949252" y="5013931"/>
              <a:ext cx="2896736" cy="644792"/>
            </a:xfrm>
            <a:prstGeom prst="flowChartDocumen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Develop new language to add to existing document(s)</a:t>
              </a:r>
            </a:p>
          </p:txBody>
        </p:sp>
        <p:sp>
          <p:nvSpPr>
            <p:cNvPr id="23" name="Flowchart: Process 22">
              <a:extLst>
                <a:ext uri="{FF2B5EF4-FFF2-40B4-BE49-F238E27FC236}">
                  <a16:creationId xmlns:a16="http://schemas.microsoft.com/office/drawing/2014/main" id="{76A93FF5-6893-EF5C-D16B-929E229458A9}"/>
                </a:ext>
              </a:extLst>
            </p:cNvPr>
            <p:cNvSpPr/>
            <p:nvPr/>
          </p:nvSpPr>
          <p:spPr>
            <a:xfrm>
              <a:off x="7949252" y="3273421"/>
              <a:ext cx="2896736" cy="425903"/>
            </a:xfrm>
            <a:prstGeom prst="flowChartProces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Full Specification</a:t>
              </a:r>
            </a:p>
          </p:txBody>
        </p:sp>
        <p:cxnSp>
          <p:nvCxnSpPr>
            <p:cNvPr id="29" name="Straight Arrow Connector 28">
              <a:extLst>
                <a:ext uri="{FF2B5EF4-FFF2-40B4-BE49-F238E27FC236}">
                  <a16:creationId xmlns:a16="http://schemas.microsoft.com/office/drawing/2014/main" id="{31F2690A-7ACE-AA9A-EF2F-86F6B87926D3}"/>
                </a:ext>
              </a:extLst>
            </p:cNvPr>
            <p:cNvCxnSpPr>
              <a:cxnSpLocks/>
            </p:cNvCxnSpPr>
            <p:nvPr/>
          </p:nvCxnSpPr>
          <p:spPr>
            <a:xfrm>
              <a:off x="9474958" y="2929108"/>
              <a:ext cx="0" cy="339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C34B978-37D9-D4BC-D637-306F274BDA41}"/>
                </a:ext>
              </a:extLst>
            </p:cNvPr>
            <p:cNvCxnSpPr>
              <a:cxnSpLocks/>
            </p:cNvCxnSpPr>
            <p:nvPr/>
          </p:nvCxnSpPr>
          <p:spPr>
            <a:xfrm flipH="1">
              <a:off x="2796654" y="2589743"/>
              <a:ext cx="16149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867A6B-1D6F-C22B-5418-4741581FBBD2}"/>
                </a:ext>
              </a:extLst>
            </p:cNvPr>
            <p:cNvCxnSpPr>
              <a:cxnSpLocks/>
            </p:cNvCxnSpPr>
            <p:nvPr/>
          </p:nvCxnSpPr>
          <p:spPr>
            <a:xfrm flipH="1">
              <a:off x="6114442" y="2929108"/>
              <a:ext cx="3360516" cy="36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3CE15A4-7076-B528-D05E-9A491C28EAD3}"/>
                </a:ext>
              </a:extLst>
            </p:cNvPr>
            <p:cNvCxnSpPr>
              <a:cxnSpLocks/>
              <a:endCxn id="20" idx="0"/>
            </p:cNvCxnSpPr>
            <p:nvPr/>
          </p:nvCxnSpPr>
          <p:spPr>
            <a:xfrm>
              <a:off x="2794379" y="4689858"/>
              <a:ext cx="2275" cy="329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Flowchart: Process 48">
              <a:extLst>
                <a:ext uri="{FF2B5EF4-FFF2-40B4-BE49-F238E27FC236}">
                  <a16:creationId xmlns:a16="http://schemas.microsoft.com/office/drawing/2014/main" id="{5BBAFAD2-376D-92B3-3E5E-0CE619546683}"/>
                </a:ext>
              </a:extLst>
            </p:cNvPr>
            <p:cNvSpPr/>
            <p:nvPr/>
          </p:nvSpPr>
          <p:spPr>
            <a:xfrm>
              <a:off x="1346011" y="5915011"/>
              <a:ext cx="2896736" cy="644790"/>
            </a:xfrm>
            <a:prstGeom prst="flowChartProces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Wait for IEEE2800.2 for verification procedures </a:t>
              </a:r>
            </a:p>
          </p:txBody>
        </p:sp>
        <p:sp>
          <p:nvSpPr>
            <p:cNvPr id="50" name="Flowchart: Process 49">
              <a:extLst>
                <a:ext uri="{FF2B5EF4-FFF2-40B4-BE49-F238E27FC236}">
                  <a16:creationId xmlns:a16="http://schemas.microsoft.com/office/drawing/2014/main" id="{380B0F28-CE5E-EC33-6503-7FB0D5C825B6}"/>
                </a:ext>
              </a:extLst>
            </p:cNvPr>
            <p:cNvSpPr/>
            <p:nvPr/>
          </p:nvSpPr>
          <p:spPr>
            <a:xfrm>
              <a:off x="5991170" y="5915009"/>
              <a:ext cx="3868767" cy="644792"/>
            </a:xfrm>
            <a:prstGeom prst="flowChartProces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Arial" panose="020B0604020202020204" pitchFamily="34" charset="0"/>
                  <a:cs typeface="Arial" panose="020B0604020202020204" pitchFamily="34" charset="0"/>
                </a:rPr>
                <a:t>Develop new verification procedures leveraging IEEE P2800.2 work and existing practices</a:t>
              </a:r>
            </a:p>
          </p:txBody>
        </p:sp>
        <p:cxnSp>
          <p:nvCxnSpPr>
            <p:cNvPr id="59" name="Straight Arrow Connector 58">
              <a:extLst>
                <a:ext uri="{FF2B5EF4-FFF2-40B4-BE49-F238E27FC236}">
                  <a16:creationId xmlns:a16="http://schemas.microsoft.com/office/drawing/2014/main" id="{5A7525B6-488C-4674-3429-F8367724C2A1}"/>
                </a:ext>
              </a:extLst>
            </p:cNvPr>
            <p:cNvCxnSpPr>
              <a:cxnSpLocks/>
              <a:stCxn id="20" idx="2"/>
              <a:endCxn id="49" idx="0"/>
            </p:cNvCxnSpPr>
            <p:nvPr/>
          </p:nvCxnSpPr>
          <p:spPr>
            <a:xfrm flipH="1">
              <a:off x="2794379" y="5621194"/>
              <a:ext cx="2275" cy="293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16B7335-7A3D-3FE1-8438-C49BBB0B15D2}"/>
                </a:ext>
              </a:extLst>
            </p:cNvPr>
            <p:cNvCxnSpPr>
              <a:cxnSpLocks/>
            </p:cNvCxnSpPr>
            <p:nvPr/>
          </p:nvCxnSpPr>
          <p:spPr>
            <a:xfrm>
              <a:off x="6681603" y="5546241"/>
              <a:ext cx="0" cy="368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1E5EB77-0844-376C-41C9-670832176F92}"/>
                </a:ext>
              </a:extLst>
            </p:cNvPr>
            <p:cNvCxnSpPr>
              <a:cxnSpLocks/>
            </p:cNvCxnSpPr>
            <p:nvPr/>
          </p:nvCxnSpPr>
          <p:spPr>
            <a:xfrm>
              <a:off x="8836265" y="5663822"/>
              <a:ext cx="3838" cy="251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BA9F37E-81DD-39EF-6190-47A399C9274B}"/>
                </a:ext>
              </a:extLst>
            </p:cNvPr>
            <p:cNvCxnSpPr>
              <a:cxnSpLocks/>
              <a:endCxn id="49" idx="0"/>
            </p:cNvCxnSpPr>
            <p:nvPr/>
          </p:nvCxnSpPr>
          <p:spPr>
            <a:xfrm flipH="1">
              <a:off x="2794379" y="5642507"/>
              <a:ext cx="2052622" cy="272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6B532E4-9199-3282-6512-0963964EF636}"/>
                </a:ext>
              </a:extLst>
            </p:cNvPr>
            <p:cNvSpPr txBox="1"/>
            <p:nvPr/>
          </p:nvSpPr>
          <p:spPr>
            <a:xfrm>
              <a:off x="3200400" y="2161341"/>
              <a:ext cx="550151" cy="338554"/>
            </a:xfrm>
            <a:prstGeom prst="rect">
              <a:avLst/>
            </a:prstGeom>
            <a:noFill/>
          </p:spPr>
          <p:txBody>
            <a:bodyPr wrap="none" rtlCol="0">
              <a:spAutoFit/>
            </a:bodyPr>
            <a:lstStyle>
              <a:defPPr>
                <a:defRPr lang="en-US"/>
              </a:defPPr>
              <a:lvl1pPr>
                <a:defRPr sz="1600">
                  <a:latin typeface="Arial" panose="020B0604020202020204" pitchFamily="34" charset="0"/>
                  <a:cs typeface="Arial" panose="020B0604020202020204" pitchFamily="34" charset="0"/>
                </a:defRPr>
              </a:lvl1pPr>
            </a:lstStyle>
            <a:p>
              <a:r>
                <a:rPr lang="en-US" b="1" dirty="0"/>
                <a:t>NO </a:t>
              </a:r>
            </a:p>
          </p:txBody>
        </p:sp>
        <p:sp>
          <p:nvSpPr>
            <p:cNvPr id="68" name="TextBox 67">
              <a:extLst>
                <a:ext uri="{FF2B5EF4-FFF2-40B4-BE49-F238E27FC236}">
                  <a16:creationId xmlns:a16="http://schemas.microsoft.com/office/drawing/2014/main" id="{54D78600-85FF-DBFE-995B-7082F03DD8EA}"/>
                </a:ext>
              </a:extLst>
            </p:cNvPr>
            <p:cNvSpPr txBox="1"/>
            <p:nvPr/>
          </p:nvSpPr>
          <p:spPr>
            <a:xfrm>
              <a:off x="5492457" y="2882017"/>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YES </a:t>
              </a:r>
            </a:p>
          </p:txBody>
        </p:sp>
        <p:pic>
          <p:nvPicPr>
            <p:cNvPr id="70" name="Picture 69" descr="A picture containing clock&#10;&#10;Description automatically generated">
              <a:extLst>
                <a:ext uri="{FF2B5EF4-FFF2-40B4-BE49-F238E27FC236}">
                  <a16:creationId xmlns:a16="http://schemas.microsoft.com/office/drawing/2014/main" id="{9A2AAF3F-B965-79C1-B4D8-48F5B079B32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7593" y="2853838"/>
              <a:ext cx="627685" cy="709882"/>
            </a:xfrm>
            <a:prstGeom prst="rect">
              <a:avLst/>
            </a:prstGeom>
          </p:spPr>
        </p:pic>
        <p:pic>
          <p:nvPicPr>
            <p:cNvPr id="71" name="Picture 70" descr="A close up of a logo&#10;&#10;Description automatically generated">
              <a:extLst>
                <a:ext uri="{FF2B5EF4-FFF2-40B4-BE49-F238E27FC236}">
                  <a16:creationId xmlns:a16="http://schemas.microsoft.com/office/drawing/2014/main" id="{9E26DC65-2894-CDBA-5331-35212F64CA8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57791" y="3001977"/>
              <a:ext cx="745734" cy="536618"/>
            </a:xfrm>
            <a:prstGeom prst="rect">
              <a:avLst/>
            </a:prstGeom>
          </p:spPr>
        </p:pic>
        <p:sp>
          <p:nvSpPr>
            <p:cNvPr id="72" name="TextBox 71">
              <a:extLst>
                <a:ext uri="{FF2B5EF4-FFF2-40B4-BE49-F238E27FC236}">
                  <a16:creationId xmlns:a16="http://schemas.microsoft.com/office/drawing/2014/main" id="{1CBE3EFD-B9FB-B3B8-7EFC-B6661D7C5A73}"/>
                </a:ext>
              </a:extLst>
            </p:cNvPr>
            <p:cNvSpPr txBox="1"/>
            <p:nvPr/>
          </p:nvSpPr>
          <p:spPr>
            <a:xfrm>
              <a:off x="7854432" y="3094623"/>
              <a:ext cx="420892" cy="471525"/>
            </a:xfrm>
            <a:prstGeom prst="ellipse">
              <a:avLst/>
            </a:prstGeom>
            <a:solidFill>
              <a:schemeClr val="bg1"/>
            </a:solidFill>
            <a:ln>
              <a:solidFill>
                <a:schemeClr val="bg1"/>
              </a:solidFill>
            </a:ln>
          </p:spPr>
          <p:txBody>
            <a:bodyPr wrap="none" lIns="0" tIns="91440" rIns="0" bIns="0" rtlCol="0" anchor="ctr">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a:ea typeface="+mn-ea"/>
                  <a:cs typeface="+mn-cs"/>
                  <a:sym typeface="Wingdings" panose="05000000000000000000" pitchFamily="2" charset="2"/>
                </a:rPr>
                <a:t></a:t>
              </a:r>
              <a:endParaRPr kumimoji="0" lang="en-US" sz="60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96" name="Picture 95" descr="A white wrench on a black background&#10;&#10;Description automatically generated">
              <a:extLst>
                <a:ext uri="{FF2B5EF4-FFF2-40B4-BE49-F238E27FC236}">
                  <a16:creationId xmlns:a16="http://schemas.microsoft.com/office/drawing/2014/main" id="{8D1D73C9-B3B7-834B-70FA-822D02F2FC94}"/>
                </a:ext>
              </a:extLst>
            </p:cNvPr>
            <p:cNvPicPr>
              <a:picLocks noChangeAspect="1"/>
            </p:cNvPicPr>
            <p:nvPr/>
          </p:nvPicPr>
          <p:blipFill>
            <a:blip r:embed="rId6"/>
            <a:stretch>
              <a:fillRect/>
            </a:stretch>
          </p:blipFill>
          <p:spPr>
            <a:xfrm>
              <a:off x="5694938" y="5732614"/>
              <a:ext cx="609600" cy="609600"/>
            </a:xfrm>
            <a:prstGeom prst="rect">
              <a:avLst/>
            </a:prstGeom>
          </p:spPr>
        </p:pic>
        <p:pic>
          <p:nvPicPr>
            <p:cNvPr id="98" name="Picture 97" descr="A yellow logo with circles and dots&#10;&#10;Description automatically generated">
              <a:extLst>
                <a:ext uri="{FF2B5EF4-FFF2-40B4-BE49-F238E27FC236}">
                  <a16:creationId xmlns:a16="http://schemas.microsoft.com/office/drawing/2014/main" id="{ED816F48-3819-B458-37F1-0AE76BC50983}"/>
                </a:ext>
              </a:extLst>
            </p:cNvPr>
            <p:cNvPicPr>
              <a:picLocks noChangeAspect="1"/>
            </p:cNvPicPr>
            <p:nvPr/>
          </p:nvPicPr>
          <p:blipFill>
            <a:blip r:embed="rId7"/>
            <a:stretch>
              <a:fillRect/>
            </a:stretch>
          </p:blipFill>
          <p:spPr>
            <a:xfrm>
              <a:off x="1107449" y="5742458"/>
              <a:ext cx="609600" cy="609600"/>
            </a:xfrm>
            <a:prstGeom prst="rect">
              <a:avLst/>
            </a:prstGeom>
          </p:spPr>
        </p:pic>
        <p:sp>
          <p:nvSpPr>
            <p:cNvPr id="6" name="Rectangle 5">
              <a:extLst>
                <a:ext uri="{FF2B5EF4-FFF2-40B4-BE49-F238E27FC236}">
                  <a16:creationId xmlns:a16="http://schemas.microsoft.com/office/drawing/2014/main" id="{D5A25D81-201B-4C39-B8C6-5084877EC062}"/>
                </a:ext>
              </a:extLst>
            </p:cNvPr>
            <p:cNvSpPr/>
            <p:nvPr/>
          </p:nvSpPr>
          <p:spPr>
            <a:xfrm>
              <a:off x="1355142" y="4476907"/>
              <a:ext cx="2896736" cy="42590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Decision on applicability date</a:t>
              </a:r>
            </a:p>
          </p:txBody>
        </p:sp>
      </p:grpSp>
      <p:sp>
        <p:nvSpPr>
          <p:cNvPr id="8" name="Title 1">
            <a:extLst>
              <a:ext uri="{FF2B5EF4-FFF2-40B4-BE49-F238E27FC236}">
                <a16:creationId xmlns:a16="http://schemas.microsoft.com/office/drawing/2014/main" id="{1006C083-98CB-C706-EA59-043E9F7BE937}"/>
              </a:ext>
            </a:extLst>
          </p:cNvPr>
          <p:cNvSpPr txBox="1">
            <a:spLocks/>
          </p:cNvSpPr>
          <p:nvPr/>
        </p:nvSpPr>
        <p:spPr>
          <a:xfrm>
            <a:off x="838200" y="365125"/>
            <a:ext cx="10515600"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Montserrat" pitchFamily="2" charset="77"/>
                <a:ea typeface="+mj-ea"/>
                <a:cs typeface="+mj-cs"/>
              </a:defRPr>
            </a:lvl1pPr>
          </a:lstStyle>
          <a:p>
            <a:r>
              <a:rPr lang="en-US" sz="4200" dirty="0">
                <a:solidFill>
                  <a:schemeClr val="tx1"/>
                </a:solidFill>
              </a:rPr>
              <a:t>IEEE2800 Adoption Process </a:t>
            </a:r>
          </a:p>
        </p:txBody>
      </p:sp>
    </p:spTree>
    <p:extLst>
      <p:ext uri="{BB962C8B-B14F-4D97-AF65-F5344CB8AC3E}">
        <p14:creationId xmlns:p14="http://schemas.microsoft.com/office/powerpoint/2010/main" val="129495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C988-B92F-C594-B576-FA5913BC07E9}"/>
              </a:ext>
            </a:extLst>
          </p:cNvPr>
          <p:cNvSpPr>
            <a:spLocks noGrp="1"/>
          </p:cNvSpPr>
          <p:nvPr>
            <p:ph type="title"/>
          </p:nvPr>
        </p:nvSpPr>
        <p:spPr/>
        <p:txBody>
          <a:bodyPr/>
          <a:lstStyle/>
          <a:p>
            <a:r>
              <a:rPr lang="en-US" dirty="0"/>
              <a:t>Adoption Priorities – MISO </a:t>
            </a:r>
          </a:p>
        </p:txBody>
      </p:sp>
      <p:sp>
        <p:nvSpPr>
          <p:cNvPr id="7" name="TextBox 6">
            <a:extLst>
              <a:ext uri="{FF2B5EF4-FFF2-40B4-BE49-F238E27FC236}">
                <a16:creationId xmlns:a16="http://schemas.microsoft.com/office/drawing/2014/main" id="{21329799-6E02-E5AA-8C2D-40D291109A34}"/>
              </a:ext>
            </a:extLst>
          </p:cNvPr>
          <p:cNvSpPr txBox="1"/>
          <p:nvPr/>
        </p:nvSpPr>
        <p:spPr>
          <a:xfrm>
            <a:off x="1088902" y="6352953"/>
            <a:ext cx="10798298" cy="338554"/>
          </a:xfrm>
          <a:prstGeom prst="rect">
            <a:avLst/>
          </a:prstGeom>
          <a:solidFill>
            <a:schemeClr val="bg1"/>
          </a:solidFill>
        </p:spPr>
        <p:txBody>
          <a:bodyPr wrap="square">
            <a:spAutoFit/>
          </a:bodyPr>
          <a:lstStyle/>
          <a:p>
            <a:r>
              <a:rPr lang="en-US" sz="1600" dirty="0">
                <a:latin typeface="Arial" panose="020B0604020202020204" pitchFamily="34" charset="0"/>
                <a:cs typeface="Arial" panose="020B0604020202020204" pitchFamily="34" charset="0"/>
              </a:rPr>
              <a:t>Attributes Roadmap Publication: </a:t>
            </a:r>
            <a:r>
              <a:rPr lang="en-US" sz="1600" dirty="0">
                <a:latin typeface="Arial" panose="020B0604020202020204" pitchFamily="34" charset="0"/>
                <a:cs typeface="Arial" panose="020B0604020202020204" pitchFamily="34" charset="0"/>
                <a:hlinkClick r:id="rId2"/>
              </a:rPr>
              <a:t>https://cdn.misoenergy.org/2023%20Attributes%20Roadmap631174.pdf</a:t>
            </a:r>
            <a:r>
              <a:rPr lang="en-US" sz="1600" dirty="0">
                <a:latin typeface="Arial" panose="020B0604020202020204" pitchFamily="34" charset="0"/>
                <a:cs typeface="Arial" panose="020B0604020202020204" pitchFamily="34" charset="0"/>
              </a:rPr>
              <a:t> </a:t>
            </a:r>
          </a:p>
        </p:txBody>
      </p:sp>
      <p:grpSp>
        <p:nvGrpSpPr>
          <p:cNvPr id="9" name="Group 8">
            <a:extLst>
              <a:ext uri="{FF2B5EF4-FFF2-40B4-BE49-F238E27FC236}">
                <a16:creationId xmlns:a16="http://schemas.microsoft.com/office/drawing/2014/main" id="{A7310973-844C-53E0-A684-F7325ECF037E}"/>
              </a:ext>
            </a:extLst>
          </p:cNvPr>
          <p:cNvGrpSpPr/>
          <p:nvPr/>
        </p:nvGrpSpPr>
        <p:grpSpPr>
          <a:xfrm>
            <a:off x="1305095" y="1417321"/>
            <a:ext cx="8694940" cy="4812578"/>
            <a:chOff x="1305094" y="1133610"/>
            <a:chExt cx="9286705" cy="5096289"/>
          </a:xfrm>
        </p:grpSpPr>
        <p:pic>
          <p:nvPicPr>
            <p:cNvPr id="5" name="Picture 4">
              <a:extLst>
                <a:ext uri="{FF2B5EF4-FFF2-40B4-BE49-F238E27FC236}">
                  <a16:creationId xmlns:a16="http://schemas.microsoft.com/office/drawing/2014/main" id="{36BB923B-5862-3186-3E6E-83C0DE107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05094" y="1133610"/>
              <a:ext cx="9286705" cy="5096289"/>
            </a:xfrm>
            <a:prstGeom prst="rect">
              <a:avLst/>
            </a:prstGeom>
            <a:noFill/>
          </p:spPr>
        </p:pic>
        <p:sp>
          <p:nvSpPr>
            <p:cNvPr id="6" name="Rectangle 5">
              <a:extLst>
                <a:ext uri="{FF2B5EF4-FFF2-40B4-BE49-F238E27FC236}">
                  <a16:creationId xmlns:a16="http://schemas.microsoft.com/office/drawing/2014/main" id="{BB912110-5CAC-4DF0-1690-CB5FCB4CFF22}"/>
                </a:ext>
              </a:extLst>
            </p:cNvPr>
            <p:cNvSpPr/>
            <p:nvPr/>
          </p:nvSpPr>
          <p:spPr>
            <a:xfrm>
              <a:off x="3959817" y="1627959"/>
              <a:ext cx="1970751" cy="4405808"/>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97D06CE8-37E7-F0E7-91CE-605D0ED58445}"/>
                </a:ext>
              </a:extLst>
            </p:cNvPr>
            <p:cNvSpPr txBox="1"/>
            <p:nvPr/>
          </p:nvSpPr>
          <p:spPr>
            <a:xfrm>
              <a:off x="4087091" y="1156092"/>
              <a:ext cx="3021428" cy="318100"/>
            </a:xfrm>
            <a:prstGeom prst="rect">
              <a:avLst/>
            </a:prstGeom>
            <a:noFill/>
          </p:spPr>
          <p:txBody>
            <a:bodyPr wrap="square" rtlCol="0">
              <a:spAutoFit/>
            </a:bodyPr>
            <a:lstStyle/>
            <a:p>
              <a:r>
                <a:rPr lang="en-US" sz="1467" b="1" dirty="0">
                  <a:solidFill>
                    <a:srgbClr val="3F3D3C"/>
                  </a:solidFill>
                </a:rPr>
                <a:t>Planned for 2024</a:t>
              </a:r>
            </a:p>
          </p:txBody>
        </p:sp>
      </p:grpSp>
      <p:sp>
        <p:nvSpPr>
          <p:cNvPr id="3" name="Title 1">
            <a:extLst>
              <a:ext uri="{FF2B5EF4-FFF2-40B4-BE49-F238E27FC236}">
                <a16:creationId xmlns:a16="http://schemas.microsoft.com/office/drawing/2014/main" id="{3D4C117E-16CD-4966-626D-C5066771E4B1}"/>
              </a:ext>
            </a:extLst>
          </p:cNvPr>
          <p:cNvSpPr txBox="1">
            <a:spLocks/>
          </p:cNvSpPr>
          <p:nvPr/>
        </p:nvSpPr>
        <p:spPr>
          <a:xfrm>
            <a:off x="838200" y="365125"/>
            <a:ext cx="10515600"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Montserrat" pitchFamily="2" charset="77"/>
                <a:ea typeface="+mj-ea"/>
                <a:cs typeface="+mj-cs"/>
              </a:defRPr>
            </a:lvl1pPr>
          </a:lstStyle>
          <a:p>
            <a:r>
              <a:rPr lang="en-US" sz="4200" dirty="0">
                <a:solidFill>
                  <a:schemeClr val="tx1"/>
                </a:solidFill>
              </a:rPr>
              <a:t>MISO IEEE2800 Adoption Process</a:t>
            </a:r>
          </a:p>
        </p:txBody>
      </p:sp>
    </p:spTree>
    <p:extLst>
      <p:ext uri="{BB962C8B-B14F-4D97-AF65-F5344CB8AC3E}">
        <p14:creationId xmlns:p14="http://schemas.microsoft.com/office/powerpoint/2010/main" val="9441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838200" y="466725"/>
            <a:ext cx="7773955" cy="666750"/>
          </a:xfrm>
        </p:spPr>
        <p:txBody>
          <a:bodyPr/>
          <a:lstStyle/>
          <a:p>
            <a:r>
              <a:rPr lang="en-US" dirty="0"/>
              <a:t>P2800.2 Summary</a:t>
            </a:r>
          </a:p>
        </p:txBody>
      </p:sp>
      <p:sp>
        <p:nvSpPr>
          <p:cNvPr id="8" name="Content Placeholder 3">
            <a:extLst>
              <a:ext uri="{FF2B5EF4-FFF2-40B4-BE49-F238E27FC236}">
                <a16:creationId xmlns:a16="http://schemas.microsoft.com/office/drawing/2014/main" id="{9DBB73A5-A53E-F6E8-2053-5710949A5995}"/>
              </a:ext>
            </a:extLst>
          </p:cNvPr>
          <p:cNvSpPr txBox="1">
            <a:spLocks/>
          </p:cNvSpPr>
          <p:nvPr/>
        </p:nvSpPr>
        <p:spPr>
          <a:xfrm>
            <a:off x="679580" y="1464907"/>
            <a:ext cx="10832840" cy="4917038"/>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Title:</a:t>
            </a:r>
            <a:r>
              <a:rPr kumimoji="0" lang="en-US" sz="2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Recommended Practice for Test and Verification Procedures for Inverter-Based 	Resources Interconnecting with Bulk Power Systems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Scope:</a:t>
            </a:r>
            <a:r>
              <a:rPr kumimoji="0" lang="en-US" sz="2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p>
          <a:p>
            <a:pPr marL="746125" marR="0" lvl="1"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Defines recommended practices for test and verification procedures that should be used to confirm plant-level conformance of IBRs interconnecting with bulk power systems in compliance with IEEE Std 2800. </a:t>
            </a:r>
          </a:p>
          <a:p>
            <a:pPr marL="746125" marR="0" lvl="1"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Applies to IBRs interconnected to </a:t>
            </a:r>
            <a:r>
              <a:rPr kumimoji="0" lang="en-US" sz="22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transmission and sub-transmission </a:t>
            </a:r>
            <a:r>
              <a:rPr kumimoji="0" lang="en-US" sz="2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systems</a:t>
            </a:r>
          </a:p>
          <a:p>
            <a:pPr marL="746125" marR="0" lvl="1"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May also apply to isolated IBRs that are interconnected to an alternating current (AC) transmission system via dedicated voltage source converter high-voltage direct current (VSC-HVDC) transmission facilities, e.g., offshore wind farms</a:t>
            </a:r>
          </a:p>
          <a:p>
            <a:pPr marL="746125" marR="0" lvl="1"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Includes specifications for the equipment, conditions, tests, modeling methods, and other verification procedures that should be used to demonstrate conformance with IEEE 2800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p:txBody>
      </p:sp>
      <p:sp>
        <p:nvSpPr>
          <p:cNvPr id="4" name="TextBox 3">
            <a:extLst>
              <a:ext uri="{FF2B5EF4-FFF2-40B4-BE49-F238E27FC236}">
                <a16:creationId xmlns:a16="http://schemas.microsoft.com/office/drawing/2014/main" id="{8A262C97-D50C-6D21-A9CA-71114691FA68}"/>
              </a:ext>
            </a:extLst>
          </p:cNvPr>
          <p:cNvSpPr txBox="1"/>
          <p:nvPr/>
        </p:nvSpPr>
        <p:spPr>
          <a:xfrm>
            <a:off x="0" y="6406643"/>
            <a:ext cx="71327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Source: Andy Hoke (NREL), IEEE 2800 Conformity Assessment Pathways, presented at ERCOT IBRWG meeting, October 2023  </a:t>
            </a:r>
          </a:p>
        </p:txBody>
      </p:sp>
    </p:spTree>
    <p:extLst>
      <p:ext uri="{BB962C8B-B14F-4D97-AF65-F5344CB8AC3E}">
        <p14:creationId xmlns:p14="http://schemas.microsoft.com/office/powerpoint/2010/main" val="374733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EB5FD7-B81A-4860-B111-5E51D7E7B7FC}"/>
              </a:ext>
            </a:extLst>
          </p:cNvPr>
          <p:cNvSpPr>
            <a:spLocks noGrp="1"/>
          </p:cNvSpPr>
          <p:nvPr>
            <p:ph type="body" sz="quarter" idx="10"/>
          </p:nvPr>
        </p:nvSpPr>
        <p:spPr>
          <a:xfrm>
            <a:off x="306045" y="264386"/>
            <a:ext cx="9024568" cy="666750"/>
          </a:xfrm>
        </p:spPr>
        <p:txBody>
          <a:bodyPr/>
          <a:lstStyle/>
          <a:p>
            <a:r>
              <a:rPr lang="en-US" sz="2400" dirty="0"/>
              <a:t>Overview of conformity assessment steps in IEEE P2800.2 Recommended Practice for Test and Verification Procedures for IBRs Interconnecting with Bulk Power Systems</a:t>
            </a:r>
          </a:p>
        </p:txBody>
      </p:sp>
      <p:sp>
        <p:nvSpPr>
          <p:cNvPr id="3" name="Rectangle: Rounded Corners 2">
            <a:extLst>
              <a:ext uri="{FF2B5EF4-FFF2-40B4-BE49-F238E27FC236}">
                <a16:creationId xmlns:a16="http://schemas.microsoft.com/office/drawing/2014/main" id="{BDE7B0F6-440B-B838-E7DC-94FF2684313C}"/>
              </a:ext>
            </a:extLst>
          </p:cNvPr>
          <p:cNvSpPr/>
          <p:nvPr/>
        </p:nvSpPr>
        <p:spPr>
          <a:xfrm>
            <a:off x="296620" y="1548687"/>
            <a:ext cx="981764" cy="3321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rPr>
              <a:t>Type Tests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Lab or field tests of individual IBR unit for model verification</a:t>
            </a:r>
          </a:p>
        </p:txBody>
      </p:sp>
      <p:sp>
        <p:nvSpPr>
          <p:cNvPr id="4" name="Rectangle: Rounded Corners 3">
            <a:extLst>
              <a:ext uri="{FF2B5EF4-FFF2-40B4-BE49-F238E27FC236}">
                <a16:creationId xmlns:a16="http://schemas.microsoft.com/office/drawing/2014/main" id="{F18CDB92-2D49-A455-3E52-DC8AD3488B5E}"/>
              </a:ext>
            </a:extLst>
          </p:cNvPr>
          <p:cNvSpPr/>
          <p:nvPr/>
        </p:nvSpPr>
        <p:spPr>
          <a:xfrm>
            <a:off x="6372235" y="1564919"/>
            <a:ext cx="1187800" cy="3321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rPr>
              <a:t>As-built Installation Evaluation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Verification of installed plant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C31AF66B-0599-A88D-96F4-471BE3C1B8B1}"/>
              </a:ext>
            </a:extLst>
          </p:cNvPr>
          <p:cNvSpPr/>
          <p:nvPr/>
        </p:nvSpPr>
        <p:spPr>
          <a:xfrm>
            <a:off x="7697463" y="1560357"/>
            <a:ext cx="1384393" cy="1643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rPr>
              <a:t>Commissioning Tests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Partial field assessment of plant performance</a:t>
            </a:r>
          </a:p>
        </p:txBody>
      </p:sp>
      <p:sp>
        <p:nvSpPr>
          <p:cNvPr id="7" name="Rectangle: Rounded Corners 6">
            <a:extLst>
              <a:ext uri="{FF2B5EF4-FFF2-40B4-BE49-F238E27FC236}">
                <a16:creationId xmlns:a16="http://schemas.microsoft.com/office/drawing/2014/main" id="{E5E14FD6-2037-3A0C-2ED6-76E19FDD32F1}"/>
              </a:ext>
            </a:extLst>
          </p:cNvPr>
          <p:cNvSpPr/>
          <p:nvPr/>
        </p:nvSpPr>
        <p:spPr>
          <a:xfrm>
            <a:off x="10478039" y="3662269"/>
            <a:ext cx="1525273" cy="1224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rPr>
              <a:t>Periodic Tests and Verifications</a:t>
            </a:r>
          </a:p>
        </p:txBody>
      </p:sp>
      <p:sp>
        <p:nvSpPr>
          <p:cNvPr id="8" name="Rectangle: Rounded Corners 7">
            <a:extLst>
              <a:ext uri="{FF2B5EF4-FFF2-40B4-BE49-F238E27FC236}">
                <a16:creationId xmlns:a16="http://schemas.microsoft.com/office/drawing/2014/main" id="{E2364CD2-8DC9-8D85-9D12-289ED1F68E6D}"/>
              </a:ext>
            </a:extLst>
          </p:cNvPr>
          <p:cNvSpPr/>
          <p:nvPr/>
        </p:nvSpPr>
        <p:spPr>
          <a:xfrm>
            <a:off x="9147500" y="1564919"/>
            <a:ext cx="2855812" cy="1639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rPr>
              <a:t>Post-commissioning Monitoring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Monitoring of plant performance during grid events</a:t>
            </a:r>
          </a:p>
        </p:txBody>
      </p:sp>
      <p:sp>
        <p:nvSpPr>
          <p:cNvPr id="9" name="Rectangle: Rounded Corners 8">
            <a:extLst>
              <a:ext uri="{FF2B5EF4-FFF2-40B4-BE49-F238E27FC236}">
                <a16:creationId xmlns:a16="http://schemas.microsoft.com/office/drawing/2014/main" id="{7DEDEB51-48F2-2156-F967-2F82656194F1}"/>
              </a:ext>
            </a:extLst>
          </p:cNvPr>
          <p:cNvSpPr/>
          <p:nvPr/>
        </p:nvSpPr>
        <p:spPr>
          <a:xfrm>
            <a:off x="8290560" y="3644236"/>
            <a:ext cx="1954271" cy="1242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rPr>
              <a:t>Post-Commissioning Model Validation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Based on commissioning test data</a:t>
            </a:r>
          </a:p>
        </p:txBody>
      </p:sp>
      <p:sp>
        <p:nvSpPr>
          <p:cNvPr id="10" name="Rectangle: Rounded Corners 9">
            <a:extLst>
              <a:ext uri="{FF2B5EF4-FFF2-40B4-BE49-F238E27FC236}">
                <a16:creationId xmlns:a16="http://schemas.microsoft.com/office/drawing/2014/main" id="{FE7A2816-CEE0-ADD2-E175-4AF79AB5978F}"/>
              </a:ext>
            </a:extLst>
          </p:cNvPr>
          <p:cNvSpPr/>
          <p:nvPr/>
        </p:nvSpPr>
        <p:spPr>
          <a:xfrm>
            <a:off x="1660324" y="1571975"/>
            <a:ext cx="980813" cy="3298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rPr>
              <a:t>IBR Unit Model Validation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Based on type test data</a:t>
            </a:r>
          </a:p>
        </p:txBody>
      </p:sp>
      <p:sp>
        <p:nvSpPr>
          <p:cNvPr id="11" name="Rectangle: Rounded Corners 10">
            <a:extLst>
              <a:ext uri="{FF2B5EF4-FFF2-40B4-BE49-F238E27FC236}">
                <a16:creationId xmlns:a16="http://schemas.microsoft.com/office/drawing/2014/main" id="{55DEE1B1-9786-E221-1840-166FC59D49E5}"/>
              </a:ext>
            </a:extLst>
          </p:cNvPr>
          <p:cNvSpPr/>
          <p:nvPr/>
        </p:nvSpPr>
        <p:spPr>
          <a:xfrm>
            <a:off x="3113098" y="1574135"/>
            <a:ext cx="1249514" cy="3282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rPr>
              <a:t>IBR Plant Model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Based on validated IBR unit model(s) and balance of plant</a:t>
            </a:r>
          </a:p>
        </p:txBody>
      </p:sp>
      <p:sp>
        <p:nvSpPr>
          <p:cNvPr id="12" name="Rectangle: Rounded Corners 11">
            <a:extLst>
              <a:ext uri="{FF2B5EF4-FFF2-40B4-BE49-F238E27FC236}">
                <a16:creationId xmlns:a16="http://schemas.microsoft.com/office/drawing/2014/main" id="{E1E94F86-E992-58D0-AFA2-14D36C8BEBD3}"/>
              </a:ext>
            </a:extLst>
          </p:cNvPr>
          <p:cNvSpPr/>
          <p:nvPr/>
        </p:nvSpPr>
        <p:spPr>
          <a:xfrm>
            <a:off x="4799061" y="1574134"/>
            <a:ext cx="1143263" cy="3282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FFFF"/>
                </a:solidFill>
                <a:effectLst/>
                <a:uLnTx/>
                <a:uFillTx/>
                <a:latin typeface="Calibri" panose="020F0502020204030204"/>
                <a:ea typeface="+mn-ea"/>
                <a:cs typeface="+mn-cs"/>
              </a:rPr>
              <a:t>IBR Plant Design Evaluation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Simulations to assess plant conformity to IEEE 2800</a:t>
            </a:r>
          </a:p>
        </p:txBody>
      </p:sp>
      <p:sp>
        <p:nvSpPr>
          <p:cNvPr id="15" name="Arrow: Right 14">
            <a:extLst>
              <a:ext uri="{FF2B5EF4-FFF2-40B4-BE49-F238E27FC236}">
                <a16:creationId xmlns:a16="http://schemas.microsoft.com/office/drawing/2014/main" id="{E919CBA0-33D4-53B2-BACD-424B24CD9A92}"/>
              </a:ext>
            </a:extLst>
          </p:cNvPr>
          <p:cNvSpPr/>
          <p:nvPr/>
        </p:nvSpPr>
        <p:spPr>
          <a:xfrm>
            <a:off x="2774021" y="2824620"/>
            <a:ext cx="235131" cy="574766"/>
          </a:xfrm>
          <a:prstGeom prst="rightArrow">
            <a:avLst>
              <a:gd name="adj1" fmla="val 34861"/>
              <a:gd name="adj2" fmla="val 136100"/>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93B8C6FE-8AE9-A2F4-285C-7242A5083F1E}"/>
              </a:ext>
            </a:extLst>
          </p:cNvPr>
          <p:cNvSpPr/>
          <p:nvPr/>
        </p:nvSpPr>
        <p:spPr>
          <a:xfrm>
            <a:off x="4476514" y="2824620"/>
            <a:ext cx="235131" cy="574766"/>
          </a:xfrm>
          <a:prstGeom prst="rightArrow">
            <a:avLst>
              <a:gd name="adj1" fmla="val 34861"/>
              <a:gd name="adj2" fmla="val 136100"/>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98E5AB51-3829-78CB-2BD1-47545D10A738}"/>
              </a:ext>
            </a:extLst>
          </p:cNvPr>
          <p:cNvSpPr/>
          <p:nvPr/>
        </p:nvSpPr>
        <p:spPr>
          <a:xfrm>
            <a:off x="1360016" y="2824620"/>
            <a:ext cx="235131" cy="574766"/>
          </a:xfrm>
          <a:prstGeom prst="rightArrow">
            <a:avLst>
              <a:gd name="adj1" fmla="val 34861"/>
              <a:gd name="adj2" fmla="val 136100"/>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E6F2BA0E-0DFD-6F2D-7B41-4374400B93D0}"/>
              </a:ext>
            </a:extLst>
          </p:cNvPr>
          <p:cNvSpPr/>
          <p:nvPr/>
        </p:nvSpPr>
        <p:spPr>
          <a:xfrm rot="5400000">
            <a:off x="8559476" y="3136662"/>
            <a:ext cx="235131" cy="574766"/>
          </a:xfrm>
          <a:prstGeom prst="rightArrow">
            <a:avLst>
              <a:gd name="adj1" fmla="val 34861"/>
              <a:gd name="adj2" fmla="val 136100"/>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757C893-0450-FF87-E46B-25A54AF8287A}"/>
              </a:ext>
            </a:extLst>
          </p:cNvPr>
          <p:cNvSpPr txBox="1"/>
          <p:nvPr/>
        </p:nvSpPr>
        <p:spPr>
          <a:xfrm>
            <a:off x="7573523" y="5455289"/>
            <a:ext cx="4618477"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This is a general diagram of the 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Details are under development in IEEE P2800.2.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 Some variations permitted.</a:t>
            </a:r>
          </a:p>
        </p:txBody>
      </p:sp>
      <p:sp>
        <p:nvSpPr>
          <p:cNvPr id="23" name="TextBox 22">
            <a:extLst>
              <a:ext uri="{FF2B5EF4-FFF2-40B4-BE49-F238E27FC236}">
                <a16:creationId xmlns:a16="http://schemas.microsoft.com/office/drawing/2014/main" id="{5275772F-795B-6929-E824-6F6D7ED6781E}"/>
              </a:ext>
            </a:extLst>
          </p:cNvPr>
          <p:cNvSpPr txBox="1"/>
          <p:nvPr/>
        </p:nvSpPr>
        <p:spPr>
          <a:xfrm>
            <a:off x="2774021" y="5344588"/>
            <a:ext cx="22561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833C"/>
                </a:solidFill>
                <a:effectLst/>
                <a:uLnTx/>
                <a:uFillTx/>
                <a:latin typeface="Calibri" panose="020F0502020204030204"/>
                <a:ea typeface="+mn-ea"/>
                <a:cs typeface="+mn-cs"/>
              </a:rPr>
              <a:t>Design Evaluation</a:t>
            </a:r>
          </a:p>
        </p:txBody>
      </p:sp>
      <p:sp>
        <p:nvSpPr>
          <p:cNvPr id="24" name="Left Brace 23">
            <a:extLst>
              <a:ext uri="{FF2B5EF4-FFF2-40B4-BE49-F238E27FC236}">
                <a16:creationId xmlns:a16="http://schemas.microsoft.com/office/drawing/2014/main" id="{D4466CDF-1F3B-EB4A-CAF8-4FA7FB0080B3}"/>
              </a:ext>
            </a:extLst>
          </p:cNvPr>
          <p:cNvSpPr/>
          <p:nvPr/>
        </p:nvSpPr>
        <p:spPr>
          <a:xfrm rot="16200000">
            <a:off x="3698589" y="2985430"/>
            <a:ext cx="240983" cy="4317510"/>
          </a:xfrm>
          <a:prstGeom prst="leftBrace">
            <a:avLst>
              <a:gd name="adj1" fmla="val 3977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74D9101D-308E-C599-E30D-3472B44A66B8}"/>
              </a:ext>
            </a:extLst>
          </p:cNvPr>
          <p:cNvCxnSpPr>
            <a:cxnSpLocks/>
          </p:cNvCxnSpPr>
          <p:nvPr/>
        </p:nvCxnSpPr>
        <p:spPr>
          <a:xfrm>
            <a:off x="6210002" y="1571975"/>
            <a:ext cx="0" cy="445956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57E46C8-DB6F-2D8F-0131-5975857547EA}"/>
              </a:ext>
            </a:extLst>
          </p:cNvPr>
          <p:cNvSpPr txBox="1"/>
          <p:nvPr/>
        </p:nvSpPr>
        <p:spPr>
          <a:xfrm>
            <a:off x="6241001" y="5319505"/>
            <a:ext cx="131311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a:ea typeface="+mn-ea"/>
                <a:cs typeface="+mn-cs"/>
              </a:rPr>
              <a:t>Plant construction complete</a:t>
            </a:r>
          </a:p>
        </p:txBody>
      </p:sp>
      <p:sp>
        <p:nvSpPr>
          <p:cNvPr id="6" name="TextBox 5">
            <a:extLst>
              <a:ext uri="{FF2B5EF4-FFF2-40B4-BE49-F238E27FC236}">
                <a16:creationId xmlns:a16="http://schemas.microsoft.com/office/drawing/2014/main" id="{28EB54A7-0294-65F1-F160-BE6F19701480}"/>
              </a:ext>
            </a:extLst>
          </p:cNvPr>
          <p:cNvSpPr txBox="1"/>
          <p:nvPr/>
        </p:nvSpPr>
        <p:spPr>
          <a:xfrm>
            <a:off x="0" y="6406643"/>
            <a:ext cx="71327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Source: Andy Hoke (NREL), Jens Boemer (EPRI)</a:t>
            </a:r>
          </a:p>
        </p:txBody>
      </p:sp>
    </p:spTree>
    <p:extLst>
      <p:ext uri="{BB962C8B-B14F-4D97-AF65-F5344CB8AC3E}">
        <p14:creationId xmlns:p14="http://schemas.microsoft.com/office/powerpoint/2010/main" val="382896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313F1F-CD9F-31FE-5A11-FE39C76313B8}"/>
              </a:ext>
            </a:extLst>
          </p:cNvPr>
          <p:cNvSpPr>
            <a:spLocks noGrp="1"/>
          </p:cNvSpPr>
          <p:nvPr>
            <p:ph type="body" sz="quarter" idx="10"/>
          </p:nvPr>
        </p:nvSpPr>
        <p:spPr/>
        <p:txBody>
          <a:bodyPr/>
          <a:lstStyle/>
          <a:p>
            <a:r>
              <a:rPr lang="en-US" dirty="0"/>
              <a:t>Potential Adoption Timeline</a:t>
            </a:r>
          </a:p>
        </p:txBody>
      </p:sp>
      <p:sp>
        <p:nvSpPr>
          <p:cNvPr id="36" name="Freeform: Shape 35">
            <a:extLst>
              <a:ext uri="{FF2B5EF4-FFF2-40B4-BE49-F238E27FC236}">
                <a16:creationId xmlns:a16="http://schemas.microsoft.com/office/drawing/2014/main" id="{7CAAAD69-D680-81D4-FAA6-9E8AD2286E2C}"/>
              </a:ext>
            </a:extLst>
          </p:cNvPr>
          <p:cNvSpPr/>
          <p:nvPr/>
        </p:nvSpPr>
        <p:spPr>
          <a:xfrm>
            <a:off x="463558" y="2517094"/>
            <a:ext cx="1708264" cy="1057079"/>
          </a:xfrm>
          <a:custGeom>
            <a:avLst/>
            <a:gdLst>
              <a:gd name="connsiteX0" fmla="*/ 0 w 1287950"/>
              <a:gd name="connsiteY0" fmla="*/ 0 h 515180"/>
              <a:gd name="connsiteX1" fmla="*/ 1030360 w 1287950"/>
              <a:gd name="connsiteY1" fmla="*/ 0 h 515180"/>
              <a:gd name="connsiteX2" fmla="*/ 1287950 w 1287950"/>
              <a:gd name="connsiteY2" fmla="*/ 257590 h 515180"/>
              <a:gd name="connsiteX3" fmla="*/ 1030360 w 1287950"/>
              <a:gd name="connsiteY3" fmla="*/ 515180 h 515180"/>
              <a:gd name="connsiteX4" fmla="*/ 0 w 1287950"/>
              <a:gd name="connsiteY4" fmla="*/ 515180 h 515180"/>
              <a:gd name="connsiteX5" fmla="*/ 257590 w 1287950"/>
              <a:gd name="connsiteY5" fmla="*/ 257590 h 515180"/>
              <a:gd name="connsiteX6" fmla="*/ 0 w 1287950"/>
              <a:gd name="connsiteY6" fmla="*/ 0 h 51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950" h="515180">
                <a:moveTo>
                  <a:pt x="0" y="0"/>
                </a:moveTo>
                <a:lnTo>
                  <a:pt x="1030360" y="0"/>
                </a:lnTo>
                <a:lnTo>
                  <a:pt x="1287950" y="257590"/>
                </a:lnTo>
                <a:lnTo>
                  <a:pt x="1030360" y="515180"/>
                </a:lnTo>
                <a:lnTo>
                  <a:pt x="0" y="515180"/>
                </a:lnTo>
                <a:lnTo>
                  <a:pt x="257590" y="257590"/>
                </a:lnTo>
                <a:lnTo>
                  <a:pt x="0" y="0"/>
                </a:lnTo>
                <a:close/>
              </a:path>
            </a:pathLst>
          </a:cu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368604" tIns="13476" rIns="341653" bIns="13476" numCol="1" spcCol="1270" anchor="ctr" anchorCtr="0">
            <a:noAutofit/>
          </a:bodyPr>
          <a:lstStyle/>
          <a:p>
            <a:pPr marL="0" marR="0" lvl="0" indent="0" algn="ctr" defTabSz="943324" rtl="0" eaLnBrk="1" fontAlgn="auto" latinLnBrk="0" hangingPunct="1">
              <a:lnSpc>
                <a:spcPct val="90000"/>
              </a:lnSpc>
              <a:spcBef>
                <a:spcPts val="0"/>
              </a:spcBef>
              <a:spcAft>
                <a:spcPct val="35000"/>
              </a:spcAft>
              <a:buClrTx/>
              <a:buSzTx/>
              <a:buFontTx/>
              <a:buNone/>
              <a:tabLst/>
              <a:defRPr/>
            </a:pPr>
            <a:r>
              <a:rPr kumimoji="0" lang="en-US" sz="2133" b="1" i="0" u="none" strike="noStrike" kern="0" cap="none" spc="0" normalizeH="0" baseline="0" noProof="0" dirty="0">
                <a:ln>
                  <a:noFill/>
                </a:ln>
                <a:solidFill>
                  <a:prstClr val="white"/>
                </a:solidFill>
                <a:effectLst/>
                <a:uLnTx/>
                <a:uFillTx/>
                <a:latin typeface="Calibri"/>
                <a:ea typeface="+mn-ea"/>
                <a:cs typeface="+mn-cs"/>
              </a:rPr>
              <a:t>2800</a:t>
            </a:r>
          </a:p>
        </p:txBody>
      </p:sp>
      <p:sp>
        <p:nvSpPr>
          <p:cNvPr id="37" name="Freeform: Shape 36">
            <a:extLst>
              <a:ext uri="{FF2B5EF4-FFF2-40B4-BE49-F238E27FC236}">
                <a16:creationId xmlns:a16="http://schemas.microsoft.com/office/drawing/2014/main" id="{66B6D1DA-7AC1-6B96-B2DC-F5B79CBE6F42}"/>
              </a:ext>
            </a:extLst>
          </p:cNvPr>
          <p:cNvSpPr/>
          <p:nvPr/>
        </p:nvSpPr>
        <p:spPr>
          <a:xfrm>
            <a:off x="1949749" y="2606707"/>
            <a:ext cx="1417859" cy="877376"/>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WG Drafting</a:t>
            </a:r>
            <a:b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b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in Parallel Subgroups</a:t>
            </a:r>
          </a:p>
        </p:txBody>
      </p:sp>
      <p:sp>
        <p:nvSpPr>
          <p:cNvPr id="38" name="Freeform: Shape 37">
            <a:extLst>
              <a:ext uri="{FF2B5EF4-FFF2-40B4-BE49-F238E27FC236}">
                <a16:creationId xmlns:a16="http://schemas.microsoft.com/office/drawing/2014/main" id="{FCFD498E-DA3D-2639-BE23-D487353F09EA}"/>
              </a:ext>
            </a:extLst>
          </p:cNvPr>
          <p:cNvSpPr/>
          <p:nvPr/>
        </p:nvSpPr>
        <p:spPr>
          <a:xfrm>
            <a:off x="3169269" y="2606707"/>
            <a:ext cx="1417859" cy="877376"/>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535044"/>
              <a:satOff val="-4948"/>
              <a:lumOff val="-364"/>
              <a:alphaOff val="0"/>
            </a:srgbClr>
          </a:solidFill>
          <a:ln w="25400" cap="flat" cmpd="sng" algn="ctr">
            <a:solidFill>
              <a:srgbClr val="4BACC6">
                <a:tint val="40000"/>
                <a:alpha val="90000"/>
                <a:hueOff val="1535044"/>
                <a:satOff val="-4948"/>
                <a:lumOff val="-364"/>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2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Balloting and Recirculation</a:t>
            </a:r>
            <a:endPar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39" name="Freeform: Shape 38">
            <a:extLst>
              <a:ext uri="{FF2B5EF4-FFF2-40B4-BE49-F238E27FC236}">
                <a16:creationId xmlns:a16="http://schemas.microsoft.com/office/drawing/2014/main" id="{AB791873-2CDF-CFAA-B240-BD56F4062FBE}"/>
              </a:ext>
            </a:extLst>
          </p:cNvPr>
          <p:cNvSpPr/>
          <p:nvPr/>
        </p:nvSpPr>
        <p:spPr>
          <a:xfrm>
            <a:off x="4388790" y="2606707"/>
            <a:ext cx="1417859" cy="877376"/>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3070088"/>
              <a:satOff val="-9895"/>
              <a:lumOff val="-728"/>
              <a:alphaOff val="0"/>
            </a:srgbClr>
          </a:solidFill>
          <a:ln w="25400" cap="flat" cmpd="sng" algn="ctr">
            <a:solidFill>
              <a:srgbClr val="4BACC6">
                <a:tint val="40000"/>
                <a:alpha val="90000"/>
                <a:hueOff val="3070088"/>
                <a:satOff val="-9895"/>
                <a:lumOff val="-728"/>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Publication</a:t>
            </a:r>
          </a:p>
        </p:txBody>
      </p:sp>
      <p:sp>
        <p:nvSpPr>
          <p:cNvPr id="40" name="Freeform: Shape 39">
            <a:extLst>
              <a:ext uri="{FF2B5EF4-FFF2-40B4-BE49-F238E27FC236}">
                <a16:creationId xmlns:a16="http://schemas.microsoft.com/office/drawing/2014/main" id="{68AE100E-E891-CB37-FDE4-3DEF7DBE2008}"/>
              </a:ext>
            </a:extLst>
          </p:cNvPr>
          <p:cNvSpPr/>
          <p:nvPr/>
        </p:nvSpPr>
        <p:spPr>
          <a:xfrm>
            <a:off x="463558" y="3646299"/>
            <a:ext cx="1708264" cy="1057079"/>
          </a:xfrm>
          <a:custGeom>
            <a:avLst/>
            <a:gdLst>
              <a:gd name="connsiteX0" fmla="*/ 0 w 1287950"/>
              <a:gd name="connsiteY0" fmla="*/ 0 h 515180"/>
              <a:gd name="connsiteX1" fmla="*/ 1030360 w 1287950"/>
              <a:gd name="connsiteY1" fmla="*/ 0 h 515180"/>
              <a:gd name="connsiteX2" fmla="*/ 1287950 w 1287950"/>
              <a:gd name="connsiteY2" fmla="*/ 257590 h 515180"/>
              <a:gd name="connsiteX3" fmla="*/ 1030360 w 1287950"/>
              <a:gd name="connsiteY3" fmla="*/ 515180 h 515180"/>
              <a:gd name="connsiteX4" fmla="*/ 0 w 1287950"/>
              <a:gd name="connsiteY4" fmla="*/ 515180 h 515180"/>
              <a:gd name="connsiteX5" fmla="*/ 257590 w 1287950"/>
              <a:gd name="connsiteY5" fmla="*/ 257590 h 515180"/>
              <a:gd name="connsiteX6" fmla="*/ 0 w 1287950"/>
              <a:gd name="connsiteY6" fmla="*/ 0 h 51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950" h="515180">
                <a:moveTo>
                  <a:pt x="0" y="0"/>
                </a:moveTo>
                <a:lnTo>
                  <a:pt x="1030360" y="0"/>
                </a:lnTo>
                <a:lnTo>
                  <a:pt x="1287950" y="257590"/>
                </a:lnTo>
                <a:lnTo>
                  <a:pt x="1030360" y="515180"/>
                </a:lnTo>
                <a:lnTo>
                  <a:pt x="0" y="515180"/>
                </a:lnTo>
                <a:lnTo>
                  <a:pt x="257590" y="257590"/>
                </a:lnTo>
                <a:lnTo>
                  <a:pt x="0" y="0"/>
                </a:lnTo>
                <a:close/>
              </a:path>
            </a:pathLst>
          </a:custGeom>
          <a:solidFill>
            <a:srgbClr val="4BACC6">
              <a:hueOff val="12383194"/>
              <a:satOff val="-8087"/>
              <a:lumOff val="-7449"/>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356813" tIns="7580" rIns="341653"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P2800.2 Conformance verification</a:t>
            </a:r>
          </a:p>
        </p:txBody>
      </p:sp>
      <p:sp>
        <p:nvSpPr>
          <p:cNvPr id="41" name="Freeform: Shape 40">
            <a:extLst>
              <a:ext uri="{FF2B5EF4-FFF2-40B4-BE49-F238E27FC236}">
                <a16:creationId xmlns:a16="http://schemas.microsoft.com/office/drawing/2014/main" id="{E420686A-B522-31E7-54C6-DD08E5D8473A}"/>
              </a:ext>
            </a:extLst>
          </p:cNvPr>
          <p:cNvSpPr/>
          <p:nvPr/>
        </p:nvSpPr>
        <p:spPr>
          <a:xfrm>
            <a:off x="1949749" y="3744028"/>
            <a:ext cx="1417859" cy="877376"/>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8442742"/>
              <a:satOff val="-27211"/>
              <a:lumOff val="-2001"/>
              <a:alphaOff val="0"/>
            </a:srgbClr>
          </a:solidFill>
          <a:ln w="25400" cap="flat" cmpd="sng" algn="ctr">
            <a:solidFill>
              <a:srgbClr val="4BACC6">
                <a:tint val="40000"/>
                <a:alpha val="90000"/>
                <a:hueOff val="8442742"/>
                <a:satOff val="-27211"/>
                <a:lumOff val="-2001"/>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endPar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42" name="Freeform: Shape 41">
            <a:extLst>
              <a:ext uri="{FF2B5EF4-FFF2-40B4-BE49-F238E27FC236}">
                <a16:creationId xmlns:a16="http://schemas.microsoft.com/office/drawing/2014/main" id="{E878BDB5-A58D-A6A6-E886-D8851DC654C4}"/>
              </a:ext>
            </a:extLst>
          </p:cNvPr>
          <p:cNvSpPr/>
          <p:nvPr/>
        </p:nvSpPr>
        <p:spPr>
          <a:xfrm>
            <a:off x="3169269" y="3744028"/>
            <a:ext cx="1417859" cy="877376"/>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9977786"/>
              <a:satOff val="-32159"/>
              <a:lumOff val="-2365"/>
              <a:alphaOff val="0"/>
            </a:srgbClr>
          </a:solidFill>
          <a:ln w="25400" cap="flat" cmpd="sng" algn="ctr">
            <a:solidFill>
              <a:srgbClr val="4BACC6">
                <a:tint val="40000"/>
                <a:alpha val="90000"/>
                <a:hueOff val="9977786"/>
                <a:satOff val="-32159"/>
                <a:lumOff val="-2365"/>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endPar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C91A8195-3DC8-80F9-6CBF-28AD921A8E38}"/>
              </a:ext>
            </a:extLst>
          </p:cNvPr>
          <p:cNvSpPr/>
          <p:nvPr/>
        </p:nvSpPr>
        <p:spPr>
          <a:xfrm>
            <a:off x="4388790" y="3744028"/>
            <a:ext cx="1417859" cy="877376"/>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1512830"/>
              <a:satOff val="-37107"/>
              <a:lumOff val="-2729"/>
              <a:alphaOff val="0"/>
            </a:srgbClr>
          </a:solidFill>
          <a:ln w="25400" cap="flat" cmpd="sng" algn="ctr">
            <a:solidFill>
              <a:srgbClr val="4BACC6">
                <a:tint val="40000"/>
                <a:alpha val="90000"/>
                <a:hueOff val="11512830"/>
                <a:satOff val="-37107"/>
                <a:lumOff val="-2729"/>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Kick-off and Directional Alignment</a:t>
            </a:r>
          </a:p>
        </p:txBody>
      </p:sp>
      <p:sp>
        <p:nvSpPr>
          <p:cNvPr id="44" name="Freeform: Shape 43">
            <a:extLst>
              <a:ext uri="{FF2B5EF4-FFF2-40B4-BE49-F238E27FC236}">
                <a16:creationId xmlns:a16="http://schemas.microsoft.com/office/drawing/2014/main" id="{7276E6EB-9178-3059-5D5D-F00E67BE0EB0}"/>
              </a:ext>
            </a:extLst>
          </p:cNvPr>
          <p:cNvSpPr/>
          <p:nvPr/>
        </p:nvSpPr>
        <p:spPr>
          <a:xfrm>
            <a:off x="5608150" y="3744028"/>
            <a:ext cx="1417859" cy="877376"/>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2280353"/>
              <a:satOff val="-39580"/>
              <a:lumOff val="-2911"/>
              <a:alphaOff val="0"/>
            </a:srgbClr>
          </a:solidFill>
          <a:ln w="25400" cap="flat" cmpd="sng" algn="ctr">
            <a:solidFill>
              <a:srgbClr val="4BACC6">
                <a:tint val="40000"/>
                <a:alpha val="90000"/>
                <a:hueOff val="12280353"/>
                <a:satOff val="-39580"/>
                <a:lumOff val="-2911"/>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WG Drafting</a:t>
            </a:r>
            <a:b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b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in Parallel Subgroups</a:t>
            </a:r>
          </a:p>
        </p:txBody>
      </p:sp>
      <p:sp>
        <p:nvSpPr>
          <p:cNvPr id="45" name="Freeform: Shape 44">
            <a:extLst>
              <a:ext uri="{FF2B5EF4-FFF2-40B4-BE49-F238E27FC236}">
                <a16:creationId xmlns:a16="http://schemas.microsoft.com/office/drawing/2014/main" id="{C1D67CD1-8289-7927-BCC5-85055DA80F64}"/>
              </a:ext>
            </a:extLst>
          </p:cNvPr>
          <p:cNvSpPr/>
          <p:nvPr/>
        </p:nvSpPr>
        <p:spPr>
          <a:xfrm>
            <a:off x="8035451" y="3740481"/>
            <a:ext cx="1417859" cy="877376"/>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3047874"/>
              <a:satOff val="-42054"/>
              <a:lumOff val="-3093"/>
              <a:alphaOff val="0"/>
            </a:srgbClr>
          </a:solidFill>
          <a:ln w="25400" cap="flat" cmpd="sng" algn="ctr">
            <a:solidFill>
              <a:srgbClr val="4BACC6">
                <a:tint val="40000"/>
                <a:alpha val="90000"/>
                <a:hueOff val="13047874"/>
                <a:satOff val="-42054"/>
                <a:lumOff val="-3093"/>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Complete WG Draft;</a:t>
            </a:r>
          </a:p>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Balloting</a:t>
            </a:r>
          </a:p>
        </p:txBody>
      </p:sp>
      <p:sp>
        <p:nvSpPr>
          <p:cNvPr id="46" name="Freeform: Shape 45">
            <a:extLst>
              <a:ext uri="{FF2B5EF4-FFF2-40B4-BE49-F238E27FC236}">
                <a16:creationId xmlns:a16="http://schemas.microsoft.com/office/drawing/2014/main" id="{E6C33C7A-E853-9FC4-CBF0-C9CFD1E1AC04}"/>
              </a:ext>
            </a:extLst>
          </p:cNvPr>
          <p:cNvSpPr/>
          <p:nvPr/>
        </p:nvSpPr>
        <p:spPr>
          <a:xfrm>
            <a:off x="9256158" y="3744028"/>
            <a:ext cx="1417859" cy="877376"/>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3815396"/>
              <a:satOff val="-44528"/>
              <a:lumOff val="-3275"/>
              <a:alphaOff val="0"/>
            </a:srgbClr>
          </a:solidFill>
          <a:ln w="25400" cap="flat" cmpd="sng" algn="ctr">
            <a:solidFill>
              <a:srgbClr val="4BACC6">
                <a:tint val="40000"/>
                <a:alpha val="90000"/>
                <a:hueOff val="13815396"/>
                <a:satOff val="-44528"/>
                <a:lumOff val="-3275"/>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Publication</a:t>
            </a:r>
          </a:p>
        </p:txBody>
      </p:sp>
      <p:sp>
        <p:nvSpPr>
          <p:cNvPr id="47" name="Freeform: Shape 46">
            <a:extLst>
              <a:ext uri="{FF2B5EF4-FFF2-40B4-BE49-F238E27FC236}">
                <a16:creationId xmlns:a16="http://schemas.microsoft.com/office/drawing/2014/main" id="{B9E258B9-A653-376F-EDDB-0F78BA4805B8}"/>
              </a:ext>
            </a:extLst>
          </p:cNvPr>
          <p:cNvSpPr/>
          <p:nvPr/>
        </p:nvSpPr>
        <p:spPr>
          <a:xfrm>
            <a:off x="463558" y="4772793"/>
            <a:ext cx="1708264" cy="1209116"/>
          </a:xfrm>
          <a:custGeom>
            <a:avLst/>
            <a:gdLst>
              <a:gd name="connsiteX0" fmla="*/ 0 w 1287950"/>
              <a:gd name="connsiteY0" fmla="*/ 0 h 515180"/>
              <a:gd name="connsiteX1" fmla="*/ 1030360 w 1287950"/>
              <a:gd name="connsiteY1" fmla="*/ 0 h 515180"/>
              <a:gd name="connsiteX2" fmla="*/ 1287950 w 1287950"/>
              <a:gd name="connsiteY2" fmla="*/ 257590 h 515180"/>
              <a:gd name="connsiteX3" fmla="*/ 1030360 w 1287950"/>
              <a:gd name="connsiteY3" fmla="*/ 515180 h 515180"/>
              <a:gd name="connsiteX4" fmla="*/ 0 w 1287950"/>
              <a:gd name="connsiteY4" fmla="*/ 515180 h 515180"/>
              <a:gd name="connsiteX5" fmla="*/ 257590 w 1287950"/>
              <a:gd name="connsiteY5" fmla="*/ 257590 h 515180"/>
              <a:gd name="connsiteX6" fmla="*/ 0 w 1287950"/>
              <a:gd name="connsiteY6" fmla="*/ 0 h 51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950" h="515180">
                <a:moveTo>
                  <a:pt x="0" y="0"/>
                </a:moveTo>
                <a:lnTo>
                  <a:pt x="1030360" y="0"/>
                </a:lnTo>
                <a:lnTo>
                  <a:pt x="1287950" y="257590"/>
                </a:lnTo>
                <a:lnTo>
                  <a:pt x="1030360" y="515180"/>
                </a:lnTo>
                <a:lnTo>
                  <a:pt x="0" y="515180"/>
                </a:lnTo>
                <a:lnTo>
                  <a:pt x="257590" y="257590"/>
                </a:lnTo>
                <a:lnTo>
                  <a:pt x="0" y="0"/>
                </a:lnTo>
                <a:close/>
              </a:path>
            </a:pathLst>
          </a:custGeom>
          <a:solidFill>
            <a:srgbClr val="4BACC6">
              <a:hueOff val="18574790"/>
              <a:satOff val="-12131"/>
              <a:lumOff val="-11174"/>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356813" tIns="7580" rIns="341653"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Related activities</a:t>
            </a:r>
          </a:p>
        </p:txBody>
      </p:sp>
      <p:sp>
        <p:nvSpPr>
          <p:cNvPr id="48" name="Freeform: Shape 47">
            <a:extLst>
              <a:ext uri="{FF2B5EF4-FFF2-40B4-BE49-F238E27FC236}">
                <a16:creationId xmlns:a16="http://schemas.microsoft.com/office/drawing/2014/main" id="{F95F61C1-2298-D247-2970-9BE4345DC8C2}"/>
              </a:ext>
            </a:extLst>
          </p:cNvPr>
          <p:cNvSpPr/>
          <p:nvPr/>
        </p:nvSpPr>
        <p:spPr>
          <a:xfrm>
            <a:off x="1949749" y="4776340"/>
            <a:ext cx="1417859" cy="1209115"/>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4582918"/>
              <a:satOff val="-47002"/>
              <a:lumOff val="-3457"/>
              <a:alphaOff val="0"/>
            </a:srgbClr>
          </a:solidFill>
          <a:ln w="25400" cap="flat" cmpd="sng" algn="ctr">
            <a:solidFill>
              <a:srgbClr val="4BACC6">
                <a:tint val="40000"/>
                <a:alpha val="90000"/>
                <a:hueOff val="14582918"/>
                <a:satOff val="-47002"/>
                <a:lumOff val="-3457"/>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IEEE 1547.1 is published</a:t>
            </a:r>
          </a:p>
        </p:txBody>
      </p:sp>
      <p:sp>
        <p:nvSpPr>
          <p:cNvPr id="49" name="Freeform: Shape 48">
            <a:extLst>
              <a:ext uri="{FF2B5EF4-FFF2-40B4-BE49-F238E27FC236}">
                <a16:creationId xmlns:a16="http://schemas.microsoft.com/office/drawing/2014/main" id="{8E069294-34E9-31FE-A5EE-2DF6CE27F04E}"/>
              </a:ext>
            </a:extLst>
          </p:cNvPr>
          <p:cNvSpPr/>
          <p:nvPr/>
        </p:nvSpPr>
        <p:spPr>
          <a:xfrm>
            <a:off x="3169269" y="4776340"/>
            <a:ext cx="1417859" cy="1209115"/>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6117961"/>
              <a:satOff val="-51949"/>
              <a:lumOff val="-3820"/>
              <a:alphaOff val="0"/>
            </a:srgbClr>
          </a:solidFill>
          <a:ln w="25400" cap="flat" cmpd="sng" algn="ctr">
            <a:solidFill>
              <a:srgbClr val="4BACC6">
                <a:tint val="40000"/>
                <a:alpha val="90000"/>
                <a:hueOff val="16117961"/>
                <a:satOff val="-51949"/>
                <a:lumOff val="-3820"/>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NERC IRPWG Guidelines</a:t>
            </a:r>
          </a:p>
        </p:txBody>
      </p:sp>
      <p:sp>
        <p:nvSpPr>
          <p:cNvPr id="50" name="Freeform: Shape 49">
            <a:extLst>
              <a:ext uri="{FF2B5EF4-FFF2-40B4-BE49-F238E27FC236}">
                <a16:creationId xmlns:a16="http://schemas.microsoft.com/office/drawing/2014/main" id="{2FCCFB5D-B218-2D1D-B63E-B2AF603EA1A3}"/>
              </a:ext>
            </a:extLst>
          </p:cNvPr>
          <p:cNvSpPr/>
          <p:nvPr/>
        </p:nvSpPr>
        <p:spPr>
          <a:xfrm>
            <a:off x="4388790" y="4776340"/>
            <a:ext cx="1417859" cy="1209115"/>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7653006"/>
              <a:satOff val="-56897"/>
              <a:lumOff val="-4184"/>
              <a:alphaOff val="0"/>
            </a:srgbClr>
          </a:solidFill>
          <a:ln w="25400" cap="flat" cmpd="sng" algn="ctr">
            <a:solidFill>
              <a:srgbClr val="4BACC6">
                <a:tint val="40000"/>
                <a:alpha val="90000"/>
                <a:hueOff val="17653006"/>
                <a:satOff val="-56897"/>
                <a:lumOff val="-4184"/>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a:t>
            </a:r>
          </a:p>
        </p:txBody>
      </p:sp>
      <p:sp>
        <p:nvSpPr>
          <p:cNvPr id="51" name="Freeform: Shape 50">
            <a:extLst>
              <a:ext uri="{FF2B5EF4-FFF2-40B4-BE49-F238E27FC236}">
                <a16:creationId xmlns:a16="http://schemas.microsoft.com/office/drawing/2014/main" id="{BCBA0496-4660-DF72-867C-D37F4E4CCCB4}"/>
              </a:ext>
            </a:extLst>
          </p:cNvPr>
          <p:cNvSpPr/>
          <p:nvPr/>
        </p:nvSpPr>
        <p:spPr>
          <a:xfrm>
            <a:off x="5608150" y="4776340"/>
            <a:ext cx="1417859" cy="1209115"/>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8420527"/>
              <a:satOff val="-59370"/>
              <a:lumOff val="-4366"/>
              <a:alphaOff val="0"/>
            </a:srgbClr>
          </a:solidFill>
          <a:ln w="25400" cap="flat" cmpd="sng" algn="ctr">
            <a:solidFill>
              <a:srgbClr val="4BACC6">
                <a:tint val="40000"/>
                <a:alpha val="90000"/>
                <a:hueOff val="18420527"/>
                <a:satOff val="-59370"/>
                <a:lumOff val="-4366"/>
                <a:alphaOff val="0"/>
              </a:srgbClr>
            </a:solidFill>
            <a:prstDash val="solid"/>
          </a:ln>
          <a:effectLst/>
        </p:spPr>
        <p:txBody>
          <a:bodyPr spcFirstLastPara="0" vert="horz" wrap="square" lIns="121920" tIns="7580" rIns="121920"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FERC GI NOPR</a:t>
            </a:r>
          </a:p>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IEEE 1547 Revision Kickoff</a:t>
            </a:r>
          </a:p>
        </p:txBody>
      </p:sp>
      <p:sp>
        <p:nvSpPr>
          <p:cNvPr id="52" name="Freeform: Shape 51">
            <a:extLst>
              <a:ext uri="{FF2B5EF4-FFF2-40B4-BE49-F238E27FC236}">
                <a16:creationId xmlns:a16="http://schemas.microsoft.com/office/drawing/2014/main" id="{22EDD2C1-7438-44B9-4934-3D9A6C42B421}"/>
              </a:ext>
            </a:extLst>
          </p:cNvPr>
          <p:cNvSpPr/>
          <p:nvPr/>
        </p:nvSpPr>
        <p:spPr>
          <a:xfrm>
            <a:off x="8046710" y="4776340"/>
            <a:ext cx="1417859" cy="1209115"/>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9188049"/>
              <a:satOff val="-61844"/>
              <a:lumOff val="-4548"/>
              <a:alphaOff val="0"/>
            </a:srgbClr>
          </a:solidFill>
          <a:ln w="25400" cap="flat" cmpd="sng" algn="ctr">
            <a:solidFill>
              <a:srgbClr val="4BACC6">
                <a:tint val="40000"/>
                <a:alpha val="90000"/>
                <a:hueOff val="19188049"/>
                <a:satOff val="-61844"/>
                <a:lumOff val="-4548"/>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Potential 2800 Adoption</a:t>
            </a:r>
          </a:p>
        </p:txBody>
      </p:sp>
      <p:sp>
        <p:nvSpPr>
          <p:cNvPr id="53" name="Freeform: Shape 52">
            <a:extLst>
              <a:ext uri="{FF2B5EF4-FFF2-40B4-BE49-F238E27FC236}">
                <a16:creationId xmlns:a16="http://schemas.microsoft.com/office/drawing/2014/main" id="{865F97E4-63AD-430B-BA08-A66E98EBC2EB}"/>
              </a:ext>
            </a:extLst>
          </p:cNvPr>
          <p:cNvSpPr/>
          <p:nvPr/>
        </p:nvSpPr>
        <p:spPr>
          <a:xfrm>
            <a:off x="9266070" y="4776340"/>
            <a:ext cx="1417859" cy="1209115"/>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9955572"/>
              <a:satOff val="-64318"/>
              <a:lumOff val="-4730"/>
              <a:alphaOff val="0"/>
            </a:srgbClr>
          </a:solidFill>
          <a:ln w="25400" cap="flat" cmpd="sng" algn="ctr">
            <a:solidFill>
              <a:srgbClr val="4BACC6">
                <a:tint val="40000"/>
                <a:alpha val="90000"/>
                <a:hueOff val="19955572"/>
                <a:satOff val="-64318"/>
                <a:lumOff val="-4730"/>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a:ln>
                  <a:noFill/>
                </a:ln>
                <a:solidFill>
                  <a:prstClr val="black">
                    <a:hueOff val="0"/>
                    <a:satOff val="0"/>
                    <a:lumOff val="0"/>
                    <a:alphaOff val="0"/>
                  </a:prstClr>
                </a:solidFill>
                <a:effectLst/>
                <a:uLnTx/>
                <a:uFillTx/>
                <a:latin typeface="Calibri"/>
                <a:ea typeface="+mn-ea"/>
                <a:cs typeface="+mn-cs"/>
              </a:rPr>
              <a:t>Potential 2800 Adoption</a:t>
            </a:r>
            <a:endPar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24940510-8314-BF77-6D93-763226AF0038}"/>
              </a:ext>
            </a:extLst>
          </p:cNvPr>
          <p:cNvSpPr txBox="1"/>
          <p:nvPr/>
        </p:nvSpPr>
        <p:spPr>
          <a:xfrm>
            <a:off x="3277658" y="2221815"/>
            <a:ext cx="1297413" cy="307007"/>
          </a:xfrm>
          <a:prstGeom prst="rect">
            <a:avLst/>
          </a:prstGeom>
          <a:noFill/>
        </p:spPr>
        <p:txBody>
          <a:bodyPr wrap="square" rtlCol="0">
            <a:spAutoFit/>
          </a:bodyPr>
          <a:lstStyle/>
          <a:p>
            <a:pPr marL="0" marR="0" lvl="0" indent="0" algn="l" defTabSz="908771" rtl="0" eaLnBrk="1" fontAlgn="base" latinLnBrk="0" hangingPunct="1">
              <a:lnSpc>
                <a:spcPct val="100000"/>
              </a:lnSpc>
              <a:spcBef>
                <a:spcPct val="0"/>
              </a:spcBef>
              <a:spcAft>
                <a:spcPct val="0"/>
              </a:spcAft>
              <a:buClrTx/>
              <a:buSzTx/>
              <a:buFontTx/>
              <a:buNone/>
              <a:tabLst/>
              <a:defRPr/>
            </a:pPr>
            <a:r>
              <a:rPr kumimoji="0" lang="en-US" sz="139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Q2-Q4 2021</a:t>
            </a:r>
          </a:p>
        </p:txBody>
      </p:sp>
      <p:sp>
        <p:nvSpPr>
          <p:cNvPr id="55" name="TextBox 54">
            <a:extLst>
              <a:ext uri="{FF2B5EF4-FFF2-40B4-BE49-F238E27FC236}">
                <a16:creationId xmlns:a16="http://schemas.microsoft.com/office/drawing/2014/main" id="{18E09669-D1D2-9B05-733D-FC16AB92BE8C}"/>
              </a:ext>
            </a:extLst>
          </p:cNvPr>
          <p:cNvSpPr txBox="1"/>
          <p:nvPr/>
        </p:nvSpPr>
        <p:spPr>
          <a:xfrm>
            <a:off x="4632548" y="2221817"/>
            <a:ext cx="955777" cy="307007"/>
          </a:xfrm>
          <a:prstGeom prst="rect">
            <a:avLst/>
          </a:prstGeom>
          <a:noFill/>
        </p:spPr>
        <p:txBody>
          <a:bodyPr wrap="square" rtlCol="0">
            <a:spAutoFit/>
          </a:bodyPr>
          <a:lstStyle/>
          <a:p>
            <a:pPr marL="0" marR="0" lvl="0" indent="0" algn="l" defTabSz="908771" rtl="0" eaLnBrk="1" fontAlgn="base" latinLnBrk="0" hangingPunct="1">
              <a:lnSpc>
                <a:spcPct val="100000"/>
              </a:lnSpc>
              <a:spcBef>
                <a:spcPct val="0"/>
              </a:spcBef>
              <a:spcAft>
                <a:spcPct val="0"/>
              </a:spcAft>
              <a:buClrTx/>
              <a:buSzTx/>
              <a:buFontTx/>
              <a:buNone/>
              <a:tabLst/>
              <a:defRPr/>
            </a:pPr>
            <a:r>
              <a:rPr kumimoji="0" lang="en-US" sz="139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Q2 2022</a:t>
            </a:r>
          </a:p>
        </p:txBody>
      </p:sp>
      <p:sp>
        <p:nvSpPr>
          <p:cNvPr id="56" name="Rectangle 55">
            <a:extLst>
              <a:ext uri="{FF2B5EF4-FFF2-40B4-BE49-F238E27FC236}">
                <a16:creationId xmlns:a16="http://schemas.microsoft.com/office/drawing/2014/main" id="{45108A4E-C08A-E355-93A5-B5D5B3CB884B}"/>
              </a:ext>
            </a:extLst>
          </p:cNvPr>
          <p:cNvSpPr/>
          <p:nvPr/>
        </p:nvSpPr>
        <p:spPr>
          <a:xfrm>
            <a:off x="8052868" y="1494195"/>
            <a:ext cx="1269316" cy="673530"/>
          </a:xfrm>
          <a:prstGeom prst="rect">
            <a:avLst/>
          </a:prstGeom>
          <a:noFill/>
        </p:spPr>
        <p:txBody>
          <a:bodyPr wrap="square" lIns="121168" tIns="60585" rIns="121168" bIns="60585">
            <a:spAutoFit/>
          </a:bodyPr>
          <a:lstStyle/>
          <a:p>
            <a:pPr marL="0" marR="0" lvl="0" indent="0" algn="ctr" defTabSz="909633" rtl="0" eaLnBrk="0" fontAlgn="base" latinLnBrk="0" hangingPunct="0">
              <a:lnSpc>
                <a:spcPct val="100000"/>
              </a:lnSpc>
              <a:spcBef>
                <a:spcPct val="50000"/>
              </a:spcBef>
              <a:spcAft>
                <a:spcPct val="0"/>
              </a:spcAft>
              <a:buClrTx/>
              <a:buSzTx/>
              <a:buFontTx/>
              <a:buNone/>
              <a:tabLst/>
              <a:defRPr/>
            </a:pPr>
            <a:r>
              <a:rPr kumimoji="0" lang="en-US" sz="1791" b="1" i="0" u="none" strike="noStrike" kern="1200" cap="none" spc="0" normalizeH="0" baseline="0" noProof="0" dirty="0">
                <a:ln w="12700">
                  <a:solidFill>
                    <a:srgbClr val="0070C0">
                      <a:lumMod val="75000"/>
                    </a:srgbClr>
                  </a:solidFill>
                  <a:prstDash val="solid"/>
                </a:ln>
                <a:solidFill>
                  <a:srgbClr val="FFFF00"/>
                </a:solidFill>
                <a:effectLst/>
                <a:uLnTx/>
                <a:uFillTx/>
                <a:latin typeface="Arial" charset="0"/>
                <a:ea typeface="MS PGothic" panose="020B0600070205080204" pitchFamily="34" charset="-128"/>
                <a:cs typeface="+mn-cs"/>
              </a:rPr>
              <a:t>Current </a:t>
            </a:r>
            <a:br>
              <a:rPr kumimoji="0" lang="en-US" sz="1791" b="1" i="0" u="none" strike="noStrike" kern="1200" cap="none" spc="0" normalizeH="0" baseline="0" noProof="0" dirty="0">
                <a:ln w="12700">
                  <a:solidFill>
                    <a:srgbClr val="0070C0">
                      <a:lumMod val="75000"/>
                    </a:srgbClr>
                  </a:solidFill>
                  <a:prstDash val="solid"/>
                </a:ln>
                <a:solidFill>
                  <a:srgbClr val="FFFF00"/>
                </a:solidFill>
                <a:effectLst/>
                <a:uLnTx/>
                <a:uFillTx/>
                <a:latin typeface="Arial" charset="0"/>
                <a:ea typeface="MS PGothic" panose="020B0600070205080204" pitchFamily="34" charset="-128"/>
                <a:cs typeface="+mn-cs"/>
              </a:rPr>
            </a:br>
            <a:r>
              <a:rPr kumimoji="0" lang="en-US" sz="1791" b="1" i="0" u="none" strike="noStrike" kern="1200" cap="none" spc="0" normalizeH="0" baseline="0" noProof="0" dirty="0">
                <a:ln w="12700">
                  <a:solidFill>
                    <a:srgbClr val="0070C0">
                      <a:lumMod val="75000"/>
                    </a:srgbClr>
                  </a:solidFill>
                  <a:prstDash val="solid"/>
                </a:ln>
                <a:solidFill>
                  <a:srgbClr val="FFFF00"/>
                </a:solidFill>
                <a:effectLst/>
                <a:uLnTx/>
                <a:uFillTx/>
                <a:latin typeface="Arial" charset="0"/>
                <a:ea typeface="MS PGothic" panose="020B0600070205080204" pitchFamily="34" charset="-128"/>
                <a:cs typeface="+mn-cs"/>
              </a:rPr>
              <a:t>Phase</a:t>
            </a:r>
          </a:p>
        </p:txBody>
      </p:sp>
      <p:sp>
        <p:nvSpPr>
          <p:cNvPr id="57" name="TextBox 56">
            <a:extLst>
              <a:ext uri="{FF2B5EF4-FFF2-40B4-BE49-F238E27FC236}">
                <a16:creationId xmlns:a16="http://schemas.microsoft.com/office/drawing/2014/main" id="{2E38C769-9DE8-0340-CD83-5483CB891C4F}"/>
              </a:ext>
            </a:extLst>
          </p:cNvPr>
          <p:cNvSpPr txBox="1"/>
          <p:nvPr/>
        </p:nvSpPr>
        <p:spPr>
          <a:xfrm>
            <a:off x="5665034" y="2221817"/>
            <a:ext cx="1251819" cy="307007"/>
          </a:xfrm>
          <a:prstGeom prst="rect">
            <a:avLst/>
          </a:prstGeom>
          <a:noFill/>
        </p:spPr>
        <p:txBody>
          <a:bodyPr wrap="square" rtlCol="0">
            <a:spAutoFit/>
          </a:bodyPr>
          <a:lstStyle/>
          <a:p>
            <a:pPr marL="0" marR="0" lvl="0" indent="0" algn="l" defTabSz="908771" rtl="0" eaLnBrk="1" fontAlgn="base" latinLnBrk="0" hangingPunct="1">
              <a:lnSpc>
                <a:spcPct val="100000"/>
              </a:lnSpc>
              <a:spcBef>
                <a:spcPct val="0"/>
              </a:spcBef>
              <a:spcAft>
                <a:spcPct val="0"/>
              </a:spcAft>
              <a:buClrTx/>
              <a:buSzTx/>
              <a:buFontTx/>
              <a:buNone/>
              <a:tabLst/>
              <a:defRPr/>
            </a:pPr>
            <a:r>
              <a:rPr kumimoji="0" lang="en-US" sz="139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Q2-Q4 2022</a:t>
            </a:r>
          </a:p>
        </p:txBody>
      </p:sp>
      <p:sp>
        <p:nvSpPr>
          <p:cNvPr id="58" name="TextBox 57">
            <a:extLst>
              <a:ext uri="{FF2B5EF4-FFF2-40B4-BE49-F238E27FC236}">
                <a16:creationId xmlns:a16="http://schemas.microsoft.com/office/drawing/2014/main" id="{FC7E6E9F-F284-F673-E4EA-0D3EAF860C58}"/>
              </a:ext>
            </a:extLst>
          </p:cNvPr>
          <p:cNvSpPr txBox="1"/>
          <p:nvPr/>
        </p:nvSpPr>
        <p:spPr>
          <a:xfrm>
            <a:off x="7127169" y="2221817"/>
            <a:ext cx="714795" cy="307007"/>
          </a:xfrm>
          <a:prstGeom prst="rect">
            <a:avLst/>
          </a:prstGeom>
          <a:noFill/>
        </p:spPr>
        <p:txBody>
          <a:bodyPr wrap="square" rtlCol="0">
            <a:spAutoFit/>
          </a:bodyPr>
          <a:lstStyle/>
          <a:p>
            <a:pPr marL="0" marR="0" lvl="0" indent="0" algn="l" defTabSz="908771" rtl="0" eaLnBrk="1" fontAlgn="base" latinLnBrk="0" hangingPunct="1">
              <a:lnSpc>
                <a:spcPct val="100000"/>
              </a:lnSpc>
              <a:spcBef>
                <a:spcPct val="0"/>
              </a:spcBef>
              <a:spcAft>
                <a:spcPct val="0"/>
              </a:spcAft>
              <a:buClrTx/>
              <a:buSzTx/>
              <a:buFontTx/>
              <a:buNone/>
              <a:tabLst/>
              <a:defRPr/>
            </a:pPr>
            <a:r>
              <a:rPr kumimoji="0" lang="en-US" sz="139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2023</a:t>
            </a:r>
          </a:p>
        </p:txBody>
      </p:sp>
      <p:sp>
        <p:nvSpPr>
          <p:cNvPr id="59" name="TextBox 58">
            <a:extLst>
              <a:ext uri="{FF2B5EF4-FFF2-40B4-BE49-F238E27FC236}">
                <a16:creationId xmlns:a16="http://schemas.microsoft.com/office/drawing/2014/main" id="{089C7627-A671-5D77-EF0F-3EDA0D2E785C}"/>
              </a:ext>
            </a:extLst>
          </p:cNvPr>
          <p:cNvSpPr txBox="1"/>
          <p:nvPr/>
        </p:nvSpPr>
        <p:spPr>
          <a:xfrm>
            <a:off x="2093079" y="1993965"/>
            <a:ext cx="1631100" cy="521681"/>
          </a:xfrm>
          <a:prstGeom prst="rect">
            <a:avLst/>
          </a:prstGeom>
          <a:noFill/>
        </p:spPr>
        <p:txBody>
          <a:bodyPr wrap="square" rtlCol="0">
            <a:spAutoFit/>
          </a:bodyPr>
          <a:lstStyle/>
          <a:p>
            <a:pPr marL="0" marR="0" lvl="0" indent="0" algn="l" defTabSz="908771" rtl="0" eaLnBrk="1" fontAlgn="base" latinLnBrk="0" hangingPunct="1">
              <a:lnSpc>
                <a:spcPct val="100000"/>
              </a:lnSpc>
              <a:spcBef>
                <a:spcPct val="0"/>
              </a:spcBef>
              <a:spcAft>
                <a:spcPct val="0"/>
              </a:spcAft>
              <a:buClrTx/>
              <a:buSzTx/>
              <a:buFontTx/>
              <a:buNone/>
              <a:tabLst/>
              <a:defRPr/>
            </a:pPr>
            <a:r>
              <a:rPr kumimoji="0" lang="en-US" sz="139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Jan 2019-</a:t>
            </a:r>
            <a:br>
              <a:rPr kumimoji="0" lang="en-US" sz="139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sz="139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Dec 2020</a:t>
            </a:r>
          </a:p>
        </p:txBody>
      </p:sp>
      <p:sp>
        <p:nvSpPr>
          <p:cNvPr id="60" name="TextBox 59">
            <a:extLst>
              <a:ext uri="{FF2B5EF4-FFF2-40B4-BE49-F238E27FC236}">
                <a16:creationId xmlns:a16="http://schemas.microsoft.com/office/drawing/2014/main" id="{A55EE60E-6DFB-C75F-ABD4-61655F4D4C52}"/>
              </a:ext>
            </a:extLst>
          </p:cNvPr>
          <p:cNvSpPr txBox="1"/>
          <p:nvPr/>
        </p:nvSpPr>
        <p:spPr>
          <a:xfrm>
            <a:off x="8332855" y="2232702"/>
            <a:ext cx="870643" cy="307007"/>
          </a:xfrm>
          <a:prstGeom prst="rect">
            <a:avLst/>
          </a:prstGeom>
          <a:noFill/>
        </p:spPr>
        <p:txBody>
          <a:bodyPr wrap="square" rtlCol="0">
            <a:spAutoFit/>
          </a:bodyPr>
          <a:lstStyle/>
          <a:p>
            <a:pPr marL="0" marR="0" lvl="0" indent="0" algn="l" defTabSz="908771" rtl="0" eaLnBrk="1" fontAlgn="base" latinLnBrk="0" hangingPunct="1">
              <a:lnSpc>
                <a:spcPct val="100000"/>
              </a:lnSpc>
              <a:spcBef>
                <a:spcPct val="0"/>
              </a:spcBef>
              <a:spcAft>
                <a:spcPct val="0"/>
              </a:spcAft>
              <a:buClrTx/>
              <a:buSzTx/>
              <a:buFontTx/>
              <a:buNone/>
              <a:tabLst/>
              <a:defRPr/>
            </a:pPr>
            <a:r>
              <a:rPr kumimoji="0" lang="en-US" sz="139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2024</a:t>
            </a:r>
          </a:p>
        </p:txBody>
      </p:sp>
      <p:sp>
        <p:nvSpPr>
          <p:cNvPr id="61" name="Rectangle: Rounded Corners 19">
            <a:extLst>
              <a:ext uri="{FF2B5EF4-FFF2-40B4-BE49-F238E27FC236}">
                <a16:creationId xmlns:a16="http://schemas.microsoft.com/office/drawing/2014/main" id="{DF92EB0B-B6B9-80E3-6232-32F50B493ED4}"/>
              </a:ext>
            </a:extLst>
          </p:cNvPr>
          <p:cNvSpPr/>
          <p:nvPr/>
        </p:nvSpPr>
        <p:spPr bwMode="auto">
          <a:xfrm>
            <a:off x="8119210" y="1452493"/>
            <a:ext cx="1269316" cy="4529416"/>
          </a:xfrm>
          <a:prstGeom prst="roundRect">
            <a:avLst>
              <a:gd name="adj" fmla="val 7837"/>
            </a:avLst>
          </a:prstGeom>
          <a:solidFill>
            <a:srgbClr val="FFFF00">
              <a:alpha val="25098"/>
            </a:srgbClr>
          </a:solidFill>
          <a:ln w="9525" cap="flat" cmpd="sng" algn="ctr">
            <a:solidFill>
              <a:schemeClr val="accent4">
                <a:lumMod val="75000"/>
              </a:schemeClr>
            </a:solidFill>
            <a:prstDash val="solid"/>
            <a:round/>
            <a:headEnd type="none" w="med" len="med"/>
            <a:tailEnd type="none" w="med" len="med"/>
          </a:ln>
          <a:effectLst/>
        </p:spPr>
        <p:txBody>
          <a:bodyPr rot="0" spcFirstLastPara="0" vertOverflow="overflow" horzOverflow="overflow" vert="horz" wrap="square" lIns="121168" tIns="60585" rIns="121168" bIns="60585" numCol="1" spcCol="0" rtlCol="0" fromWordArt="0" anchor="ctr" anchorCtr="0" forceAA="0" compatLnSpc="1">
            <a:prstTxWarp prst="textNoShape">
              <a:avLst/>
            </a:prstTxWarp>
            <a:noAutofit/>
          </a:bodyPr>
          <a:lstStyle/>
          <a:p>
            <a:pPr marL="0" marR="0" lvl="0" indent="0" algn="ctr" defTabSz="909633" rtl="0" eaLnBrk="0" fontAlgn="base" latinLnBrk="0" hangingPunct="0">
              <a:lnSpc>
                <a:spcPct val="100000"/>
              </a:lnSpc>
              <a:spcBef>
                <a:spcPct val="0"/>
              </a:spcBef>
              <a:spcAft>
                <a:spcPct val="0"/>
              </a:spcAft>
              <a:buClrTx/>
              <a:buSzTx/>
              <a:buFontTx/>
              <a:buNone/>
              <a:tabLst/>
              <a:defRPr/>
            </a:pPr>
            <a:endParaRPr kumimoji="0" lang="en-US" sz="1856" b="0" i="0" u="none" strike="noStrike" kern="1200" cap="none" spc="0" normalizeH="0" baseline="0" noProof="0" dirty="0">
              <a:ln>
                <a:noFill/>
              </a:ln>
              <a:solidFill>
                <a:srgbClr val="000000"/>
              </a:solidFill>
              <a:effectLst/>
              <a:uLnTx/>
              <a:uFillTx/>
              <a:latin typeface="Calibri"/>
              <a:ea typeface="MS PGothic" panose="020B0600070205080204" pitchFamily="34" charset="-128"/>
              <a:cs typeface="+mn-cs"/>
            </a:endParaRPr>
          </a:p>
        </p:txBody>
      </p:sp>
      <p:sp>
        <p:nvSpPr>
          <p:cNvPr id="62" name="Freeform: Shape 61">
            <a:extLst>
              <a:ext uri="{FF2B5EF4-FFF2-40B4-BE49-F238E27FC236}">
                <a16:creationId xmlns:a16="http://schemas.microsoft.com/office/drawing/2014/main" id="{DF9653F0-4310-C75E-EC09-6C5DF878E076}"/>
              </a:ext>
            </a:extLst>
          </p:cNvPr>
          <p:cNvSpPr/>
          <p:nvPr/>
        </p:nvSpPr>
        <p:spPr>
          <a:xfrm>
            <a:off x="6818973" y="3740481"/>
            <a:ext cx="1417859" cy="877376"/>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3047874"/>
              <a:satOff val="-42054"/>
              <a:lumOff val="-3093"/>
              <a:alphaOff val="0"/>
            </a:srgbClr>
          </a:solidFill>
          <a:ln w="25400" cap="flat" cmpd="sng" algn="ctr">
            <a:solidFill>
              <a:srgbClr val="4BACC6">
                <a:tint val="40000"/>
                <a:alpha val="90000"/>
                <a:hueOff val="13047874"/>
                <a:satOff val="-42054"/>
                <a:lumOff val="-3093"/>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WG Drafting</a:t>
            </a:r>
            <a:b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b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in Parallel Subgroups</a:t>
            </a:r>
          </a:p>
        </p:txBody>
      </p:sp>
      <p:sp>
        <p:nvSpPr>
          <p:cNvPr id="63" name="Freeform: Shape 62">
            <a:extLst>
              <a:ext uri="{FF2B5EF4-FFF2-40B4-BE49-F238E27FC236}">
                <a16:creationId xmlns:a16="http://schemas.microsoft.com/office/drawing/2014/main" id="{FE373A4A-A650-3BCF-878C-2D7B26801726}"/>
              </a:ext>
            </a:extLst>
          </p:cNvPr>
          <p:cNvSpPr/>
          <p:nvPr/>
        </p:nvSpPr>
        <p:spPr>
          <a:xfrm>
            <a:off x="6818973" y="4772793"/>
            <a:ext cx="1417859" cy="1209115"/>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9188049"/>
              <a:satOff val="-61844"/>
              <a:lumOff val="-4548"/>
              <a:alphaOff val="0"/>
            </a:srgbClr>
          </a:solidFill>
          <a:ln w="25400" cap="flat" cmpd="sng" algn="ctr">
            <a:solidFill>
              <a:srgbClr val="4BACC6">
                <a:tint val="40000"/>
                <a:alpha val="90000"/>
                <a:hueOff val="19188049"/>
                <a:satOff val="-61844"/>
                <a:lumOff val="-4548"/>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Potential 2800 Adoption, FERC 901 and 2023, NERC </a:t>
            </a:r>
            <a:r>
              <a:rPr kumimoji="0" lang="en-US" sz="1333"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Stds</a:t>
            </a:r>
            <a:endPar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3E9AACD1-56BE-58F5-6F94-D5149D607A22}"/>
              </a:ext>
            </a:extLst>
          </p:cNvPr>
          <p:cNvSpPr txBox="1"/>
          <p:nvPr/>
        </p:nvSpPr>
        <p:spPr>
          <a:xfrm>
            <a:off x="9539678" y="2232702"/>
            <a:ext cx="870643" cy="307007"/>
          </a:xfrm>
          <a:prstGeom prst="rect">
            <a:avLst/>
          </a:prstGeom>
          <a:noFill/>
        </p:spPr>
        <p:txBody>
          <a:bodyPr wrap="square" rtlCol="0">
            <a:spAutoFit/>
          </a:bodyPr>
          <a:lstStyle/>
          <a:p>
            <a:pPr marL="0" marR="0" lvl="0" indent="0" algn="l" defTabSz="908771" rtl="0" eaLnBrk="1" fontAlgn="base" latinLnBrk="0" hangingPunct="1">
              <a:lnSpc>
                <a:spcPct val="100000"/>
              </a:lnSpc>
              <a:spcBef>
                <a:spcPct val="0"/>
              </a:spcBef>
              <a:spcAft>
                <a:spcPct val="0"/>
              </a:spcAft>
              <a:buClrTx/>
              <a:buSzTx/>
              <a:buFontTx/>
              <a:buNone/>
              <a:tabLst/>
              <a:defRPr/>
            </a:pPr>
            <a:r>
              <a:rPr kumimoji="0" lang="en-US" sz="139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2025</a:t>
            </a:r>
          </a:p>
        </p:txBody>
      </p:sp>
      <p:sp>
        <p:nvSpPr>
          <p:cNvPr id="65" name="Freeform: Shape 64">
            <a:extLst>
              <a:ext uri="{FF2B5EF4-FFF2-40B4-BE49-F238E27FC236}">
                <a16:creationId xmlns:a16="http://schemas.microsoft.com/office/drawing/2014/main" id="{974E5324-E2CF-0E49-7D6B-27CFACD42F72}"/>
              </a:ext>
            </a:extLst>
          </p:cNvPr>
          <p:cNvSpPr/>
          <p:nvPr/>
        </p:nvSpPr>
        <p:spPr>
          <a:xfrm>
            <a:off x="10487223" y="4772793"/>
            <a:ext cx="1417859" cy="1209115"/>
          </a:xfrm>
          <a:custGeom>
            <a:avLst/>
            <a:gdLst>
              <a:gd name="connsiteX0" fmla="*/ 0 w 1068998"/>
              <a:gd name="connsiteY0" fmla="*/ 0 h 427599"/>
              <a:gd name="connsiteX1" fmla="*/ 855199 w 1068998"/>
              <a:gd name="connsiteY1" fmla="*/ 0 h 427599"/>
              <a:gd name="connsiteX2" fmla="*/ 1068998 w 1068998"/>
              <a:gd name="connsiteY2" fmla="*/ 213800 h 427599"/>
              <a:gd name="connsiteX3" fmla="*/ 855199 w 1068998"/>
              <a:gd name="connsiteY3" fmla="*/ 427599 h 427599"/>
              <a:gd name="connsiteX4" fmla="*/ 0 w 1068998"/>
              <a:gd name="connsiteY4" fmla="*/ 427599 h 427599"/>
              <a:gd name="connsiteX5" fmla="*/ 213800 w 1068998"/>
              <a:gd name="connsiteY5" fmla="*/ 213800 h 427599"/>
              <a:gd name="connsiteX6" fmla="*/ 0 w 1068998"/>
              <a:gd name="connsiteY6" fmla="*/ 0 h 4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998" h="427599">
                <a:moveTo>
                  <a:pt x="0" y="0"/>
                </a:moveTo>
                <a:lnTo>
                  <a:pt x="855199" y="0"/>
                </a:lnTo>
                <a:lnTo>
                  <a:pt x="1068998" y="213800"/>
                </a:lnTo>
                <a:lnTo>
                  <a:pt x="855199" y="427599"/>
                </a:lnTo>
                <a:lnTo>
                  <a:pt x="0" y="427599"/>
                </a:lnTo>
                <a:lnTo>
                  <a:pt x="213800" y="213800"/>
                </a:lnTo>
                <a:lnTo>
                  <a:pt x="0" y="0"/>
                </a:lnTo>
                <a:close/>
              </a:path>
            </a:pathLst>
          </a:custGeom>
          <a:solidFill>
            <a:srgbClr val="4BACC6">
              <a:tint val="40000"/>
              <a:alpha val="90000"/>
              <a:hueOff val="19955572"/>
              <a:satOff val="-64318"/>
              <a:lumOff val="-4730"/>
              <a:alphaOff val="0"/>
            </a:srgbClr>
          </a:solidFill>
          <a:ln w="25400" cap="flat" cmpd="sng" algn="ctr">
            <a:solidFill>
              <a:srgbClr val="4BACC6">
                <a:tint val="40000"/>
                <a:alpha val="90000"/>
                <a:hueOff val="19955572"/>
                <a:satOff val="-64318"/>
                <a:lumOff val="-4730"/>
                <a:alphaOff val="0"/>
              </a:srgbClr>
            </a:solidFill>
            <a:prstDash val="solid"/>
          </a:ln>
          <a:effectLst/>
        </p:spPr>
        <p:txBody>
          <a:bodyPr spcFirstLastPara="0" vert="horz" wrap="square" lIns="298732" tIns="7580" rIns="283572" bIns="7580" numCol="1" spcCol="1270" anchor="ctr" anchorCtr="0">
            <a:noAutofit/>
          </a:bodyPr>
          <a:lstStyle/>
          <a:p>
            <a:pPr marL="0" marR="0" lvl="0" indent="0" algn="ctr" defTabSz="530620" rtl="0" eaLnBrk="1" fontAlgn="auto" latinLnBrk="0" hangingPunct="1">
              <a:lnSpc>
                <a:spcPct val="90000"/>
              </a:lnSpc>
              <a:spcBef>
                <a:spcPts val="0"/>
              </a:spcBef>
              <a:spcAft>
                <a:spcPct val="35000"/>
              </a:spcAft>
              <a:buClrTx/>
              <a:buSzTx/>
              <a:buFontTx/>
              <a:buNone/>
              <a:tabLst/>
              <a:defRPr/>
            </a:pPr>
            <a:r>
              <a:rPr kumimoji="0" lang="en-US" sz="1333"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Potential P2800.2 Adoption</a:t>
            </a:r>
          </a:p>
        </p:txBody>
      </p:sp>
      <p:sp>
        <p:nvSpPr>
          <p:cNvPr id="66" name="TextBox 65">
            <a:extLst>
              <a:ext uri="{FF2B5EF4-FFF2-40B4-BE49-F238E27FC236}">
                <a16:creationId xmlns:a16="http://schemas.microsoft.com/office/drawing/2014/main" id="{729D2FB8-3877-6115-8322-B9883659BFE5}"/>
              </a:ext>
            </a:extLst>
          </p:cNvPr>
          <p:cNvSpPr txBox="1"/>
          <p:nvPr/>
        </p:nvSpPr>
        <p:spPr>
          <a:xfrm>
            <a:off x="10769090" y="2232701"/>
            <a:ext cx="870643" cy="736355"/>
          </a:xfrm>
          <a:prstGeom prst="rect">
            <a:avLst/>
          </a:prstGeom>
          <a:noFill/>
        </p:spPr>
        <p:txBody>
          <a:bodyPr wrap="square" rtlCol="0">
            <a:spAutoFit/>
          </a:bodyPr>
          <a:lstStyle/>
          <a:p>
            <a:pPr marL="0" marR="0" lvl="0" indent="0" algn="ctr" defTabSz="908771" rtl="0" eaLnBrk="1" fontAlgn="base" latinLnBrk="0" hangingPunct="1">
              <a:lnSpc>
                <a:spcPct val="100000"/>
              </a:lnSpc>
              <a:spcBef>
                <a:spcPct val="0"/>
              </a:spcBef>
              <a:spcAft>
                <a:spcPct val="0"/>
              </a:spcAft>
              <a:buClrTx/>
              <a:buSzTx/>
              <a:buFontTx/>
              <a:buNone/>
              <a:tabLst/>
              <a:defRPr/>
            </a:pPr>
            <a:r>
              <a:rPr kumimoji="0" lang="en-US" sz="139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2026 and Beyond</a:t>
            </a:r>
          </a:p>
        </p:txBody>
      </p:sp>
      <p:sp>
        <p:nvSpPr>
          <p:cNvPr id="67" name="TextBox 66">
            <a:extLst>
              <a:ext uri="{FF2B5EF4-FFF2-40B4-BE49-F238E27FC236}">
                <a16:creationId xmlns:a16="http://schemas.microsoft.com/office/drawing/2014/main" id="{7FA8A378-B54E-9B38-2312-C64BD14CCBE5}"/>
              </a:ext>
            </a:extLst>
          </p:cNvPr>
          <p:cNvSpPr txBox="1"/>
          <p:nvPr/>
        </p:nvSpPr>
        <p:spPr>
          <a:xfrm>
            <a:off x="0" y="6406643"/>
            <a:ext cx="71327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Source: Andy Hoke (NREL), Jens Boemer (EPRI)</a:t>
            </a:r>
          </a:p>
        </p:txBody>
      </p:sp>
    </p:spTree>
    <p:extLst>
      <p:ext uri="{BB962C8B-B14F-4D97-AF65-F5344CB8AC3E}">
        <p14:creationId xmlns:p14="http://schemas.microsoft.com/office/powerpoint/2010/main" val="159904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1EA94-EF20-D8D9-2506-A4A624A607CB}"/>
              </a:ext>
            </a:extLst>
          </p:cNvPr>
          <p:cNvSpPr>
            <a:spLocks noGrp="1"/>
          </p:cNvSpPr>
          <p:nvPr>
            <p:ph type="body" sz="quarter" idx="10"/>
          </p:nvPr>
        </p:nvSpPr>
        <p:spPr/>
        <p:txBody>
          <a:bodyPr/>
          <a:lstStyle/>
          <a:p>
            <a:r>
              <a:rPr lang="en-US" dirty="0"/>
              <a:t>P2800.2 Ongoing Discussions</a:t>
            </a:r>
          </a:p>
        </p:txBody>
      </p:sp>
      <p:sp>
        <p:nvSpPr>
          <p:cNvPr id="4" name="Text Placeholder 3">
            <a:extLst>
              <a:ext uri="{FF2B5EF4-FFF2-40B4-BE49-F238E27FC236}">
                <a16:creationId xmlns:a16="http://schemas.microsoft.com/office/drawing/2014/main" id="{DAA02D39-AC7C-4869-B6C4-29A98B4D658F}"/>
              </a:ext>
            </a:extLst>
          </p:cNvPr>
          <p:cNvSpPr>
            <a:spLocks noGrp="1"/>
          </p:cNvSpPr>
          <p:nvPr>
            <p:ph type="body" sz="quarter" idx="12"/>
          </p:nvPr>
        </p:nvSpPr>
        <p:spPr/>
        <p:txBody>
          <a:bodyPr>
            <a:normAutofit fontScale="92500" lnSpcReduction="20000"/>
          </a:bodyPr>
          <a:lstStyle/>
          <a:p>
            <a:pPr marL="227013" indent="-227013">
              <a:lnSpc>
                <a:spcPct val="118000"/>
              </a:lnSpc>
              <a:spcBef>
                <a:spcPts val="600"/>
              </a:spcBef>
            </a:pPr>
            <a:r>
              <a:rPr lang="en-US" sz="2200" dirty="0"/>
              <a:t>Technical discussions around </a:t>
            </a:r>
            <a:r>
              <a:rPr lang="en-US" sz="2200" dirty="0" err="1"/>
              <a:t>RoCoF</a:t>
            </a:r>
            <a:r>
              <a:rPr lang="en-US" sz="2200" dirty="0"/>
              <a:t> and phase-jump ride through – cannot be reliably measured during fault conditions; measuring/calculation method to use under non-fault conditions</a:t>
            </a:r>
          </a:p>
          <a:p>
            <a:pPr marL="227013" indent="-227013">
              <a:lnSpc>
                <a:spcPct val="118000"/>
              </a:lnSpc>
              <a:spcBef>
                <a:spcPts val="600"/>
              </a:spcBef>
            </a:pPr>
            <a:r>
              <a:rPr lang="en-US" sz="2200" dirty="0"/>
              <a:t>Multiple ride-through – thermal limitations for some wind turbines</a:t>
            </a:r>
          </a:p>
          <a:p>
            <a:pPr marL="227013" indent="-227013">
              <a:lnSpc>
                <a:spcPct val="118000"/>
              </a:lnSpc>
              <a:spcBef>
                <a:spcPts val="600"/>
              </a:spcBef>
            </a:pPr>
            <a:r>
              <a:rPr lang="en-US" sz="2200" dirty="0"/>
              <a:t>Dynamic reactive current settling time – slower response may be needed during weak grid conditions</a:t>
            </a:r>
          </a:p>
          <a:p>
            <a:pPr marL="227013" indent="-227013">
              <a:lnSpc>
                <a:spcPct val="118000"/>
              </a:lnSpc>
              <a:spcBef>
                <a:spcPts val="600"/>
              </a:spcBef>
            </a:pPr>
            <a:r>
              <a:rPr lang="en-US" sz="2200" dirty="0"/>
              <a:t>Transient overvoltage – how to test, both for inverter-level and plant-level</a:t>
            </a:r>
          </a:p>
          <a:p>
            <a:pPr marL="227013" indent="-227013">
              <a:lnSpc>
                <a:spcPct val="118000"/>
              </a:lnSpc>
              <a:spcBef>
                <a:spcPts val="600"/>
              </a:spcBef>
            </a:pPr>
            <a:r>
              <a:rPr lang="en-US" sz="2200" dirty="0"/>
              <a:t>IEEE2800 conformity under evolving system conditions – what is expected and how to mitigate non-conformity?</a:t>
            </a:r>
          </a:p>
          <a:p>
            <a:pPr marL="227013" indent="-227013">
              <a:lnSpc>
                <a:spcPct val="118000"/>
              </a:lnSpc>
              <a:spcBef>
                <a:spcPts val="600"/>
              </a:spcBef>
            </a:pPr>
            <a:r>
              <a:rPr lang="en-US" sz="2200" dirty="0"/>
              <a:t>ERCOT and IBRWG leadership are bringing these discussions back to IBRWG, NOGRR245 or future RRs language</a:t>
            </a:r>
          </a:p>
          <a:p>
            <a:pPr marL="227013" indent="-227013">
              <a:lnSpc>
                <a:spcPct val="118000"/>
              </a:lnSpc>
              <a:spcBef>
                <a:spcPts val="600"/>
              </a:spcBef>
            </a:pPr>
            <a:endParaRPr lang="en-US" sz="2400" dirty="0"/>
          </a:p>
        </p:txBody>
      </p:sp>
    </p:spTree>
    <p:extLst>
      <p:ext uri="{BB962C8B-B14F-4D97-AF65-F5344CB8AC3E}">
        <p14:creationId xmlns:p14="http://schemas.microsoft.com/office/powerpoint/2010/main" val="2002780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IEEE PES">
      <a:dk1>
        <a:srgbClr val="000000"/>
      </a:dk1>
      <a:lt1>
        <a:srgbClr val="FFFFFF"/>
      </a:lt1>
      <a:dk2>
        <a:srgbClr val="006341"/>
      </a:dk2>
      <a:lt2>
        <a:srgbClr val="78BE20"/>
      </a:lt2>
      <a:accent1>
        <a:srgbClr val="00833C"/>
      </a:accent1>
      <a:accent2>
        <a:srgbClr val="658D1B"/>
      </a:accent2>
      <a:accent3>
        <a:srgbClr val="00619B"/>
      </a:accent3>
      <a:accent4>
        <a:srgbClr val="FFD1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r">
          <a:defRPr b="1"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1548</TotalTime>
  <Words>1973</Words>
  <Application>Microsoft Office PowerPoint</Application>
  <PresentationFormat>Widescreen</PresentationFormat>
  <Paragraphs>188</Paragraphs>
  <Slides>17</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Aptos</vt:lpstr>
      <vt:lpstr>Aptos Display</vt:lpstr>
      <vt:lpstr>Arial</vt:lpstr>
      <vt:lpstr>Calibri</vt:lpstr>
      <vt:lpstr>Century Gothic</vt:lpstr>
      <vt:lpstr>Montserrat</vt:lpstr>
      <vt:lpstr>Wingdings</vt:lpstr>
      <vt:lpstr>Office Theme</vt:lpstr>
      <vt:lpstr>2_Office Theme</vt:lpstr>
      <vt:lpstr>1_Office Theme</vt:lpstr>
      <vt:lpstr>IEEE 2800, IEEE P2800.2 and IBRWG Updates </vt:lpstr>
      <vt:lpstr>PowerPoint Presentation</vt:lpstr>
      <vt:lpstr>PowerPoint Presentation</vt:lpstr>
      <vt:lpstr>Adoption Process, Based on Current Practice</vt:lpstr>
      <vt:lpstr>Adoption Priorities – MISO </vt:lpstr>
      <vt:lpstr>PowerPoint Presentation</vt:lpstr>
      <vt:lpstr>PowerPoint Presentation</vt:lpstr>
      <vt:lpstr>PowerPoint Presentation</vt:lpstr>
      <vt:lpstr>PowerPoint Presentation</vt:lpstr>
      <vt:lpstr>FERC Order 90: Ongoing NERC Standard Development Efforts </vt:lpstr>
      <vt:lpstr>PRC-029 Implementation Plan (Draft)</vt:lpstr>
      <vt:lpstr>IBRWG </vt:lpstr>
      <vt:lpstr>Odessa Event Follow-Up, TMEIC </vt:lpstr>
      <vt:lpstr>Odessa Event Follow-Up, Power Electronics (PE)</vt:lpstr>
      <vt:lpstr>Other Events </vt:lpstr>
      <vt:lpstr>Industry Need for Active GO and Developer Involvement</vt:lpstr>
      <vt:lpstr>Thank you!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Matevosyan</dc:creator>
  <cp:lastModifiedBy>Julia Matevosyan</cp:lastModifiedBy>
  <cp:revision>3</cp:revision>
  <dcterms:created xsi:type="dcterms:W3CDTF">2024-05-05T18:07:55Z</dcterms:created>
  <dcterms:modified xsi:type="dcterms:W3CDTF">2024-05-08T14:19:14Z</dcterms:modified>
</cp:coreProperties>
</file>