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1" r:id="rId7"/>
    <p:sldId id="262" r:id="rId8"/>
    <p:sldId id="263" r:id="rId9"/>
    <p:sldId id="258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May 07, 2024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/>
          </a:bodyPr>
          <a:lstStyle/>
          <a:p>
            <a:r>
              <a:rPr lang="en-US" sz="2800" dirty="0"/>
              <a:t>Reviewed redlines from TXSETCC848 – State or Province Codes will only contain uppercase letters</a:t>
            </a:r>
          </a:p>
          <a:p>
            <a:endParaRPr lang="en-US" sz="2800" dirty="0"/>
          </a:p>
          <a:p>
            <a:r>
              <a:rPr lang="en-US" sz="2800" dirty="0"/>
              <a:t>Reviewed updates to the Texas SET 5.0 Q&amp;A</a:t>
            </a:r>
          </a:p>
          <a:p>
            <a:endParaRPr lang="en-US" sz="2800" dirty="0"/>
          </a:p>
          <a:p>
            <a:r>
              <a:rPr lang="en-US" sz="2800" dirty="0"/>
              <a:t>Reviewed Texas SET v5.0 Implementation Plan</a:t>
            </a:r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5029-B06D-8F32-5EFB-2E776629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Texas SET v5.0 Implementation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926A0-3AC7-914B-A4C6-76D64444A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33850"/>
            <a:ext cx="8915400" cy="4900040"/>
          </a:xfrm>
        </p:spPr>
        <p:txBody>
          <a:bodyPr>
            <a:normAutofit/>
          </a:bodyPr>
          <a:lstStyle/>
          <a:p>
            <a:r>
              <a:rPr lang="en-US" dirty="0"/>
              <a:t>Tuesday, November 5, 2024</a:t>
            </a:r>
          </a:p>
          <a:p>
            <a:pPr lvl="1"/>
            <a:r>
              <a:rPr lang="en-US" dirty="0"/>
              <a:t>2:00pm 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Market Conference Call – Confirm all MPs are ready to proceed with Texas SET v5.0 Implementation</a:t>
            </a:r>
          </a:p>
          <a:p>
            <a:r>
              <a:rPr lang="en-US" dirty="0"/>
              <a:t>Wednesday, November 6, 2004</a:t>
            </a:r>
          </a:p>
          <a:p>
            <a:pPr lvl="1"/>
            <a:r>
              <a:rPr lang="en-US" dirty="0"/>
              <a:t>12:00pm </a:t>
            </a:r>
          </a:p>
          <a:p>
            <a:pPr lvl="2"/>
            <a:r>
              <a:rPr lang="en-US" dirty="0"/>
              <a:t>CRs suspend sending 650_01 DNP Transactions – Pending DNPs will continue to be worked according to the DNP procedure</a:t>
            </a:r>
          </a:p>
          <a:p>
            <a:pPr lvl="1"/>
            <a:r>
              <a:rPr lang="en-US" dirty="0"/>
              <a:t>5:00pm </a:t>
            </a:r>
          </a:p>
          <a:p>
            <a:pPr lvl="2"/>
            <a:r>
              <a:rPr lang="en-US" dirty="0"/>
              <a:t>TDSPs will flush systems to cancel all pending 650 DNPs and send complete unexecutables to CRs</a:t>
            </a:r>
          </a:p>
          <a:p>
            <a:r>
              <a:rPr lang="en-US" dirty="0"/>
              <a:t>Thursday, November 7, 2024</a:t>
            </a:r>
          </a:p>
          <a:p>
            <a:pPr lvl="1"/>
            <a:r>
              <a:rPr lang="en-US" dirty="0"/>
              <a:t>4:00pm </a:t>
            </a:r>
          </a:p>
          <a:p>
            <a:pPr lvl="2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Market Conference Call – Confirm DNPs are suspended; Roll call for TDSPs only</a:t>
            </a:r>
          </a:p>
        </p:txBody>
      </p:sp>
    </p:spTree>
    <p:extLst>
      <p:ext uri="{BB962C8B-B14F-4D97-AF65-F5344CB8AC3E}">
        <p14:creationId xmlns:p14="http://schemas.microsoft.com/office/powerpoint/2010/main" val="299953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C88B7-18F5-901C-3A8A-56EA3B68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85226"/>
            <a:ext cx="8915400" cy="639241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Friday, November 8, 2024</a:t>
            </a:r>
          </a:p>
          <a:p>
            <a:pPr lvl="1"/>
            <a:r>
              <a:rPr lang="en-US" dirty="0"/>
              <a:t>12:00pm </a:t>
            </a:r>
          </a:p>
          <a:p>
            <a:pPr lvl="2"/>
            <a:r>
              <a:rPr lang="en-US" dirty="0"/>
              <a:t>CRs suspend sending 814 transactions to ERCOT (both EDI and through Retail portion of MIS)</a:t>
            </a:r>
          </a:p>
          <a:p>
            <a:pPr lvl="2"/>
            <a:r>
              <a:rPr lang="en-US" dirty="0"/>
              <a:t> CRs begin using Safety Net process as needed for submitting MVIs with a requested date of November 8 - November 9 </a:t>
            </a:r>
          </a:p>
          <a:p>
            <a:pPr lvl="2"/>
            <a:r>
              <a:rPr lang="en-US" dirty="0"/>
              <a:t>CRs begin using Emergency Reconnect for non-payment spreadsheet process as needed for submitting Reconnects for Non-Payment</a:t>
            </a:r>
          </a:p>
          <a:p>
            <a:pPr lvl="2"/>
            <a:r>
              <a:rPr lang="fr-FR" dirty="0" err="1"/>
              <a:t>CRs</a:t>
            </a:r>
            <a:r>
              <a:rPr lang="fr-FR" dirty="0"/>
              <a:t> suspend 814_PC and 650_01 transactions </a:t>
            </a:r>
          </a:p>
          <a:p>
            <a:pPr lvl="2"/>
            <a:r>
              <a:rPr lang="en-US" dirty="0"/>
              <a:t>TDSPs suspend 814_20 and 650_04 transactions </a:t>
            </a:r>
          </a:p>
          <a:p>
            <a:pPr lvl="1"/>
            <a:r>
              <a:rPr lang="en-US" dirty="0"/>
              <a:t>1:00pm</a:t>
            </a:r>
          </a:p>
          <a:p>
            <a:pPr lvl="2"/>
            <a:r>
              <a:rPr lang="en-US" dirty="0"/>
              <a:t>TDSPs suspend 867s and 814 responses as well as 814_PD, 650_02 transactions</a:t>
            </a:r>
          </a:p>
          <a:p>
            <a:pPr lvl="2"/>
            <a:r>
              <a:rPr lang="en-US" dirty="0"/>
              <a:t>CRs suspend 824 transactions</a:t>
            </a:r>
          </a:p>
          <a:p>
            <a:pPr lvl="2"/>
            <a:r>
              <a:rPr lang="en-US" dirty="0"/>
              <a:t>TDSPs to log MarkeTrak Issue with ERCOT for Initial County load file</a:t>
            </a:r>
          </a:p>
          <a:p>
            <a:pPr lvl="1"/>
            <a:r>
              <a:rPr lang="en-US" dirty="0"/>
              <a:t>2:00pm</a:t>
            </a:r>
          </a:p>
          <a:p>
            <a:pPr lvl="2"/>
            <a:r>
              <a:rPr lang="en-US" dirty="0"/>
              <a:t>3rd Market Conference Call - ERCOT confirmation of transaction suspension.  Update on transaction processing.</a:t>
            </a:r>
          </a:p>
          <a:p>
            <a:pPr lvl="1"/>
            <a:r>
              <a:rPr lang="en-US" dirty="0"/>
              <a:t>4:00pm</a:t>
            </a:r>
          </a:p>
          <a:p>
            <a:pPr lvl="2"/>
            <a:r>
              <a:rPr lang="fr-FR" dirty="0" err="1"/>
              <a:t>TDSPs</a:t>
            </a:r>
            <a:r>
              <a:rPr lang="fr-FR" dirty="0"/>
              <a:t> suspend 810_02 (810_03MC) transactions</a:t>
            </a:r>
          </a:p>
          <a:p>
            <a:pPr lvl="2"/>
            <a:r>
              <a:rPr lang="fr-FR" dirty="0" err="1"/>
              <a:t>CRs</a:t>
            </a:r>
            <a:r>
              <a:rPr lang="fr-FR" dirty="0"/>
              <a:t> suspend 820_02 (820_03MC) transactions</a:t>
            </a:r>
          </a:p>
          <a:p>
            <a:pPr lvl="2"/>
            <a:r>
              <a:rPr lang="en-US" dirty="0"/>
              <a:t>997s suspended for all transactions</a:t>
            </a:r>
          </a:p>
          <a:p>
            <a:pPr lvl="2"/>
            <a:r>
              <a:rPr lang="en-US" dirty="0"/>
              <a:t>ERCOT shuts down inbound and outbound processing and MarkeTrak</a:t>
            </a:r>
          </a:p>
        </p:txBody>
      </p:sp>
    </p:spTree>
    <p:extLst>
      <p:ext uri="{BB962C8B-B14F-4D97-AF65-F5344CB8AC3E}">
        <p14:creationId xmlns:p14="http://schemas.microsoft.com/office/powerpoint/2010/main" val="159760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3F8CB-1F80-CADE-524E-73A772E41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637562"/>
            <a:ext cx="8915400" cy="56290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Saturday, November 9, 2024</a:t>
            </a:r>
          </a:p>
          <a:p>
            <a:pPr lvl="1"/>
            <a:r>
              <a:rPr lang="en-US" dirty="0"/>
              <a:t>12:00pm</a:t>
            </a:r>
          </a:p>
          <a:p>
            <a:pPr lvl="2"/>
            <a:r>
              <a:rPr lang="en-US" dirty="0"/>
              <a:t>4th Market Conference Call - MP Migration Status</a:t>
            </a:r>
          </a:p>
          <a:p>
            <a:pPr lvl="1"/>
            <a:r>
              <a:rPr lang="en-US" dirty="0"/>
              <a:t>6:00pm</a:t>
            </a:r>
          </a:p>
          <a:p>
            <a:pPr lvl="2"/>
            <a:r>
              <a:rPr lang="en-US" dirty="0"/>
              <a:t>5th Market Conference Call - MP Migration Status</a:t>
            </a:r>
          </a:p>
          <a:p>
            <a:r>
              <a:rPr lang="en-US" dirty="0"/>
              <a:t>Sunday, November 10, 2024</a:t>
            </a:r>
          </a:p>
          <a:p>
            <a:pPr lvl="1"/>
            <a:r>
              <a:rPr lang="en-US" dirty="0"/>
              <a:t>10:00am</a:t>
            </a:r>
          </a:p>
          <a:p>
            <a:pPr lvl="2"/>
            <a:r>
              <a:rPr lang="en-US" dirty="0"/>
              <a:t>6th Market Conference Call - MP Migration Status; Confirm Market Readiness</a:t>
            </a:r>
          </a:p>
          <a:p>
            <a:pPr lvl="1"/>
            <a:r>
              <a:rPr lang="en-US" dirty="0"/>
              <a:t>5:00pm</a:t>
            </a:r>
          </a:p>
          <a:p>
            <a:pPr lvl="2"/>
            <a:r>
              <a:rPr lang="en-US" dirty="0"/>
              <a:t>7th Market Conference Call - MP Migration Status; Confirm Market Readiness</a:t>
            </a:r>
          </a:p>
          <a:p>
            <a:r>
              <a:rPr lang="en-US" dirty="0"/>
              <a:t>Monday, November 11, 2024</a:t>
            </a:r>
          </a:p>
          <a:p>
            <a:pPr lvl="1"/>
            <a:r>
              <a:rPr lang="en-US" dirty="0"/>
              <a:t>10:00am</a:t>
            </a:r>
          </a:p>
          <a:p>
            <a:pPr lvl="2"/>
            <a:r>
              <a:rPr lang="en-US" dirty="0"/>
              <a:t>8th Market Conference Call - MP Migration Status</a:t>
            </a:r>
          </a:p>
          <a:p>
            <a:endParaRPr lang="en-US" dirty="0"/>
          </a:p>
          <a:p>
            <a:r>
              <a:rPr lang="en-US" dirty="0"/>
              <a:t>You can find a copy of the Texas SET v5.0 Implementation Plan on the Market Coordination page of ERCOT.com</a:t>
            </a:r>
          </a:p>
        </p:txBody>
      </p:sp>
    </p:spTree>
    <p:extLst>
      <p:ext uri="{BB962C8B-B14F-4D97-AF65-F5344CB8AC3E}">
        <p14:creationId xmlns:p14="http://schemas.microsoft.com/office/powerpoint/2010/main" val="107835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June 11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endParaRPr lang="en-US" sz="2800" dirty="0"/>
          </a:p>
          <a:p>
            <a:r>
              <a:rPr lang="en-US" sz="2800" dirty="0"/>
              <a:t>July 16</a:t>
            </a:r>
            <a:r>
              <a:rPr lang="en-US" sz="2800" baseline="30000" dirty="0"/>
              <a:t>th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August 13</a:t>
            </a:r>
            <a:r>
              <a:rPr lang="en-US" sz="2800" baseline="30000" dirty="0"/>
              <a:t>th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3973</TotalTime>
  <Words>389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Market Coordination Team Update</vt:lpstr>
      <vt:lpstr>April</vt:lpstr>
      <vt:lpstr>Texas SET v5.0 Implementation Plan</vt:lpstr>
      <vt:lpstr>PowerPoint Presentation</vt:lpstr>
      <vt:lpstr>PowerPoint Presentation</vt:lpstr>
      <vt:lpstr>Future Meetings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Thurman, Kathryn</cp:lastModifiedBy>
  <cp:revision>31</cp:revision>
  <dcterms:created xsi:type="dcterms:W3CDTF">2022-07-28T16:49:29Z</dcterms:created>
  <dcterms:modified xsi:type="dcterms:W3CDTF">2024-04-17T17:19:30Z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