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3"/>
  </p:sldMasterIdLst>
  <p:notesMasterIdLst>
    <p:notesMasterId r:id="rId10"/>
  </p:notesMasterIdLst>
  <p:sldIdLst>
    <p:sldId id="256" r:id="rId4"/>
    <p:sldId id="262" r:id="rId5"/>
    <p:sldId id="265" r:id="rId6"/>
    <p:sldId id="264" r:id="rId7"/>
    <p:sldId id="258" r:id="rId8"/>
    <p:sldId id="260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1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485356-11F8-418F-ACB8-1E55573A7E68}" type="datetimeFigureOut">
              <a:rPr lang="en-US" smtClean="0"/>
              <a:t>5/6/2024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21F52F-893D-432C-BF4D-183992CF1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91905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21F52F-893D-432C-BF4D-183992CF134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8512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21F52F-893D-432C-BF4D-183992CF134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4972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21F52F-893D-432C-BF4D-183992CF134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1441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21F52F-893D-432C-BF4D-183992CF134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7105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21F52F-893D-432C-BF4D-183992CF134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2229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21F52F-893D-432C-BF4D-183992CF134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017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B5896FD6-1930-47E7-933B-F393BD3F31E2}" type="datetimeFigureOut">
              <a:rPr lang="en-US" smtClean="0"/>
              <a:t>5/6/2024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126747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5/6/2024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109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5/6/2024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730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5/6/2024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405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5/6/2024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34291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5/6/2024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12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5/6/2024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044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5/6/2024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878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5/6/2024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785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5/6/2024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553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5/6/2024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492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B5896FD6-1930-47E7-933B-F393BD3F31E2}" type="datetimeFigureOut">
              <a:rPr lang="en-US" smtClean="0"/>
              <a:t>5/6/2024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694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hyperlink" Target="https://www.tradeshowinsights.com/2018/09/weekly-insights-giveaway-strategies-options-what-exhibitors-are-saying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focusfitness.net/stock-photos/downloads/training-motivation-text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tomas.fernandez@nrg.com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deborah.mckeever@Oncor.com" TargetMode="External"/><Relationship Id="rId4" Type="http://schemas.openxmlformats.org/officeDocument/2006/relationships/hyperlink" Target="mailto:mdearnest@aep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62772-D825-D5CA-4A91-5BFBB6158F1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RMTTF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D7A1F5-A867-2B78-1C53-1BC81166CC7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Tomas Fernandez	NRG</a:t>
            </a:r>
          </a:p>
          <a:p>
            <a:r>
              <a:rPr lang="en-US" dirty="0"/>
              <a:t>Debbie McKeever	ONCOR</a:t>
            </a:r>
          </a:p>
          <a:p>
            <a:r>
              <a:rPr lang="en-US" dirty="0"/>
              <a:t>Melinda Earnest	AEP Texas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4037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CDC56C-2888-46D3-BB25-354186FD11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565" y="365760"/>
            <a:ext cx="10103522" cy="862965"/>
          </a:xfrm>
        </p:spPr>
        <p:txBody>
          <a:bodyPr>
            <a:normAutofit/>
          </a:bodyPr>
          <a:lstStyle/>
          <a:p>
            <a:r>
              <a:rPr lang="en-US" dirty="0"/>
              <a:t>Recently Held Retail Training Classes </a:t>
            </a: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5C2E717F-FC7E-60E7-881E-C41804EB562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5430384"/>
              </p:ext>
            </p:extLst>
          </p:nvPr>
        </p:nvGraphicFramePr>
        <p:xfrm>
          <a:off x="1514565" y="1970677"/>
          <a:ext cx="7705181" cy="2489200"/>
        </p:xfrm>
        <a:graphic>
          <a:graphicData uri="http://schemas.openxmlformats.org/drawingml/2006/table">
            <a:tbl>
              <a:tblPr firstRow="1" firstCol="1" bandRow="1">
                <a:tableStyleId>{8A107856-5554-42FB-B03E-39F5DBC370BA}</a:tableStyleId>
              </a:tblPr>
              <a:tblGrid>
                <a:gridCol w="3988094">
                  <a:extLst>
                    <a:ext uri="{9D8B030D-6E8A-4147-A177-3AD203B41FA5}">
                      <a16:colId xmlns:a16="http://schemas.microsoft.com/office/drawing/2014/main" val="839656566"/>
                    </a:ext>
                  </a:extLst>
                </a:gridCol>
                <a:gridCol w="3717087">
                  <a:extLst>
                    <a:ext uri="{9D8B030D-6E8A-4147-A177-3AD203B41FA5}">
                      <a16:colId xmlns:a16="http://schemas.microsoft.com/office/drawing/2014/main" val="3849520330"/>
                    </a:ext>
                  </a:extLst>
                </a:gridCol>
              </a:tblGrid>
              <a:tr h="1244600">
                <a:tc>
                  <a:txBody>
                    <a:bodyPr/>
                    <a:lstStyle/>
                    <a:p>
                      <a:pPr marL="0" marR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Retail 101</a:t>
                      </a:r>
                      <a:endParaRPr lang="en-US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</a:rPr>
                        <a:t>Wednesday, May 1</a:t>
                      </a:r>
                      <a:r>
                        <a:rPr lang="en-US" sz="2400" b="0" baseline="30000" dirty="0">
                          <a:effectLst/>
                        </a:rPr>
                        <a:t>st</a:t>
                      </a:r>
                      <a:r>
                        <a:rPr lang="en-US" sz="2400" b="0" dirty="0">
                          <a:effectLst/>
                        </a:rPr>
                        <a:t> </a:t>
                      </a:r>
                      <a:endParaRPr lang="en-US" sz="2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69774391"/>
                  </a:ext>
                </a:extLst>
              </a:tr>
              <a:tr h="1244600">
                <a:tc>
                  <a:txBody>
                    <a:bodyPr/>
                    <a:lstStyle/>
                    <a:p>
                      <a:pPr marL="0" marR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TXSET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</a:rPr>
                        <a:t>Thursday, May 2</a:t>
                      </a:r>
                      <a:r>
                        <a:rPr lang="en-US" sz="2400" b="0" baseline="30000" dirty="0">
                          <a:effectLst/>
                        </a:rPr>
                        <a:t>nd</a:t>
                      </a:r>
                      <a:r>
                        <a:rPr lang="en-US" sz="2400" b="0" dirty="0">
                          <a:effectLst/>
                        </a:rPr>
                        <a:t> </a:t>
                      </a:r>
                      <a:endParaRPr lang="en-US" sz="2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378513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81123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D040D-5EE7-F343-3FAD-51FEA4709D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6600" y="332510"/>
            <a:ext cx="9544673" cy="989358"/>
          </a:xfrm>
        </p:spPr>
        <p:txBody>
          <a:bodyPr/>
          <a:lstStyle/>
          <a:p>
            <a:r>
              <a:rPr lang="en-US" dirty="0"/>
              <a:t>      Comments from Survey</a:t>
            </a:r>
          </a:p>
        </p:txBody>
      </p:sp>
      <p:pic>
        <p:nvPicPr>
          <p:cNvPr id="5" name="Content Placeholder 4" descr="A red circle with a megaphone and text&#10;&#10;Description automatically generated">
            <a:extLst>
              <a:ext uri="{FF2B5EF4-FFF2-40B4-BE49-F238E27FC236}">
                <a16:creationId xmlns:a16="http://schemas.microsoft.com/office/drawing/2014/main" id="{9D6BE01C-9DDA-3AFB-FA04-7BE391A97D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216716" y="114141"/>
            <a:ext cx="1828800" cy="1828800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D9C24F1-1244-E1CD-EDEE-4D82F91995C9}"/>
              </a:ext>
            </a:extLst>
          </p:cNvPr>
          <p:cNvSpPr txBox="1"/>
          <p:nvPr/>
        </p:nvSpPr>
        <p:spPr>
          <a:xfrm>
            <a:off x="785476" y="1575579"/>
            <a:ext cx="108669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36 of 40 class participants took the survey</a:t>
            </a:r>
          </a:p>
          <a:p>
            <a:r>
              <a:rPr lang="en-US" dirty="0"/>
              <a:t>											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3B7EC83-BB84-69E7-8C57-0462D4A30B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205" y="2429165"/>
            <a:ext cx="5564318" cy="338974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5693B4A-D1C7-F3EC-76AD-6255AE620C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51523" y="2429166"/>
            <a:ext cx="5564318" cy="4008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8541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E5172-7FF2-6622-E5C0-8605353267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474" y="0"/>
            <a:ext cx="10495226" cy="749300"/>
          </a:xfrm>
        </p:spPr>
        <p:txBody>
          <a:bodyPr>
            <a:normAutofit fontScale="90000"/>
          </a:bodyPr>
          <a:lstStyle/>
          <a:p>
            <a:r>
              <a:rPr lang="en-US" sz="2800" b="1" dirty="0"/>
              <a:t>On-Demand ERCOT Retail Training Modules Available 24/7</a:t>
            </a: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23DA1F-49B4-D33E-0E98-DF7D0449A7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00" y="749300"/>
            <a:ext cx="6908800" cy="6108700"/>
          </a:xfrm>
        </p:spPr>
        <p:txBody>
          <a:bodyPr>
            <a:normAutofit fontScale="92500" lnSpcReduction="10000"/>
          </a:bodyPr>
          <a:lstStyle/>
          <a:p>
            <a:pPr marL="548640" lvl="2" indent="0">
              <a:buClr>
                <a:srgbClr val="FF0000"/>
              </a:buClr>
              <a:buNone/>
            </a:pPr>
            <a:endParaRPr lang="en-US" sz="2000" b="1" dirty="0">
              <a:latin typeface="Calibri" panose="020F0502020204030204" pitchFamily="34" charset="0"/>
            </a:endParaRPr>
          </a:p>
          <a:p>
            <a:pPr marL="548640" lvl="2" indent="0">
              <a:buClr>
                <a:srgbClr val="FF0000"/>
              </a:buClr>
              <a:buNone/>
            </a:pPr>
            <a:r>
              <a:rPr lang="en-US" sz="2000" b="1" dirty="0" err="1"/>
              <a:t>MarkeTrak</a:t>
            </a:r>
            <a:r>
              <a:rPr lang="en-US" sz="2000" b="1" dirty="0"/>
              <a:t> Online Training Modules  - 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 err="1"/>
              <a:t>Marketrak</a:t>
            </a:r>
            <a:r>
              <a:rPr lang="en-US" sz="2000" dirty="0"/>
              <a:t> Overview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Switch Hold Removal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Cancel With/Without  Approvals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Inadvertent Gains/Losses &amp; Rescissions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Usage and Billing</a:t>
            </a:r>
            <a:endParaRPr lang="en-US" sz="2000" i="1" dirty="0">
              <a:solidFill>
                <a:schemeClr val="accent5">
                  <a:lumMod val="50000"/>
                </a:schemeClr>
              </a:solidFill>
            </a:endParaRP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Other D2D Subtypes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Bulk Insert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 err="1"/>
              <a:t>MarkeTrak</a:t>
            </a:r>
            <a:r>
              <a:rPr lang="en-US" sz="2000" dirty="0"/>
              <a:t> Admin Functionality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Data Extract Variances (DEV) LSE Subtypes 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Data Extract Variances (DEV) Non-LSE Subtypes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Emails and Notifications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Reporting – Background &amp; GUI 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en-US" sz="2000" b="1" dirty="0"/>
          </a:p>
          <a:p>
            <a:pPr marL="548640" lvl="2" indent="0">
              <a:buClr>
                <a:srgbClr val="FF0000"/>
              </a:buClr>
              <a:buNone/>
            </a:pPr>
            <a:r>
              <a:rPr lang="en-US" sz="2000" b="1" dirty="0"/>
              <a:t>Web-based Training Classes - 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Retail 101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TXSET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Mass Transition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en-US" sz="2000" b="1" dirty="0"/>
          </a:p>
          <a:p>
            <a:pPr marL="548640" lvl="2" indent="0">
              <a:buClr>
                <a:srgbClr val="FF0000"/>
              </a:buClr>
              <a:buNone/>
            </a:pPr>
            <a:endParaRPr lang="en-US" sz="2000" b="1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 descr="A hand writing on a glass board&#10;&#10;Description automatically generated">
            <a:extLst>
              <a:ext uri="{FF2B5EF4-FFF2-40B4-BE49-F238E27FC236}">
                <a16:creationId xmlns:a16="http://schemas.microsoft.com/office/drawing/2014/main" id="{5507ECF9-041E-0CD6-A2C4-CC404D0744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921500" y="1797349"/>
            <a:ext cx="4140200" cy="3263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6085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801627-6861-4EA9-BE98-E0CE33A894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43466" cy="6858000"/>
          </a:xfrm>
          <a:prstGeom prst="rect">
            <a:avLst/>
          </a:prstGeom>
          <a:solidFill>
            <a:srgbClr val="0D0D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3C1483F-490E-4C8A-8765-1F8AF0C67D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66" y="0"/>
            <a:ext cx="3736189" cy="6858000"/>
          </a:xfrm>
          <a:prstGeom prst="rect">
            <a:avLst/>
          </a:prstGeom>
          <a:solidFill>
            <a:srgbClr val="29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BF58AC7-DB18-48F6-42A1-49843E930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9161" y="478366"/>
            <a:ext cx="3092718" cy="5528734"/>
          </a:xfrm>
          <a:noFill/>
        </p:spPr>
        <p:txBody>
          <a:bodyPr anchor="t">
            <a:normAutofit/>
          </a:bodyPr>
          <a:lstStyle/>
          <a:p>
            <a:pPr algn="ctr"/>
            <a:br>
              <a:rPr lang="en-US" sz="2800" b="1" dirty="0">
                <a:solidFill>
                  <a:srgbClr val="FFFFFF"/>
                </a:solidFill>
              </a:rPr>
            </a:br>
            <a:br>
              <a:rPr lang="en-US" sz="2800" b="1" dirty="0">
                <a:solidFill>
                  <a:srgbClr val="FFFFFF"/>
                </a:solidFill>
              </a:rPr>
            </a:br>
            <a:br>
              <a:rPr lang="en-US" sz="2800" b="1" dirty="0">
                <a:solidFill>
                  <a:srgbClr val="FFFFFF"/>
                </a:solidFill>
              </a:rPr>
            </a:br>
            <a:br>
              <a:rPr lang="en-US" sz="2800" b="1" dirty="0">
                <a:solidFill>
                  <a:srgbClr val="FFFFFF"/>
                </a:solidFill>
              </a:rPr>
            </a:br>
            <a:r>
              <a:rPr lang="en-US" sz="2800" b="1" dirty="0">
                <a:solidFill>
                  <a:srgbClr val="FFFFFF"/>
                </a:solidFill>
              </a:rPr>
              <a:t>Upcoming</a:t>
            </a:r>
            <a:br>
              <a:rPr lang="en-US" sz="2800" b="1" dirty="0">
                <a:solidFill>
                  <a:srgbClr val="FFFFFF"/>
                </a:solidFill>
              </a:rPr>
            </a:br>
            <a:br>
              <a:rPr lang="en-US" sz="2800" b="1" dirty="0">
                <a:solidFill>
                  <a:srgbClr val="FFFFFF"/>
                </a:solidFill>
              </a:rPr>
            </a:br>
            <a:r>
              <a:rPr lang="en-US" sz="2800" b="1" dirty="0">
                <a:solidFill>
                  <a:srgbClr val="FFFFFF"/>
                </a:solidFill>
              </a:rPr>
              <a:t>2024 </a:t>
            </a:r>
            <a:br>
              <a:rPr lang="en-US" sz="2800" b="1" dirty="0">
                <a:solidFill>
                  <a:srgbClr val="FFFFFF"/>
                </a:solidFill>
              </a:rPr>
            </a:br>
            <a:r>
              <a:rPr lang="en-US" sz="2800" b="1" dirty="0">
                <a:solidFill>
                  <a:srgbClr val="FFFFFF"/>
                </a:solidFill>
              </a:rPr>
              <a:t>RMTTF Meetings</a:t>
            </a:r>
            <a:br>
              <a:rPr lang="en-US" sz="2800" b="1" dirty="0">
                <a:solidFill>
                  <a:srgbClr val="FFFFFF"/>
                </a:solidFill>
              </a:rPr>
            </a:br>
            <a:br>
              <a:rPr lang="en-US" sz="2800" b="1" dirty="0">
                <a:solidFill>
                  <a:srgbClr val="FFFFFF"/>
                </a:solidFill>
              </a:rPr>
            </a:br>
            <a:endParaRPr lang="en-US" sz="2800" b="1" dirty="0">
              <a:solidFill>
                <a:srgbClr val="FFFFFF"/>
              </a:solidFill>
            </a:endParaRPr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0249BF42-D05C-4553-9417-7B86957592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79654" y="0"/>
            <a:ext cx="691318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C5A0030-AA31-60BF-F399-D3A06DBD11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79653" y="0"/>
            <a:ext cx="6913185" cy="6858000"/>
          </a:xfrm>
        </p:spPr>
        <p:txBody>
          <a:bodyPr>
            <a:normAutofit/>
          </a:bodyPr>
          <a:lstStyle/>
          <a:p>
            <a:pPr marL="0" marR="0" indent="0">
              <a:spcBef>
                <a:spcPts val="0"/>
              </a:spcBef>
              <a:spcAft>
                <a:spcPts val="800"/>
              </a:spcAft>
              <a:buNone/>
            </a:pP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Monthly meetings listed below will be held at 9:30 AM unless noted otherwise. All meetings have WebEx capability. </a:t>
            </a:r>
          </a:p>
          <a:p>
            <a:pPr marL="0" marR="0" indent="0">
              <a:spcBef>
                <a:spcPts val="0"/>
              </a:spcBef>
              <a:spcAft>
                <a:spcPts val="800"/>
              </a:spcAft>
              <a:buNone/>
            </a:pP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In person meetings have locations listed.</a:t>
            </a:r>
          </a:p>
          <a:p>
            <a:pPr marL="0" marR="0" indent="0">
              <a:spcBef>
                <a:spcPts val="0"/>
              </a:spcBef>
              <a:spcAft>
                <a:spcPts val="800"/>
              </a:spcAft>
              <a:buNone/>
            </a:pPr>
            <a:endParaRPr lang="en-US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Thursday, June </a:t>
            </a: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20 – Full Day  </a:t>
            </a:r>
            <a:r>
              <a:rPr lang="en-US" dirty="0">
                <a:effectLst/>
                <a:highlight>
                  <a:srgbClr val="FFFF00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In person and WebEx  </a:t>
            </a:r>
            <a:r>
              <a:rPr lang="en-US" b="1" dirty="0">
                <a:effectLst/>
                <a:highlight>
                  <a:srgbClr val="FFFF00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Oncor</a:t>
            </a:r>
            <a:endParaRPr lang="en-US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Friday, June21</a:t>
            </a: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	 - ½ Day            </a:t>
            </a:r>
            <a:r>
              <a:rPr lang="en-US" dirty="0">
                <a:effectLst/>
                <a:highlight>
                  <a:srgbClr val="FFFF00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In person and WebEx  </a:t>
            </a:r>
            <a:r>
              <a:rPr lang="en-US" b="1" dirty="0">
                <a:effectLst/>
                <a:highlight>
                  <a:srgbClr val="FFFF00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Oncor</a:t>
            </a:r>
            <a:endParaRPr lang="en-US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No meeting </a:t>
            </a:r>
            <a:r>
              <a:rPr lang="en-US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in </a:t>
            </a:r>
            <a:r>
              <a:rPr lang="en-US" dirty="0"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July</a:t>
            </a: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Thursday, August 8 	  Web-Ex only</a:t>
            </a: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Thursday, September 12 Web-Ex only</a:t>
            </a: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Thursday, October 10 	  Web-Ex only</a:t>
            </a: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Thursday, November 7 	  Web-Ex only</a:t>
            </a: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Thursday, December 12   Web-Ex only</a:t>
            </a:r>
          </a:p>
          <a:p>
            <a:pPr marL="0" marR="0" indent="0">
              <a:spcBef>
                <a:spcPts val="0"/>
              </a:spcBef>
              <a:spcAft>
                <a:spcPts val="800"/>
              </a:spcAft>
              <a:buNone/>
            </a:pPr>
            <a:endParaRPr lang="en-US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800"/>
              </a:spcAft>
              <a:buNone/>
            </a:pPr>
            <a:r>
              <a:rPr lang="en-US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See addresses below for meetings being offered in person: </a:t>
            </a:r>
          </a:p>
          <a:p>
            <a:pPr marL="0" marR="0" indent="0">
              <a:spcBef>
                <a:spcPts val="0"/>
              </a:spcBef>
              <a:spcAft>
                <a:spcPts val="800"/>
              </a:spcAft>
              <a:buNone/>
            </a:pPr>
            <a:r>
              <a:rPr lang="en-US" b="1" dirty="0">
                <a:highlight>
                  <a:srgbClr val="FFFF00"/>
                </a:highlight>
                <a:cs typeface="Times New Roman" panose="02020603050405020304" pitchFamily="18" charset="0"/>
              </a:rPr>
              <a:t>Oncor</a:t>
            </a:r>
            <a:r>
              <a:rPr lang="en-US" dirty="0">
                <a:highlight>
                  <a:srgbClr val="FFFF00"/>
                </a:highlight>
                <a:cs typeface="Times New Roman" panose="02020603050405020304" pitchFamily="18" charset="0"/>
              </a:rPr>
              <a:t>, 1616 Woodall Rodgers Fwy Dallas, Tx 75202</a:t>
            </a:r>
          </a:p>
        </p:txBody>
      </p:sp>
    </p:spTree>
    <p:extLst>
      <p:ext uri="{BB962C8B-B14F-4D97-AF65-F5344CB8AC3E}">
        <p14:creationId xmlns:p14="http://schemas.microsoft.com/office/powerpoint/2010/main" val="5505534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F62472-CEC0-B436-0A7B-73FAD9DB81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600" y="520700"/>
            <a:ext cx="11036300" cy="6007100"/>
          </a:xfrm>
        </p:spPr>
        <p:txBody>
          <a:bodyPr/>
          <a:lstStyle/>
          <a:p>
            <a:pPr marL="0" indent="0" algn="ctr">
              <a:buNone/>
            </a:pPr>
            <a:r>
              <a:rPr lang="en-US" sz="4800" b="1" dirty="0"/>
              <a:t>Questions?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br>
              <a:rPr lang="en-US" sz="2000" b="1" baseline="30000" dirty="0"/>
            </a:br>
            <a:br>
              <a:rPr lang="en-US" sz="2000" b="1" dirty="0"/>
            </a:br>
            <a:r>
              <a:rPr lang="en-US" sz="2000" b="1" dirty="0"/>
              <a:t>If you have suggestions for training or questions, please contact one of the RMTTF co-chairs noted below. </a:t>
            </a:r>
            <a:br>
              <a:rPr lang="en-US" sz="2000" b="1" dirty="0"/>
            </a:br>
            <a:r>
              <a:rPr lang="en-US" sz="2000" b="1" dirty="0"/>
              <a:t>          </a:t>
            </a:r>
            <a:br>
              <a:rPr lang="en-US" sz="2000" b="1" dirty="0"/>
            </a:br>
            <a:r>
              <a:rPr lang="en-US" sz="2000" b="1" dirty="0"/>
              <a:t>	Tomas Fernandez, NRG      </a:t>
            </a:r>
            <a:r>
              <a:rPr lang="en-US" sz="2000" b="1" dirty="0">
                <a:hlinkClick r:id="rId3"/>
              </a:rPr>
              <a:t>tomas.fernandez@nrg.com</a:t>
            </a:r>
            <a:br>
              <a:rPr lang="en-US" sz="2000" b="1" dirty="0"/>
            </a:br>
            <a:r>
              <a:rPr lang="en-US" sz="2000" b="1" dirty="0"/>
              <a:t>         	Melinda Earnest, AEP         </a:t>
            </a:r>
            <a:r>
              <a:rPr lang="en-US" sz="2000" b="1" dirty="0">
                <a:hlinkClick r:id="rId4"/>
              </a:rPr>
              <a:t>mdearnest@aep.com</a:t>
            </a:r>
            <a:r>
              <a:rPr lang="en-US" sz="2000" b="1" dirty="0"/>
              <a:t>	</a:t>
            </a:r>
            <a:br>
              <a:rPr lang="en-US" sz="2000" b="1" dirty="0"/>
            </a:br>
            <a:r>
              <a:rPr lang="en-US" sz="2000" b="1" dirty="0"/>
              <a:t>          	Debbie McKeever, Oncor   </a:t>
            </a:r>
            <a:r>
              <a:rPr lang="en-US" sz="2000" b="1" dirty="0">
                <a:hlinkClick r:id="rId5"/>
              </a:rPr>
              <a:t>deborah.mckeever@Oncor.com</a:t>
            </a:r>
            <a:br>
              <a:rPr lang="en-US" sz="2000" b="1" dirty="0">
                <a:latin typeface="Calibri" panose="020F0502020204030204" pitchFamily="34" charset="0"/>
              </a:rPr>
            </a:br>
            <a:br>
              <a:rPr lang="en-US" sz="1800" b="1" dirty="0">
                <a:latin typeface="Calibri" panose="020F0502020204030204" pitchFamily="34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004788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WrappedLabelHistory xmlns:xsd="http://www.w3.org/2001/XMLSchema" xmlns:xsi="http://www.w3.org/2001/XMLSchema-instance" xmlns="http://www.boldonjames.com/2016/02/Classifier/internal/wrappedLabelHistory">
  <Value>PD94bWwgdmVyc2lvbj0iMS4wIiBlbmNvZGluZz0idXMtYXNjaWkiPz48bGFiZWxIaXN0b3J5IHhtbG5zOnhzZD0iaHR0cDovL3d3dy53My5vcmcvMjAwMS9YTUxTY2hlbWEiIHhtbG5zOnhzaT0iaHR0cDovL3d3dy53My5vcmcvMjAwMS9YTUxTY2hlbWEtaW5zdGFuY2UiIHhtbG5zPSJodHRwOi8vd3d3LmJvbGRvbmphbWVzLmNvbS8yMDE2LzAyL0NsYXNzaWZpZXIvaW50ZXJuYWwvbGFiZWxIaXN0b3J5Ij48aXRlbT48c2lzbCBzaXNsVmVyc2lvbj0iMCIgcG9saWN5PSJlOWMwYjhkNy1iZGI0LTRmZDMtYjYyYS1mNTAzMjdhYWVmY2UiIG9yaWdpbj0idXNlclNlbGVjdGVkIj48ZWxlbWVudCB1aWQ9IjkzNmUyMmQ1LTQ1YTctNGNiNy05NWFiLTFhYThjN2M4ODc4OSIgdmFsdWU9IiIgeG1sbnM9Imh0dHA6Ly93d3cuYm9sZG9uamFtZXMuY29tLzIwMDgvMDEvc2llL2ludGVybmFsL2xhYmVsIiAvPjxlbGVtZW50IHVpZD0iZDE0ZjVjMzYtZjQ0YS00MzE1LWI0MzgtMDA1Y2ZlOGYwNjlmIiB2YWx1ZT0iIiB4bWxucz0iaHR0cDovL3d3dy5ib2xkb25qYW1lcy5jb20vMjAwOC8wMS9zaWUvaW50ZXJuYWwvbGFiZWwiIC8+PC9zaXNsPjxVc2VyTmFtZT5DT1JQXGNjb25wMDE8L1VzZXJOYW1lPjxEYXRlVGltZT4xLzMvMjAyNCA0OjIyOjAyIEFNPC9EYXRlVGltZT48TGFiZWxTdHJpbmc+VW5jYXRlZ29yaXplZDwvTGFiZWxTdHJpbmc+PC9pdGVtPjwvbGFiZWxIaXN0b3J5Pg==</Value>
</WrappedLabelHistory>
</file>

<file path=customXml/item2.xml><?xml version="1.0" encoding="utf-8"?>
<sisl xmlns:xsd="http://www.w3.org/2001/XMLSchema" xmlns:xsi="http://www.w3.org/2001/XMLSchema-instance" xmlns="http://www.boldonjames.com/2008/01/sie/internal/label" sislVersion="0" policy="e9c0b8d7-bdb4-4fd3-b62a-f50327aaefce" origin="userSelected">
  <element uid="936e22d5-45a7-4cb7-95ab-1aa8c7c88789" value=""/>
  <element uid="d14f5c36-f44a-4315-b438-005cfe8f069f" value=""/>
</sisl>
</file>

<file path=customXml/itemProps1.xml><?xml version="1.0" encoding="utf-8"?>
<ds:datastoreItem xmlns:ds="http://schemas.openxmlformats.org/officeDocument/2006/customXml" ds:itemID="{CAD66A93-6198-475A-8C44-FCCA61BB2285}">
  <ds:schemaRefs>
    <ds:schemaRef ds:uri="http://www.w3.org/2001/XMLSchema"/>
    <ds:schemaRef ds:uri="http://www.boldonjames.com/2016/02/Classifier/internal/wrappedLabelHistory"/>
  </ds:schemaRefs>
</ds:datastoreItem>
</file>

<file path=customXml/itemProps2.xml><?xml version="1.0" encoding="utf-8"?>
<ds:datastoreItem xmlns:ds="http://schemas.openxmlformats.org/officeDocument/2006/customXml" ds:itemID="{8C2BFAD6-C3E7-49D3-AB37-021922D38B9E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TM03457515[[fn=View]]</Template>
  <TotalTime>3176</TotalTime>
  <Words>323</Words>
  <Application>Microsoft Office PowerPoint</Application>
  <PresentationFormat>Widescreen</PresentationFormat>
  <Paragraphs>57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Century Schoolbook</vt:lpstr>
      <vt:lpstr>Wingdings</vt:lpstr>
      <vt:lpstr>Wingdings 2</vt:lpstr>
      <vt:lpstr>View</vt:lpstr>
      <vt:lpstr>RMTTF</vt:lpstr>
      <vt:lpstr>Recently Held Retail Training Classes </vt:lpstr>
      <vt:lpstr>      Comments from Survey</vt:lpstr>
      <vt:lpstr>On-Demand ERCOT Retail Training Modules Available 24/7</vt:lpstr>
      <vt:lpstr>    Upcoming  2024  RMTTF Meetings  </vt:lpstr>
      <vt:lpstr>PowerPoint Presentation</vt:lpstr>
    </vt:vector>
  </TitlesOfParts>
  <Company>American Electric Power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RMTTF</dc:title>
  <dc:creator>Melinda D Earnest</dc:creator>
  <cp:lastModifiedBy>Melinda D Earnest</cp:lastModifiedBy>
  <cp:revision>52</cp:revision>
  <dcterms:created xsi:type="dcterms:W3CDTF">2024-01-03T03:56:24Z</dcterms:created>
  <dcterms:modified xsi:type="dcterms:W3CDTF">2024-05-06T21:33:55Z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985a6358-0b1a-47a5-a44f-1467ea07feb6</vt:lpwstr>
  </property>
  <property fmtid="{D5CDD505-2E9C-101B-9397-08002B2CF9AE}" pid="3" name="bjClsUserRVM">
    <vt:lpwstr>[]</vt:lpwstr>
  </property>
  <property fmtid="{D5CDD505-2E9C-101B-9397-08002B2CF9AE}" pid="4" name="bjSaver">
    <vt:lpwstr>uUToTmzl1WCvCveSySCN/8m65ke2qS6g</vt:lpwstr>
  </property>
  <property fmtid="{D5CDD505-2E9C-101B-9397-08002B2CF9AE}" pid="5" name="bjDocumentLabelXML">
    <vt:lpwstr>&lt;?xml version="1.0" encoding="us-ascii"?&gt;&lt;sisl xmlns:xsd="http://www.w3.org/2001/XMLSchema" xmlns:xsi="http://www.w3.org/2001/XMLSchema-instance" sislVersion="0" policy="e9c0b8d7-bdb4-4fd3-b62a-f50327aaefce" origin="userSelected" xmlns="http://www.boldonj</vt:lpwstr>
  </property>
  <property fmtid="{D5CDD505-2E9C-101B-9397-08002B2CF9AE}" pid="6" name="bjDocumentLabelXML-0">
    <vt:lpwstr>ames.com/2008/01/sie/internal/label"&gt;&lt;element uid="936e22d5-45a7-4cb7-95ab-1aa8c7c88789" value="" /&gt;&lt;element uid="d14f5c36-f44a-4315-b438-005cfe8f069f" value="" /&gt;&lt;/sisl&gt;</vt:lpwstr>
  </property>
  <property fmtid="{D5CDD505-2E9C-101B-9397-08002B2CF9AE}" pid="7" name="bjDocumentSecurityLabel">
    <vt:lpwstr>Uncategorized</vt:lpwstr>
  </property>
  <property fmtid="{D5CDD505-2E9C-101B-9397-08002B2CF9AE}" pid="8" name="MSIP_Label_574d496c-7ac4-4b13-81fd-698eca66b217_SiteId">
    <vt:lpwstr>15f3c881-6b03-4ff6-8559-77bf5177818f</vt:lpwstr>
  </property>
  <property fmtid="{D5CDD505-2E9C-101B-9397-08002B2CF9AE}" pid="9" name="MSIP_Label_574d496c-7ac4-4b13-81fd-698eca66b217_Name">
    <vt:lpwstr>Uncategorized</vt:lpwstr>
  </property>
  <property fmtid="{D5CDD505-2E9C-101B-9397-08002B2CF9AE}" pid="10" name="MSIP_Label_574d496c-7ac4-4b13-81fd-698eca66b217_Enabled">
    <vt:lpwstr>true</vt:lpwstr>
  </property>
  <property fmtid="{D5CDD505-2E9C-101B-9397-08002B2CF9AE}" pid="11" name="bjLabelHistoryID">
    <vt:lpwstr>{CAD66A93-6198-475A-8C44-FCCA61BB2285}</vt:lpwstr>
  </property>
</Properties>
</file>