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handoutMasterIdLst>
    <p:handoutMasterId r:id="rId13"/>
  </p:handoutMasterIdLst>
  <p:sldIdLst>
    <p:sldId id="256" r:id="rId5"/>
    <p:sldId id="293" r:id="rId6"/>
    <p:sldId id="276" r:id="rId7"/>
    <p:sldId id="292" r:id="rId8"/>
    <p:sldId id="291" r:id="rId9"/>
    <p:sldId id="259"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94383" autoAdjust="0"/>
  </p:normalViewPr>
  <p:slideViewPr>
    <p:cSldViewPr snapToGrid="0">
      <p:cViewPr varScale="1">
        <p:scale>
          <a:sx n="64" d="100"/>
          <a:sy n="64" d="100"/>
        </p:scale>
        <p:origin x="744"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5/6/2024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5/6/2024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may 7th, 2024</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a:bodyPr>
          <a:lstStyle/>
          <a:p>
            <a:pPr algn="ctr"/>
            <a:r>
              <a:rPr lang="en-US" dirty="0"/>
              <a:t>LRITF meeting</a:t>
            </a:r>
            <a:br>
              <a:rPr lang="en-US" dirty="0"/>
            </a:br>
            <a:r>
              <a:rPr lang="en-US" dirty="0"/>
              <a:t>4/2/24</a:t>
            </a:r>
            <a:br>
              <a:rPr lang="en-US" dirty="0"/>
            </a:b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472609" y="336999"/>
            <a:ext cx="7597327" cy="6103558"/>
          </a:xfrm>
        </p:spPr>
        <p:txBody>
          <a:bodyPr>
            <a:normAutofit fontScale="92500" lnSpcReduction="10000"/>
          </a:bodyPr>
          <a:lstStyle/>
          <a:p>
            <a:pPr algn="ctr"/>
            <a:r>
              <a:rPr lang="en-US" sz="2800" b="1" dirty="0"/>
              <a:t>The Task Force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300" b="1" u="sng" dirty="0"/>
              <a:t>MVI Counts </a:t>
            </a:r>
            <a:r>
              <a:rPr lang="en-US" sz="2300" b="1" dirty="0"/>
              <a:t>–</a:t>
            </a:r>
            <a:r>
              <a:rPr lang="en-US" sz="2300" dirty="0"/>
              <a:t> Total population is ~ 108,000 ESIs that have transitioned.  A small group of 10 ESIs had not transitioned due to cancelled MVIs.  A 3</a:t>
            </a:r>
            <a:r>
              <a:rPr lang="en-US" sz="2300" baseline="30000" dirty="0"/>
              <a:t>rd</a:t>
            </a:r>
            <a:r>
              <a:rPr lang="en-US" sz="2300" dirty="0"/>
              <a:t> DREP drop will occur to ensure all ESIs have transitioned.</a:t>
            </a:r>
          </a:p>
          <a:p>
            <a:pPr marL="457200" indent="-457200">
              <a:buFont typeface="Arial" panose="020B0604020202020204" pitchFamily="34" charset="0"/>
              <a:buChar char="•"/>
            </a:pPr>
            <a:r>
              <a:rPr lang="en-US" sz="2300" b="1" u="sng" dirty="0"/>
              <a:t>Clean Up Issues &amp; Inadvertent Gains </a:t>
            </a:r>
            <a:r>
              <a:rPr lang="en-US" sz="2300" b="1" dirty="0"/>
              <a:t>– </a:t>
            </a:r>
            <a:r>
              <a:rPr lang="en-US" sz="2300" dirty="0"/>
              <a:t>various operational issues were reviewed which have also been discussed on the regularly scheduled LP&amp;L market calls.</a:t>
            </a:r>
          </a:p>
          <a:p>
            <a:pPr marL="457200" indent="-457200">
              <a:buFont typeface="Arial" panose="020B0604020202020204" pitchFamily="34" charset="0"/>
              <a:buChar char="•"/>
            </a:pPr>
            <a:r>
              <a:rPr lang="en-US" sz="2300" b="1" u="sng" dirty="0">
                <a:solidFill>
                  <a:schemeClr val="tx1">
                    <a:lumMod val="50000"/>
                    <a:lumOff val="50000"/>
                  </a:schemeClr>
                </a:solidFill>
              </a:rPr>
              <a:t>LSE files</a:t>
            </a:r>
            <a:r>
              <a:rPr lang="en-US" sz="2300" b="1" dirty="0">
                <a:solidFill>
                  <a:schemeClr val="tx1">
                    <a:lumMod val="50000"/>
                    <a:lumOff val="50000"/>
                  </a:schemeClr>
                </a:solidFill>
              </a:rPr>
              <a:t>– </a:t>
            </a:r>
            <a:r>
              <a:rPr lang="en-US" sz="2300" dirty="0">
                <a:solidFill>
                  <a:schemeClr val="tx1">
                    <a:lumMod val="50000"/>
                    <a:lumOff val="50000"/>
                  </a:schemeClr>
                </a:solidFill>
              </a:rPr>
              <a:t>timing</a:t>
            </a:r>
            <a:r>
              <a:rPr lang="en-US" sz="2300" b="1" dirty="0">
                <a:solidFill>
                  <a:schemeClr val="tx1">
                    <a:lumMod val="50000"/>
                    <a:lumOff val="50000"/>
                  </a:schemeClr>
                </a:solidFill>
              </a:rPr>
              <a:t> </a:t>
            </a:r>
            <a:r>
              <a:rPr lang="en-US" sz="2300" dirty="0">
                <a:solidFill>
                  <a:schemeClr val="tx1">
                    <a:lumMod val="50000"/>
                    <a:lumOff val="50000"/>
                  </a:schemeClr>
                </a:solidFill>
              </a:rPr>
              <a:t>of interval data delivery to ERCOT for settlement and availability on the AMS Settlement extract was reviewed by LP&amp;L and ERCOT teams.  </a:t>
            </a:r>
          </a:p>
          <a:p>
            <a:r>
              <a:rPr lang="en-US" sz="2300" dirty="0">
                <a:solidFill>
                  <a:schemeClr val="tx1">
                    <a:lumMod val="50000"/>
                    <a:lumOff val="50000"/>
                  </a:schemeClr>
                </a:solidFill>
              </a:rPr>
              <a:t>	LP&amp;L acknowledged they experienced an issue with LSE 	files, however, as of 3/20 issue was fixed and corrected 	files should be resubmitted by 4/5.  </a:t>
            </a:r>
          </a:p>
          <a:p>
            <a:r>
              <a:rPr lang="en-US" sz="2300" dirty="0">
                <a:solidFill>
                  <a:schemeClr val="tx1">
                    <a:lumMod val="50000"/>
                    <a:lumOff val="50000"/>
                  </a:schemeClr>
                </a:solidFill>
              </a:rPr>
              <a:t>	Based on timing of LP&amp;L processes “yesterday’s 	interval data will be submitted to ERCOT 	tomorrow”.  ERCOT’s processing should allow for 4 	– 6 days from when the data was submitted (not 	necessarily the trading date).</a:t>
            </a:r>
            <a:endParaRPr lang="en-US" sz="2200" dirty="0"/>
          </a:p>
        </p:txBody>
      </p:sp>
    </p:spTree>
    <p:extLst>
      <p:ext uri="{BB962C8B-B14F-4D97-AF65-F5344CB8AC3E}">
        <p14:creationId xmlns:p14="http://schemas.microsoft.com/office/powerpoint/2010/main" val="386134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a:bodyPr>
          <a:lstStyle/>
          <a:p>
            <a:pPr algn="ctr"/>
            <a:r>
              <a:rPr lang="en-US" dirty="0"/>
              <a:t>LRITF meeting</a:t>
            </a:r>
            <a:br>
              <a:rPr lang="en-US" dirty="0"/>
            </a:br>
            <a:r>
              <a:rPr lang="en-US" dirty="0"/>
              <a:t>4/2/24 - continued</a:t>
            </a:r>
            <a:br>
              <a:rPr lang="en-US" dirty="0"/>
            </a:b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594673" y="863773"/>
            <a:ext cx="7597327" cy="6103558"/>
          </a:xfrm>
        </p:spPr>
        <p:txBody>
          <a:bodyPr>
            <a:normAutofit fontScale="92500" lnSpcReduction="20000"/>
          </a:bodyPr>
          <a:lstStyle/>
          <a:p>
            <a:pPr algn="ctr"/>
            <a:r>
              <a:rPr lang="en-US" sz="2800" b="1" dirty="0"/>
              <a:t>The Task Force also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300" b="1" u="sng" dirty="0"/>
              <a:t>Distribution Loss Factors</a:t>
            </a:r>
            <a:r>
              <a:rPr lang="en-US" sz="2300" b="1" dirty="0"/>
              <a:t>–  </a:t>
            </a:r>
            <a:r>
              <a:rPr lang="en-US" sz="2300" dirty="0"/>
              <a:t>LP&amp;L reported ESIs have been corrected to reflect the accurate DLF code via 814_20 transactions.  Randy (ERCOT) noted the settlement system still had some time periods listed with B – E DLF codes, however, the values should all be the same.  </a:t>
            </a:r>
          </a:p>
          <a:p>
            <a:pPr marL="457200" indent="-457200">
              <a:buFont typeface="Arial" panose="020B0604020202020204" pitchFamily="34" charset="0"/>
              <a:buChar char="•"/>
            </a:pPr>
            <a:r>
              <a:rPr lang="en-US" sz="2300" b="1" u="sng" dirty="0"/>
              <a:t>MVI Priority Codes – </a:t>
            </a:r>
            <a:r>
              <a:rPr lang="en-US" sz="2300" dirty="0"/>
              <a:t>Priority codes were noted and are posted on the main LRITF page as well as on LP&amp;L website for future reference.</a:t>
            </a:r>
          </a:p>
          <a:p>
            <a:pPr marL="457200" indent="-457200">
              <a:buFont typeface="Arial" panose="020B0604020202020204" pitchFamily="34" charset="0"/>
              <a:buChar char="•"/>
            </a:pPr>
            <a:r>
              <a:rPr lang="en-US" sz="2300" b="1" u="sng" dirty="0">
                <a:solidFill>
                  <a:schemeClr val="tx1">
                    <a:lumMod val="50000"/>
                    <a:lumOff val="50000"/>
                  </a:schemeClr>
                </a:solidFill>
              </a:rPr>
              <a:t>Historical Usage (HI vs HU) </a:t>
            </a:r>
            <a:r>
              <a:rPr lang="en-US" sz="2300" b="1" dirty="0">
                <a:solidFill>
                  <a:schemeClr val="tx1">
                    <a:lumMod val="50000"/>
                    <a:lumOff val="50000"/>
                  </a:schemeClr>
                </a:solidFill>
              </a:rPr>
              <a:t>– </a:t>
            </a:r>
            <a:r>
              <a:rPr lang="en-US" sz="2300" dirty="0">
                <a:solidFill>
                  <a:schemeClr val="tx1">
                    <a:lumMod val="50000"/>
                    <a:lumOff val="50000"/>
                  </a:schemeClr>
                </a:solidFill>
              </a:rPr>
              <a:t>functionality is in testing for the receipt of the HI flag in enrollment transactions that will return either historical interval data or summary usage if interval data is not available.  Should be in production next week.</a:t>
            </a:r>
          </a:p>
          <a:p>
            <a:pPr marL="457200" indent="-457200">
              <a:buFont typeface="Arial" panose="020B0604020202020204" pitchFamily="34" charset="0"/>
              <a:buChar char="•"/>
            </a:pPr>
            <a:r>
              <a:rPr lang="en-US" sz="2300" b="1" u="sng" dirty="0">
                <a:solidFill>
                  <a:schemeClr val="tx1">
                    <a:lumMod val="50000"/>
                    <a:lumOff val="50000"/>
                  </a:schemeClr>
                </a:solidFill>
              </a:rPr>
              <a:t>Enrolling incorrect address </a:t>
            </a:r>
            <a:r>
              <a:rPr lang="en-US" sz="2300" b="1" dirty="0">
                <a:solidFill>
                  <a:schemeClr val="tx1">
                    <a:lumMod val="50000"/>
                    <a:lumOff val="50000"/>
                  </a:schemeClr>
                </a:solidFill>
              </a:rPr>
              <a:t>– </a:t>
            </a:r>
            <a:r>
              <a:rPr lang="en-US" sz="2300" dirty="0">
                <a:solidFill>
                  <a:schemeClr val="tx1">
                    <a:lumMod val="50000"/>
                    <a:lumOff val="50000"/>
                  </a:schemeClr>
                </a:solidFill>
              </a:rPr>
              <a:t>if a customer enrolled an incorrect address, since an IAG is not applicable, gaining REPs should execute the Current Occupant process. </a:t>
            </a:r>
            <a:endParaRPr lang="en-US" sz="2300" b="1" dirty="0">
              <a:solidFill>
                <a:schemeClr val="tx1">
                  <a:lumMod val="50000"/>
                  <a:lumOff val="50000"/>
                </a:schemeClr>
              </a:solidFill>
            </a:endParaRPr>
          </a:p>
          <a:p>
            <a:pPr marL="457200" indent="-457200">
              <a:buFont typeface="Arial" panose="020B0604020202020204" pitchFamily="34" charset="0"/>
              <a:buChar char="•"/>
            </a:pPr>
            <a:endParaRPr lang="en-US" sz="2300" dirty="0">
              <a:solidFill>
                <a:schemeClr val="tx1">
                  <a:lumMod val="50000"/>
                  <a:lumOff val="50000"/>
                </a:schemeClr>
              </a:solidFill>
            </a:endParaRPr>
          </a:p>
          <a:p>
            <a:r>
              <a:rPr lang="en-US" sz="2300" dirty="0">
                <a:solidFill>
                  <a:schemeClr val="tx1">
                    <a:lumMod val="50000"/>
                    <a:lumOff val="50000"/>
                  </a:schemeClr>
                </a:solidFill>
              </a:rPr>
              <a:t>	</a:t>
            </a:r>
            <a:endParaRPr lang="en-US" sz="2200" dirty="0"/>
          </a:p>
        </p:txBody>
      </p:sp>
    </p:spTree>
    <p:extLst>
      <p:ext uri="{BB962C8B-B14F-4D97-AF65-F5344CB8AC3E}">
        <p14:creationId xmlns:p14="http://schemas.microsoft.com/office/powerpoint/2010/main" val="3730415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0" y="705678"/>
            <a:ext cx="4258214" cy="1017394"/>
          </a:xfrm>
        </p:spPr>
        <p:txBody>
          <a:bodyPr>
            <a:normAutofit/>
          </a:bodyPr>
          <a:lstStyle/>
          <a:p>
            <a:pPr algn="ctr"/>
            <a:r>
              <a:rPr lang="en-US" dirty="0"/>
              <a:t>Daily Market Calls</a:t>
            </a:r>
            <a:br>
              <a:rPr lang="en-US" dirty="0"/>
            </a:br>
            <a:r>
              <a:rPr lang="en-US" dirty="0"/>
              <a:t>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691269" y="149088"/>
            <a:ext cx="6980080" cy="6599581"/>
          </a:xfrm>
        </p:spPr>
        <p:txBody>
          <a:bodyPr>
            <a:normAutofit/>
          </a:bodyPr>
          <a:lstStyle/>
          <a:p>
            <a:pPr algn="ctr"/>
            <a:r>
              <a:rPr lang="en-US" sz="2800" b="1" dirty="0"/>
              <a:t>The daily market calls discussed the following issues:</a:t>
            </a:r>
            <a:endParaRPr lang="en-US" sz="2200" dirty="0"/>
          </a:p>
          <a:p>
            <a:pPr marL="457200" indent="-457200">
              <a:buFont typeface="Arial" panose="020B0604020202020204" pitchFamily="34" charset="0"/>
              <a:buChar char="•"/>
            </a:pPr>
            <a:r>
              <a:rPr lang="en-US" sz="1800" b="1" u="sng" dirty="0"/>
              <a:t>Retired ESIs </a:t>
            </a:r>
            <a:r>
              <a:rPr lang="en-US" sz="1800" b="1" dirty="0"/>
              <a:t>–</a:t>
            </a:r>
            <a:r>
              <a:rPr lang="en-US" sz="1800" dirty="0"/>
              <a:t> LP&amp;L discovered some of the choice enrollments were performed on ESIs that were set to be retired.  The valid ESI at the premise was then assigned to a default REP during the DREP process.  </a:t>
            </a:r>
          </a:p>
          <a:p>
            <a:pPr marL="914400" lvl="1" indent="-457200" algn="l">
              <a:buFont typeface="Courier New" panose="02070309020205020404" pitchFamily="49" charset="0"/>
              <a:buChar char="o"/>
            </a:pPr>
            <a:r>
              <a:rPr lang="en-US" sz="1600" dirty="0">
                <a:solidFill>
                  <a:schemeClr val="tx1">
                    <a:lumMod val="50000"/>
                    <a:lumOff val="50000"/>
                  </a:schemeClr>
                </a:solidFill>
              </a:rPr>
              <a:t>814_20s have been sent to retire the invalid ESIs.  Typically, an ESI is inactive in LP&amp;L system for 12 months, then it is retired in the 13</a:t>
            </a:r>
            <a:r>
              <a:rPr lang="en-US" sz="1600" baseline="30000" dirty="0">
                <a:solidFill>
                  <a:schemeClr val="tx1">
                    <a:lumMod val="50000"/>
                    <a:lumOff val="50000"/>
                  </a:schemeClr>
                </a:solidFill>
              </a:rPr>
              <a:t>th</a:t>
            </a:r>
            <a:r>
              <a:rPr lang="en-US" sz="1600" dirty="0">
                <a:solidFill>
                  <a:schemeClr val="tx1">
                    <a:lumMod val="50000"/>
                    <a:lumOff val="50000"/>
                  </a:schemeClr>
                </a:solidFill>
              </a:rPr>
              <a:t> month.</a:t>
            </a:r>
          </a:p>
          <a:p>
            <a:pPr marL="457200" indent="-457200">
              <a:buFont typeface="Arial" panose="020B0604020202020204" pitchFamily="34" charset="0"/>
              <a:buChar char="•"/>
            </a:pPr>
            <a:r>
              <a:rPr lang="en-US" sz="1800" b="1" u="sng" dirty="0"/>
              <a:t>Multiple ESIs, Same Account</a:t>
            </a:r>
            <a:r>
              <a:rPr lang="en-US" sz="1800" b="1" dirty="0"/>
              <a:t> – </a:t>
            </a:r>
            <a:r>
              <a:rPr lang="en-US" sz="1800" dirty="0">
                <a:solidFill>
                  <a:schemeClr val="tx1">
                    <a:lumMod val="50000"/>
                    <a:lumOff val="50000"/>
                  </a:schemeClr>
                </a:solidFill>
              </a:rPr>
              <a:t>LP&amp;L had provided a list to impacted REPs where multiple ESIs existed on one account at LP&amp;L and one ESI had a choice provider while the second (third, fourth, </a:t>
            </a:r>
            <a:r>
              <a:rPr lang="en-US" sz="1800" dirty="0" err="1">
                <a:solidFill>
                  <a:schemeClr val="tx1">
                    <a:lumMod val="50000"/>
                    <a:lumOff val="50000"/>
                  </a:schemeClr>
                </a:solidFill>
              </a:rPr>
              <a:t>etc</a:t>
            </a:r>
            <a:r>
              <a:rPr lang="en-US" sz="1800" dirty="0">
                <a:solidFill>
                  <a:schemeClr val="tx1">
                    <a:lumMod val="50000"/>
                    <a:lumOff val="50000"/>
                  </a:schemeClr>
                </a:solidFill>
              </a:rPr>
              <a:t>) ESI(s) were defaulted to a DREP</a:t>
            </a:r>
            <a:r>
              <a:rPr lang="en-US" sz="1600" dirty="0">
                <a:solidFill>
                  <a:schemeClr val="tx1">
                    <a:lumMod val="50000"/>
                    <a:lumOff val="50000"/>
                  </a:schemeClr>
                </a:solidFill>
              </a:rPr>
              <a:t>.</a:t>
            </a:r>
          </a:p>
          <a:p>
            <a:pPr marL="914400" lvl="1" indent="-457200" algn="l">
              <a:buFont typeface="Courier New" panose="02070309020205020404" pitchFamily="49" charset="0"/>
              <a:buChar char="o"/>
            </a:pPr>
            <a:r>
              <a:rPr lang="en-US" sz="1600" dirty="0">
                <a:solidFill>
                  <a:schemeClr val="tx1">
                    <a:lumMod val="50000"/>
                    <a:lumOff val="50000"/>
                  </a:schemeClr>
                </a:solidFill>
              </a:rPr>
              <a:t>REPs were encouraged to submit MVIs on a go-forward basis (no back-dating). </a:t>
            </a:r>
          </a:p>
          <a:p>
            <a:pPr marL="285750" indent="-285750">
              <a:buFont typeface="Arial" panose="020B0604020202020204" pitchFamily="34" charset="0"/>
              <a:buChar char="•"/>
            </a:pPr>
            <a:r>
              <a:rPr lang="en-US" sz="1800" b="1" u="sng" dirty="0">
                <a:solidFill>
                  <a:schemeClr val="tx1">
                    <a:lumMod val="50000"/>
                    <a:lumOff val="50000"/>
                  </a:schemeClr>
                </a:solidFill>
              </a:rPr>
              <a:t>No REP of Record (Left In Hot Process)</a:t>
            </a:r>
            <a:r>
              <a:rPr lang="en-US" sz="1800" b="1" dirty="0">
                <a:solidFill>
                  <a:schemeClr val="tx1">
                    <a:lumMod val="50000"/>
                    <a:lumOff val="50000"/>
                  </a:schemeClr>
                </a:solidFill>
              </a:rPr>
              <a:t> – </a:t>
            </a:r>
            <a:r>
              <a:rPr lang="en-US" sz="1800" dirty="0">
                <a:solidFill>
                  <a:schemeClr val="tx1">
                    <a:lumMod val="50000"/>
                    <a:lumOff val="50000"/>
                  </a:schemeClr>
                </a:solidFill>
              </a:rPr>
              <a:t>LP&amp;L initially planned to implement the LIH process reaching out to impacted customers whose original MVI was either cancelled by the customer or REP informing them of their need to select a REP.  LP&amp;L conducted a 3</a:t>
            </a:r>
            <a:r>
              <a:rPr lang="en-US" sz="1800" baseline="30000" dirty="0">
                <a:solidFill>
                  <a:schemeClr val="tx1">
                    <a:lumMod val="50000"/>
                    <a:lumOff val="50000"/>
                  </a:schemeClr>
                </a:solidFill>
              </a:rPr>
              <a:t>rd</a:t>
            </a:r>
            <a:r>
              <a:rPr lang="en-US" sz="1800" dirty="0">
                <a:solidFill>
                  <a:schemeClr val="tx1">
                    <a:lumMod val="50000"/>
                    <a:lumOff val="50000"/>
                  </a:schemeClr>
                </a:solidFill>
              </a:rPr>
              <a:t> and small 4</a:t>
            </a:r>
            <a:r>
              <a:rPr lang="en-US" sz="1800" baseline="30000" dirty="0">
                <a:solidFill>
                  <a:schemeClr val="tx1">
                    <a:lumMod val="50000"/>
                    <a:lumOff val="50000"/>
                  </a:schemeClr>
                </a:solidFill>
              </a:rPr>
              <a:t>th</a:t>
            </a:r>
            <a:r>
              <a:rPr lang="en-US" sz="1800" dirty="0">
                <a:solidFill>
                  <a:schemeClr val="tx1">
                    <a:lumMod val="50000"/>
                    <a:lumOff val="50000"/>
                  </a:schemeClr>
                </a:solidFill>
              </a:rPr>
              <a:t> DREP drop of ~10 customers to ensure all ESIs transitioned.</a:t>
            </a:r>
          </a:p>
        </p:txBody>
      </p:sp>
    </p:spTree>
    <p:extLst>
      <p:ext uri="{BB962C8B-B14F-4D97-AF65-F5344CB8AC3E}">
        <p14:creationId xmlns:p14="http://schemas.microsoft.com/office/powerpoint/2010/main" val="1600310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0" y="362156"/>
            <a:ext cx="4666362" cy="1077028"/>
          </a:xfrm>
        </p:spPr>
        <p:txBody>
          <a:bodyPr>
            <a:normAutofit/>
          </a:bodyPr>
          <a:lstStyle/>
          <a:p>
            <a:pPr algn="ctr"/>
            <a:r>
              <a:rPr lang="en-US" dirty="0"/>
              <a:t>Daily Market Calls – </a:t>
            </a:r>
            <a:br>
              <a:rPr lang="en-US" dirty="0"/>
            </a:br>
            <a:r>
              <a:rPr lang="en-US" dirty="0"/>
              <a:t>continued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791218" y="-1"/>
            <a:ext cx="7310300" cy="6669157"/>
          </a:xfrm>
        </p:spPr>
        <p:txBody>
          <a:bodyPr>
            <a:normAutofit fontScale="85000" lnSpcReduction="20000"/>
          </a:bodyPr>
          <a:lstStyle/>
          <a:p>
            <a:pPr marL="457200" indent="-457200">
              <a:buFont typeface="Arial" panose="020B0604020202020204" pitchFamily="34" charset="0"/>
              <a:buChar char="•"/>
            </a:pPr>
            <a:r>
              <a:rPr lang="en-US" sz="2600" b="1" u="sng" dirty="0"/>
              <a:t>867/810s</a:t>
            </a:r>
            <a:r>
              <a:rPr lang="en-US" sz="2600" b="1" dirty="0"/>
              <a:t> </a:t>
            </a:r>
            <a:r>
              <a:rPr lang="en-US" sz="2200" b="1" dirty="0"/>
              <a:t>–</a:t>
            </a:r>
            <a:r>
              <a:rPr lang="en-US" sz="2200" dirty="0"/>
              <a:t> </a:t>
            </a:r>
          </a:p>
          <a:p>
            <a:pPr marL="914400" lvl="1" indent="-457200" algn="l">
              <a:buFont typeface="Courier New" panose="02070309020205020404" pitchFamily="49" charset="0"/>
              <a:buChar char="o"/>
            </a:pPr>
            <a:r>
              <a:rPr lang="en-US" sz="2300" b="1" u="sng" dirty="0">
                <a:solidFill>
                  <a:schemeClr val="tx1">
                    <a:lumMod val="50000"/>
                    <a:lumOff val="50000"/>
                  </a:schemeClr>
                </a:solidFill>
              </a:rPr>
              <a:t>867/810 mismatches on TRN#s </a:t>
            </a:r>
            <a:r>
              <a:rPr lang="en-US" sz="2300" dirty="0">
                <a:solidFill>
                  <a:schemeClr val="tx1">
                    <a:lumMod val="50000"/>
                    <a:lumOff val="50000"/>
                  </a:schemeClr>
                </a:solidFill>
              </a:rPr>
              <a:t>– mismatch of TRNs does not allow some transactions to complete in ERCOT nor tie back to match 867s with 810s.  LP&amp;L is working through ~6000 issues which has different downstream impacts:  not ROR, missing LSE files, missing 810s or 867s</a:t>
            </a:r>
          </a:p>
          <a:p>
            <a:pPr marL="914400" lvl="1" indent="-457200" algn="l">
              <a:buFont typeface="Courier New" panose="02070309020205020404" pitchFamily="49" charset="0"/>
              <a:buChar char="o"/>
            </a:pPr>
            <a:r>
              <a:rPr lang="en-US" sz="2300" b="1" u="sng" dirty="0">
                <a:solidFill>
                  <a:schemeClr val="tx1">
                    <a:lumMod val="50000"/>
                    <a:lumOff val="50000"/>
                  </a:schemeClr>
                </a:solidFill>
              </a:rPr>
              <a:t>Decimals -</a:t>
            </a:r>
            <a:r>
              <a:rPr lang="en-US" sz="2300" dirty="0">
                <a:solidFill>
                  <a:schemeClr val="tx1">
                    <a:lumMod val="50000"/>
                    <a:lumOff val="50000"/>
                  </a:schemeClr>
                </a:solidFill>
              </a:rPr>
              <a:t>  As of 4/4 LP&amp;L began truncating decimals to align with other TDU operations.</a:t>
            </a:r>
          </a:p>
          <a:p>
            <a:pPr marL="914400" lvl="1" indent="-457200" algn="l">
              <a:buFont typeface="Courier New" panose="02070309020205020404" pitchFamily="49" charset="0"/>
              <a:buChar char="o"/>
            </a:pPr>
            <a:r>
              <a:rPr lang="en-US" sz="2300" b="1" u="sng" dirty="0">
                <a:solidFill>
                  <a:schemeClr val="tx1">
                    <a:lumMod val="50000"/>
                    <a:lumOff val="50000"/>
                  </a:schemeClr>
                </a:solidFill>
              </a:rPr>
              <a:t>Meter Multipliers </a:t>
            </a:r>
            <a:r>
              <a:rPr lang="en-US" sz="2300" dirty="0">
                <a:solidFill>
                  <a:schemeClr val="tx1">
                    <a:lumMod val="50000"/>
                    <a:lumOff val="50000"/>
                  </a:schemeClr>
                </a:solidFill>
              </a:rPr>
              <a:t>– with the truncating of decimals, ESIs with meter multipliers experienced issues with </a:t>
            </a:r>
            <a:r>
              <a:rPr lang="en-US" sz="2300" dirty="0" err="1">
                <a:solidFill>
                  <a:schemeClr val="tx1">
                    <a:lumMod val="50000"/>
                    <a:lumOff val="50000"/>
                  </a:schemeClr>
                </a:solidFill>
              </a:rPr>
              <a:t>th</a:t>
            </a:r>
            <a:r>
              <a:rPr lang="en-US" sz="2300" dirty="0">
                <a:solidFill>
                  <a:schemeClr val="tx1">
                    <a:lumMod val="50000"/>
                    <a:lumOff val="50000"/>
                  </a:schemeClr>
                </a:solidFill>
              </a:rPr>
              <a:t> formatting of the 867s.  As of 4/26, cancel rebills as well as originals were being sent</a:t>
            </a:r>
          </a:p>
          <a:p>
            <a:pPr marL="914400" lvl="1" indent="-457200" algn="l">
              <a:buFont typeface="Courier New" panose="02070309020205020404" pitchFamily="49" charset="0"/>
              <a:buChar char="o"/>
            </a:pPr>
            <a:r>
              <a:rPr lang="en-US" sz="2300" b="1" u="sng" dirty="0">
                <a:solidFill>
                  <a:schemeClr val="tx1">
                    <a:lumMod val="50000"/>
                    <a:lumOff val="50000"/>
                  </a:schemeClr>
                </a:solidFill>
              </a:rPr>
              <a:t>Due Dates on 810s </a:t>
            </a:r>
            <a:r>
              <a:rPr lang="en-US" sz="2300" dirty="0">
                <a:solidFill>
                  <a:schemeClr val="tx1">
                    <a:lumMod val="50000"/>
                    <a:lumOff val="50000"/>
                  </a:schemeClr>
                </a:solidFill>
              </a:rPr>
              <a:t>– correction on 810s allowing the 35 day due date for </a:t>
            </a:r>
            <a:r>
              <a:rPr lang="en-US" sz="2300" dirty="0" err="1">
                <a:solidFill>
                  <a:schemeClr val="tx1">
                    <a:lumMod val="50000"/>
                    <a:lumOff val="50000"/>
                  </a:schemeClr>
                </a:solidFill>
              </a:rPr>
              <a:t>REPs.</a:t>
            </a:r>
            <a:r>
              <a:rPr lang="en-US" sz="2300" dirty="0">
                <a:solidFill>
                  <a:schemeClr val="tx1">
                    <a:lumMod val="50000"/>
                    <a:lumOff val="50000"/>
                  </a:schemeClr>
                </a:solidFill>
              </a:rPr>
              <a:t> </a:t>
            </a:r>
          </a:p>
          <a:p>
            <a:pPr marL="914400" lvl="1" indent="-457200" algn="l">
              <a:buFont typeface="Courier New" panose="02070309020205020404" pitchFamily="49" charset="0"/>
              <a:buChar char="o"/>
            </a:pPr>
            <a:r>
              <a:rPr lang="en-US" sz="2300" b="1" u="sng" dirty="0">
                <a:solidFill>
                  <a:schemeClr val="tx1">
                    <a:lumMod val="50000"/>
                    <a:lumOff val="50000"/>
                  </a:schemeClr>
                </a:solidFill>
              </a:rPr>
              <a:t>Duplicate 810s </a:t>
            </a:r>
            <a:r>
              <a:rPr lang="en-US" sz="2300" dirty="0">
                <a:solidFill>
                  <a:schemeClr val="tx1">
                    <a:lumMod val="50000"/>
                    <a:lumOff val="50000"/>
                  </a:schemeClr>
                </a:solidFill>
              </a:rPr>
              <a:t>- Some REPs received duplicate 810s for the same period with the first 810 billing for incorrect amounts due to rounding and will be cancelled by LP&amp;L.</a:t>
            </a:r>
          </a:p>
          <a:p>
            <a:pPr marL="914400" lvl="1" indent="-457200" algn="l">
              <a:buFont typeface="Courier New" panose="02070309020205020404" pitchFamily="49" charset="0"/>
              <a:buChar char="o"/>
            </a:pPr>
            <a:r>
              <a:rPr lang="en-US" sz="2300" b="1" u="sng" dirty="0">
                <a:solidFill>
                  <a:schemeClr val="tx1">
                    <a:lumMod val="50000"/>
                    <a:lumOff val="50000"/>
                  </a:schemeClr>
                </a:solidFill>
              </a:rPr>
              <a:t>$0 810s – </a:t>
            </a:r>
            <a:r>
              <a:rPr lang="en-US" sz="2300" dirty="0">
                <a:solidFill>
                  <a:schemeClr val="tx1">
                    <a:lumMod val="50000"/>
                    <a:lumOff val="50000"/>
                  </a:schemeClr>
                </a:solidFill>
              </a:rPr>
              <a:t>where consumption was 0 kWh, fix is going into production </a:t>
            </a:r>
          </a:p>
          <a:p>
            <a:pPr marL="914400" lvl="1" indent="-457200" algn="l">
              <a:buFont typeface="Courier New" panose="02070309020205020404" pitchFamily="49" charset="0"/>
              <a:buChar char="o"/>
            </a:pPr>
            <a:r>
              <a:rPr lang="en-US" sz="2300" b="1" u="sng" dirty="0">
                <a:solidFill>
                  <a:schemeClr val="tx1">
                    <a:lumMod val="50000"/>
                    <a:lumOff val="50000"/>
                  </a:schemeClr>
                </a:solidFill>
              </a:rPr>
              <a:t>867_04 &amp; 867_03 reads mismatch – </a:t>
            </a:r>
            <a:r>
              <a:rPr lang="en-US" sz="2300" dirty="0">
                <a:solidFill>
                  <a:schemeClr val="tx1">
                    <a:lumMod val="50000"/>
                    <a:lumOff val="50000"/>
                  </a:schemeClr>
                </a:solidFill>
              </a:rPr>
              <a:t>REPS should use the reads from the 867_03s</a:t>
            </a:r>
          </a:p>
          <a:p>
            <a:pPr marL="914400" lvl="1" indent="-457200" algn="l">
              <a:buFont typeface="Courier New" panose="02070309020205020404" pitchFamily="49" charset="0"/>
              <a:buChar char="o"/>
            </a:pPr>
            <a:r>
              <a:rPr lang="en-US" sz="2300" b="1" u="sng" dirty="0">
                <a:solidFill>
                  <a:schemeClr val="tx1">
                    <a:lumMod val="50000"/>
                    <a:lumOff val="50000"/>
                  </a:schemeClr>
                </a:solidFill>
              </a:rPr>
              <a:t>867_04 &amp; 867_03 date mismatch – </a:t>
            </a:r>
            <a:r>
              <a:rPr lang="en-US" sz="2300" dirty="0">
                <a:solidFill>
                  <a:schemeClr val="tx1">
                    <a:lumMod val="50000"/>
                    <a:lumOff val="50000"/>
                  </a:schemeClr>
                </a:solidFill>
              </a:rPr>
              <a:t>REPs may submit MarkeTrak to align ERCOT 867_04 with 867_03</a:t>
            </a:r>
            <a:endParaRPr lang="en-US" sz="2300" b="1" u="sng" dirty="0">
              <a:solidFill>
                <a:schemeClr val="tx1">
                  <a:lumMod val="50000"/>
                  <a:lumOff val="50000"/>
                </a:schemeClr>
              </a:solidFill>
            </a:endParaRPr>
          </a:p>
          <a:p>
            <a:pPr marL="342900" indent="-342900">
              <a:buFont typeface="Arial" panose="020B0604020202020204" pitchFamily="34" charset="0"/>
              <a:buChar char="•"/>
            </a:pPr>
            <a:r>
              <a:rPr lang="en-US" sz="2600" b="1" u="sng" dirty="0" err="1">
                <a:solidFill>
                  <a:schemeClr val="tx1">
                    <a:lumMod val="50000"/>
                    <a:lumOff val="50000"/>
                  </a:schemeClr>
                </a:solidFill>
              </a:rPr>
              <a:t>MarkeTraks</a:t>
            </a:r>
            <a:r>
              <a:rPr lang="en-US" sz="2600" b="1" u="sng" dirty="0">
                <a:solidFill>
                  <a:schemeClr val="tx1">
                    <a:lumMod val="50000"/>
                    <a:lumOff val="50000"/>
                  </a:schemeClr>
                </a:solidFill>
              </a:rPr>
              <a:t> </a:t>
            </a:r>
            <a:r>
              <a:rPr lang="en-US" sz="2600" b="1" dirty="0">
                <a:solidFill>
                  <a:schemeClr val="tx1">
                    <a:lumMod val="50000"/>
                    <a:lumOff val="50000"/>
                  </a:schemeClr>
                </a:solidFill>
              </a:rPr>
              <a:t>–</a:t>
            </a:r>
            <a:r>
              <a:rPr lang="en-US" sz="2200" dirty="0">
                <a:solidFill>
                  <a:schemeClr val="tx1">
                    <a:lumMod val="50000"/>
                    <a:lumOff val="50000"/>
                  </a:schemeClr>
                </a:solidFill>
              </a:rPr>
              <a:t>continue to be logged on any usage and billing issues.  LP&amp;L will continue to work through submitted </a:t>
            </a:r>
            <a:r>
              <a:rPr lang="en-US" sz="2200" dirty="0" err="1">
                <a:solidFill>
                  <a:schemeClr val="tx1">
                    <a:lumMod val="50000"/>
                    <a:lumOff val="50000"/>
                  </a:schemeClr>
                </a:solidFill>
              </a:rPr>
              <a:t>MTs.</a:t>
            </a:r>
            <a:r>
              <a:rPr lang="en-US" sz="2200" dirty="0">
                <a:solidFill>
                  <a:schemeClr val="tx1">
                    <a:lumMod val="50000"/>
                    <a:lumOff val="50000"/>
                  </a:schemeClr>
                </a:solidFill>
              </a:rPr>
              <a:t> </a:t>
            </a:r>
          </a:p>
        </p:txBody>
      </p:sp>
    </p:spTree>
    <p:extLst>
      <p:ext uri="{BB962C8B-B14F-4D97-AF65-F5344CB8AC3E}">
        <p14:creationId xmlns:p14="http://schemas.microsoft.com/office/powerpoint/2010/main" val="349181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highlight>
                  <a:srgbClr val="FFFF00"/>
                </a:highlight>
              </a:rPr>
              <a:t>LP&amp;L Rates </a:t>
            </a:r>
          </a:p>
          <a:p>
            <a:pPr>
              <a:spcBef>
                <a:spcPts val="0"/>
              </a:spcBef>
            </a:pPr>
            <a:r>
              <a:rPr lang="en-US" dirty="0">
                <a:highlight>
                  <a:srgbClr val="FFFF00"/>
                </a:highlight>
              </a:rPr>
              <a:t>Customer Enrollment Process – Detailed Timeline</a:t>
            </a:r>
          </a:p>
          <a:p>
            <a:pPr>
              <a:spcBef>
                <a:spcPts val="0"/>
              </a:spcBef>
            </a:pPr>
            <a:r>
              <a:rPr lang="en-US" dirty="0">
                <a:highlight>
                  <a:srgbClr val="FFFF00"/>
                </a:highlight>
              </a:rPr>
              <a:t>PUCT Complaint Process / Application of PUCT Rules</a:t>
            </a:r>
          </a:p>
          <a:p>
            <a:pPr>
              <a:spcBef>
                <a:spcPts val="0"/>
              </a:spcBef>
            </a:pPr>
            <a:r>
              <a:rPr lang="en-US" dirty="0">
                <a:highlight>
                  <a:srgbClr val="FFFF00"/>
                </a:highlight>
              </a:rPr>
              <a:t>Transaction Timelines / TXSET Timelines </a:t>
            </a:r>
          </a:p>
          <a:p>
            <a:pPr>
              <a:spcBef>
                <a:spcPts val="0"/>
              </a:spcBef>
            </a:pPr>
            <a:r>
              <a:rPr lang="en-US" dirty="0">
                <a:highlight>
                  <a:srgbClr val="FFFF00"/>
                </a:highlight>
              </a:rPr>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highlight>
                  <a:srgbClr val="FFFF00"/>
                </a:highlight>
              </a:rPr>
              <a:t>Mass Customer Lists</a:t>
            </a:r>
          </a:p>
          <a:p>
            <a:pPr>
              <a:spcBef>
                <a:spcPts val="0"/>
              </a:spcBef>
            </a:pPr>
            <a:r>
              <a:rPr lang="en-US" dirty="0">
                <a:highlight>
                  <a:srgbClr val="FFFF00"/>
                </a:highlight>
              </a:rPr>
              <a:t>Power to Choose website</a:t>
            </a:r>
          </a:p>
          <a:p>
            <a:pPr>
              <a:spcBef>
                <a:spcPts val="0"/>
              </a:spcBef>
            </a:pPr>
            <a:r>
              <a:rPr lang="en-US" dirty="0">
                <a:highlight>
                  <a:srgbClr val="FFFF00"/>
                </a:highlight>
              </a:rPr>
              <a:t>Customer Forums/Town Halls</a:t>
            </a:r>
          </a:p>
          <a:p>
            <a:pPr>
              <a:spcBef>
                <a:spcPts val="0"/>
              </a:spcBef>
            </a:pPr>
            <a:r>
              <a:rPr lang="en-US" dirty="0">
                <a:highlight>
                  <a:srgbClr val="FFFF00"/>
                </a:highlight>
              </a:rPr>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highlight>
                  <a:srgbClr val="FFFF00"/>
                </a:highlight>
              </a:rPr>
              <a:t>CBCI files </a:t>
            </a:r>
          </a:p>
          <a:p>
            <a:pPr>
              <a:spcBef>
                <a:spcPts val="0"/>
              </a:spcBef>
            </a:pPr>
            <a:r>
              <a:rPr lang="en-US" dirty="0">
                <a:highlight>
                  <a:srgbClr val="FFFF00"/>
                </a:highlight>
              </a:rPr>
              <a:t>Default REP Selection Process</a:t>
            </a:r>
          </a:p>
          <a:p>
            <a:pPr>
              <a:spcBef>
                <a:spcPts val="0"/>
              </a:spcBef>
            </a:pPr>
            <a:r>
              <a:rPr lang="en-US" dirty="0">
                <a:highlight>
                  <a:srgbClr val="FFFF00"/>
                </a:highlight>
              </a:rPr>
              <a:t>DNP Blackout Period</a:t>
            </a:r>
          </a:p>
          <a:p>
            <a:pPr>
              <a:spcBef>
                <a:spcPts val="0"/>
              </a:spcBef>
            </a:pPr>
            <a:r>
              <a:rPr lang="en-US" dirty="0">
                <a:highlight>
                  <a:srgbClr val="FFFF00"/>
                </a:highlight>
              </a:rPr>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91504" y="4849234"/>
            <a:ext cx="5102680" cy="1010842"/>
          </a:xfrm>
        </p:spPr>
        <p:txBody>
          <a:bodyPr>
            <a:normAutofit/>
          </a:bodyPr>
          <a:lstStyle/>
          <a:p>
            <a:r>
              <a:rPr lang="en-US" sz="2000" dirty="0"/>
              <a:t>GO LIVE – Transition to Competition</a:t>
            </a:r>
            <a:endParaRPr lang="en-US" sz="3200" b="1" dirty="0">
              <a:solidFill>
                <a:srgbClr val="FF0000"/>
              </a:solidFill>
            </a:endParaRP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Pro Forma Tariff</a:t>
            </a:r>
          </a:p>
          <a:p>
            <a:pPr>
              <a:spcBef>
                <a:spcPts val="0"/>
              </a:spcBef>
            </a:pPr>
            <a:r>
              <a:rPr lang="en-US" dirty="0">
                <a:highlight>
                  <a:srgbClr val="FFFF00"/>
                </a:highlight>
              </a:rPr>
              <a:t>Access Agreement</a:t>
            </a:r>
          </a:p>
          <a:p>
            <a:pPr>
              <a:spcBef>
                <a:spcPts val="0"/>
              </a:spcBef>
            </a:pPr>
            <a:r>
              <a:rPr lang="en-US" dirty="0">
                <a:highlight>
                  <a:srgbClr val="FFFF00"/>
                </a:highlight>
              </a:rPr>
              <a:t>POLR Process</a:t>
            </a:r>
          </a:p>
          <a:p>
            <a:pPr>
              <a:spcBef>
                <a:spcPts val="0"/>
              </a:spcBef>
            </a:pPr>
            <a:r>
              <a:rPr lang="en-US" dirty="0">
                <a:highlight>
                  <a:srgbClr val="FFFF00"/>
                </a:highlight>
              </a:rPr>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Tampering Information Process</a:t>
            </a:r>
          </a:p>
          <a:p>
            <a:pPr>
              <a:spcBef>
                <a:spcPts val="0"/>
              </a:spcBef>
            </a:pPr>
            <a:r>
              <a:rPr lang="en-US" dirty="0">
                <a:highlight>
                  <a:srgbClr val="FF0000"/>
                </a:highlight>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ESI IDs in TDSP Extract</a:t>
            </a:r>
          </a:p>
          <a:p>
            <a:pPr>
              <a:spcBef>
                <a:spcPts val="0"/>
              </a:spcBef>
            </a:pPr>
            <a:r>
              <a:rPr lang="en-US" dirty="0">
                <a:highlight>
                  <a:srgbClr val="FFFF00"/>
                </a:highlight>
              </a:rPr>
              <a:t>RMG Chapter 8 Revisions </a:t>
            </a:r>
          </a:p>
          <a:p>
            <a:pPr>
              <a:spcBef>
                <a:spcPts val="0"/>
              </a:spcBef>
            </a:pPr>
            <a:r>
              <a:rPr lang="en-US" dirty="0">
                <a:highlight>
                  <a:srgbClr val="FFFF00"/>
                </a:highlight>
              </a:rPr>
              <a:t>Historical Usage Requests</a:t>
            </a:r>
          </a:p>
          <a:p>
            <a:pPr>
              <a:spcBef>
                <a:spcPts val="0"/>
              </a:spcBef>
            </a:pPr>
            <a:r>
              <a:rPr lang="en-US" dirty="0">
                <a:highlight>
                  <a:srgbClr val="FFFF00"/>
                </a:highlight>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5"/>
            <a:ext cx="3369127" cy="143009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a:t>
            </a:r>
            <a:r>
              <a:rPr lang="en-US" dirty="0">
                <a:highlight>
                  <a:srgbClr val="FFFF00"/>
                </a:highlight>
              </a:rPr>
              <a:t>SAC04s</a:t>
            </a:r>
            <a:r>
              <a:rPr lang="en-US" dirty="0"/>
              <a:t>, </a:t>
            </a:r>
            <a:r>
              <a:rPr lang="en-US" dirty="0">
                <a:highlight>
                  <a:srgbClr val="FFFF00"/>
                </a:highlight>
              </a:rPr>
              <a:t>Load Profiles </a:t>
            </a:r>
          </a:p>
          <a:p>
            <a:pPr>
              <a:spcBef>
                <a:spcPts val="0"/>
              </a:spcBef>
            </a:pPr>
            <a:r>
              <a:rPr lang="en-US" u="sng" dirty="0"/>
              <a:t>TSDP Activities</a:t>
            </a:r>
            <a:r>
              <a:rPr lang="en-US" dirty="0"/>
              <a:t>:  </a:t>
            </a:r>
            <a:r>
              <a:rPr lang="en-US" dirty="0">
                <a:highlight>
                  <a:srgbClr val="FFFF00"/>
                </a:highlight>
              </a:rPr>
              <a:t>Critical Care</a:t>
            </a:r>
            <a:r>
              <a:rPr lang="en-US" dirty="0"/>
              <a:t>, </a:t>
            </a:r>
            <a:r>
              <a:rPr lang="en-US" dirty="0">
                <a:highlight>
                  <a:srgbClr val="FFFF00"/>
                </a:highlight>
              </a:rPr>
              <a:t>DLFs</a:t>
            </a:r>
            <a:r>
              <a:rPr lang="en-US" dirty="0"/>
              <a:t>, </a:t>
            </a:r>
            <a:r>
              <a:rPr lang="en-US" dirty="0">
                <a:highlight>
                  <a:srgbClr val="FFFF00"/>
                </a:highlight>
              </a:rPr>
              <a:t>Solar/DG</a:t>
            </a:r>
            <a:r>
              <a:rPr lang="en-US" dirty="0"/>
              <a:t>, </a:t>
            </a:r>
            <a:r>
              <a:rPr lang="en-US" dirty="0">
                <a:highlight>
                  <a:srgbClr val="FFFF00"/>
                </a:highlight>
              </a:rPr>
              <a:t>Switch Hold Files</a:t>
            </a:r>
            <a:r>
              <a:rPr lang="en-US" dirty="0"/>
              <a:t>, </a:t>
            </a:r>
            <a:r>
              <a:rPr lang="en-US" dirty="0">
                <a:highlight>
                  <a:srgbClr val="FFFF00"/>
                </a:highlight>
              </a:rPr>
              <a:t>BUSIDDRQ</a:t>
            </a:r>
            <a:r>
              <a:rPr lang="en-US" dirty="0"/>
              <a:t>, </a:t>
            </a:r>
            <a:r>
              <a:rPr lang="en-US" dirty="0">
                <a:highlight>
                  <a:srgbClr val="FFFF00"/>
                </a:highlight>
              </a:rPr>
              <a:t>Call Center</a:t>
            </a:r>
            <a:r>
              <a:rPr lang="en-US" dirty="0"/>
              <a:t>, </a:t>
            </a:r>
            <a:r>
              <a:rPr lang="en-US" dirty="0">
                <a:highlight>
                  <a:srgbClr val="FFFF00"/>
                </a:highlight>
              </a:rPr>
              <a:t>OGFLT</a:t>
            </a:r>
            <a:r>
              <a:rPr lang="en-US" dirty="0"/>
              <a:t>, </a:t>
            </a:r>
            <a:r>
              <a:rPr lang="en-US" dirty="0">
                <a:highlight>
                  <a:srgbClr val="FFFF00"/>
                </a:highlight>
              </a:rPr>
              <a:t>Weather Moratoriums</a:t>
            </a:r>
            <a:r>
              <a:rPr lang="en-US" dirty="0"/>
              <a:t>, </a:t>
            </a:r>
            <a:r>
              <a:rPr lang="en-US" dirty="0">
                <a:highlight>
                  <a:srgbClr val="FFFF00"/>
                </a:highlight>
              </a:rPr>
              <a:t>Proration</a:t>
            </a:r>
          </a:p>
        </p:txBody>
      </p:sp>
      <p:sp>
        <p:nvSpPr>
          <p:cNvPr id="8" name="TextBox 7">
            <a:extLst>
              <a:ext uri="{FF2B5EF4-FFF2-40B4-BE49-F238E27FC236}">
                <a16:creationId xmlns:a16="http://schemas.microsoft.com/office/drawing/2014/main" id="{A397A720-6C90-B62D-44DF-86994CC8CFE3}"/>
              </a:ext>
            </a:extLst>
          </p:cNvPr>
          <p:cNvSpPr txBox="1"/>
          <p:nvPr/>
        </p:nvSpPr>
        <p:spPr>
          <a:xfrm rot="20171211">
            <a:off x="10422523" y="4835599"/>
            <a:ext cx="1324908" cy="830997"/>
          </a:xfrm>
          <a:prstGeom prst="rect">
            <a:avLst/>
          </a:prstGeom>
          <a:noFill/>
        </p:spPr>
        <p:txBody>
          <a:bodyPr wrap="square" rtlCol="0">
            <a:spAutoFit/>
          </a:bodyPr>
          <a:lstStyle/>
          <a:p>
            <a:pPr algn="ctr"/>
            <a:r>
              <a:rPr lang="en-US" sz="2400" b="1" dirty="0">
                <a:solidFill>
                  <a:srgbClr val="FF0000"/>
                </a:solidFill>
              </a:rPr>
              <a:t>March 2024</a:t>
            </a:r>
          </a:p>
        </p:txBody>
      </p:sp>
      <p:sp>
        <p:nvSpPr>
          <p:cNvPr id="16" name="TextBox 15">
            <a:extLst>
              <a:ext uri="{FF2B5EF4-FFF2-40B4-BE49-F238E27FC236}">
                <a16:creationId xmlns:a16="http://schemas.microsoft.com/office/drawing/2014/main" id="{723DCEB8-ABDB-4570-6633-646221D19029}"/>
              </a:ext>
            </a:extLst>
          </p:cNvPr>
          <p:cNvSpPr txBox="1"/>
          <p:nvPr/>
        </p:nvSpPr>
        <p:spPr>
          <a:xfrm>
            <a:off x="6191504" y="5251097"/>
            <a:ext cx="1905233" cy="1477328"/>
          </a:xfrm>
          <a:prstGeom prst="rect">
            <a:avLst/>
          </a:prstGeom>
          <a:noFill/>
        </p:spPr>
        <p:txBody>
          <a:bodyPr wrap="square" rtlCol="0">
            <a:spAutoFit/>
          </a:bodyPr>
          <a:lstStyle/>
          <a:p>
            <a:r>
              <a:rPr lang="en-US" dirty="0">
                <a:highlight>
                  <a:srgbClr val="FFFF00"/>
                </a:highlight>
              </a:rPr>
              <a:t>Completed</a:t>
            </a:r>
          </a:p>
          <a:p>
            <a:r>
              <a:rPr lang="en-US" dirty="0">
                <a:highlight>
                  <a:srgbClr val="00FFFF"/>
                </a:highlight>
              </a:rPr>
              <a:t>Q3 2023</a:t>
            </a:r>
          </a:p>
          <a:p>
            <a:r>
              <a:rPr lang="en-US" dirty="0">
                <a:highlight>
                  <a:srgbClr val="FF00FF"/>
                </a:highlight>
              </a:rPr>
              <a:t>Q4 2023</a:t>
            </a:r>
          </a:p>
          <a:p>
            <a:r>
              <a:rPr lang="en-US" dirty="0">
                <a:highlight>
                  <a:srgbClr val="00FF00"/>
                </a:highlight>
              </a:rPr>
              <a:t>Q1 2024</a:t>
            </a:r>
          </a:p>
          <a:p>
            <a:r>
              <a:rPr lang="en-US" dirty="0">
                <a:highlight>
                  <a:srgbClr val="FF0000"/>
                </a:highlight>
              </a:rPr>
              <a:t>Q4 2024</a:t>
            </a:r>
          </a:p>
        </p:txBody>
      </p:sp>
    </p:spTree>
    <p:extLst>
      <p:ext uri="{BB962C8B-B14F-4D97-AF65-F5344CB8AC3E}">
        <p14:creationId xmlns:p14="http://schemas.microsoft.com/office/powerpoint/2010/main" val="332104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5/7/2024 @ 1:00PM </a:t>
            </a:r>
            <a:br>
              <a:rPr lang="en-US" dirty="0"/>
            </a:br>
            <a:r>
              <a:rPr lang="en-US" dirty="0"/>
              <a:t>following RMS – Webex only</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4857794" y="2077778"/>
            <a:ext cx="3585451" cy="3512235"/>
          </a:xfrm>
        </p:spPr>
        <p:txBody>
          <a:bodyPr>
            <a:noAutofit/>
          </a:bodyPr>
          <a:lstStyle/>
          <a:p>
            <a:r>
              <a:rPr lang="en-US" sz="2000" b="1" u="sng" dirty="0"/>
              <a:t>AGENDA ITEMS:</a:t>
            </a:r>
          </a:p>
          <a:p>
            <a:pPr marL="285750" indent="-285750">
              <a:buFont typeface="Courier New" panose="02070309020205020404" pitchFamily="49" charset="0"/>
              <a:buChar char="o"/>
            </a:pPr>
            <a:r>
              <a:rPr lang="en-US" b="1" dirty="0"/>
              <a:t>LSE files</a:t>
            </a:r>
          </a:p>
          <a:p>
            <a:pPr marL="742950" lvl="1" indent="-285750">
              <a:buFont typeface="Courier New" panose="02070309020205020404" pitchFamily="49" charset="0"/>
              <a:buChar char="o"/>
            </a:pPr>
            <a:r>
              <a:rPr lang="en-US" sz="1400" dirty="0"/>
              <a:t>Interval Data Delivery to ERCOT</a:t>
            </a:r>
          </a:p>
          <a:p>
            <a:pPr marL="742950" lvl="1" indent="-285750">
              <a:buFont typeface="Courier New" panose="02070309020205020404" pitchFamily="49" charset="0"/>
              <a:buChar char="o"/>
            </a:pPr>
            <a:r>
              <a:rPr lang="en-US" sz="1400" dirty="0"/>
              <a:t>Cancel/Rebill Timing Impacts</a:t>
            </a:r>
          </a:p>
          <a:p>
            <a:pPr marL="742950" lvl="1" indent="-285750">
              <a:buFont typeface="Courier New" panose="02070309020205020404" pitchFamily="49" charset="0"/>
              <a:buChar char="o"/>
            </a:pPr>
            <a:r>
              <a:rPr lang="en-US" sz="1400" dirty="0"/>
              <a:t>AMS Data Practices</a:t>
            </a:r>
          </a:p>
          <a:p>
            <a:pPr marL="285750" indent="-285750">
              <a:buFont typeface="Courier New" panose="02070309020205020404" pitchFamily="49" charset="0"/>
              <a:buChar char="o"/>
            </a:pPr>
            <a:r>
              <a:rPr kumimoji="0" lang="en-US"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Meter Multipliers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Historical Usage (HI vs HU)</a:t>
            </a:r>
          </a:p>
          <a:p>
            <a:pPr marL="285750" indent="-285750">
              <a:buFont typeface="Courier New" panose="02070309020205020404" pitchFamily="49" charset="0"/>
              <a:buChar char="o"/>
            </a:pPr>
            <a:r>
              <a:rPr kumimoji="0" lang="en-US"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867/810 issues</a:t>
            </a:r>
          </a:p>
          <a:p>
            <a:pPr marL="742950" lvl="1" indent="-285750">
              <a:buFont typeface="Courier New" panose="02070309020205020404" pitchFamily="49" charset="0"/>
              <a:buChar char="o"/>
            </a:pPr>
            <a:r>
              <a:rPr lang="en-US" sz="1400" spc="50" dirty="0">
                <a:solidFill>
                  <a:schemeClr val="tx1">
                    <a:lumMod val="50000"/>
                    <a:lumOff val="50000"/>
                  </a:schemeClr>
                </a:solidFill>
                <a:latin typeface="Tenorite"/>
              </a:rPr>
              <a:t>867 / 810 TRN Mismatch – LSE impacts</a:t>
            </a:r>
          </a:p>
          <a:p>
            <a:pPr marL="742950" lvl="1" indent="-285750">
              <a:buFont typeface="Courier New" panose="02070309020205020404" pitchFamily="49" charset="0"/>
              <a:buChar char="o"/>
            </a:pPr>
            <a:r>
              <a:rPr kumimoji="0" lang="en-US" sz="1400" b="0"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867 End Read – Start Read Mismatches</a:t>
            </a:r>
          </a:p>
          <a:p>
            <a:pPr marL="742950" lvl="1" indent="-285750">
              <a:buFont typeface="Courier New" panose="02070309020205020404" pitchFamily="49" charset="0"/>
              <a:buChar char="o"/>
            </a:pPr>
            <a:r>
              <a:rPr lang="en-US" sz="1400" spc="50" dirty="0">
                <a:solidFill>
                  <a:schemeClr val="tx1">
                    <a:lumMod val="50000"/>
                    <a:lumOff val="50000"/>
                  </a:schemeClr>
                </a:solidFill>
                <a:latin typeface="Tenorite"/>
              </a:rPr>
              <a:t>867_03 and 867_04 Date Mismatch</a:t>
            </a:r>
          </a:p>
          <a:p>
            <a:pPr marL="742950" lvl="1" indent="-285750">
              <a:buFont typeface="Courier New" panose="02070309020205020404" pitchFamily="49" charset="0"/>
              <a:buChar char="o"/>
            </a:pPr>
            <a:r>
              <a:rPr kumimoji="0" lang="en-US" sz="1400" b="0"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867_03 and 867_04 Reads Mismatch</a:t>
            </a:r>
          </a:p>
          <a:p>
            <a:pPr marL="742950" lvl="1" indent="-285750">
              <a:buFont typeface="Courier New" panose="02070309020205020404" pitchFamily="49" charset="0"/>
              <a:buChar char="o"/>
            </a:pPr>
            <a:r>
              <a:rPr lang="en-US" sz="1400" spc="50" dirty="0">
                <a:solidFill>
                  <a:schemeClr val="tx1">
                    <a:lumMod val="50000"/>
                    <a:lumOff val="50000"/>
                  </a:schemeClr>
                </a:solidFill>
                <a:latin typeface="Tenorite"/>
              </a:rPr>
              <a:t>Decimals on 867s</a:t>
            </a:r>
            <a:endParaRPr kumimoji="0" lang="en-US" sz="1400" b="0" i="0" u="none" strike="noStrike" kern="1200" cap="none" spc="50" normalizeH="0" baseline="0" noProof="0" dirty="0">
              <a:ln>
                <a:noFill/>
              </a:ln>
              <a:solidFill>
                <a:schemeClr val="tx1">
                  <a:lumMod val="50000"/>
                  <a:lumOff val="50000"/>
                </a:schemeClr>
              </a:solidFill>
              <a:effectLst/>
              <a:uLnTx/>
              <a:uFillTx/>
              <a:latin typeface="Tenorite"/>
              <a:ea typeface="+mn-ea"/>
              <a:cs typeface="+mn-cs"/>
            </a:endParaRP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7</a:t>
            </a:fld>
            <a:endParaRPr lang="en-US" dirty="0"/>
          </a:p>
        </p:txBody>
      </p:sp>
      <p:sp>
        <p:nvSpPr>
          <p:cNvPr id="4" name="Text Placeholder 2">
            <a:extLst>
              <a:ext uri="{FF2B5EF4-FFF2-40B4-BE49-F238E27FC236}">
                <a16:creationId xmlns:a16="http://schemas.microsoft.com/office/drawing/2014/main" id="{8118C496-0839-50B0-80D2-9204302C21D1}"/>
              </a:ext>
            </a:extLst>
          </p:cNvPr>
          <p:cNvSpPr txBox="1">
            <a:spLocks/>
          </p:cNvSpPr>
          <p:nvPr/>
        </p:nvSpPr>
        <p:spPr>
          <a:xfrm>
            <a:off x="8610600" y="2160940"/>
            <a:ext cx="3332843" cy="183356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1"/>
            <a:endParaRPr lang="en-US" sz="2400" dirty="0"/>
          </a:p>
          <a:p>
            <a:endParaRPr lang="en-US" sz="1800" dirty="0"/>
          </a:p>
        </p:txBody>
      </p:sp>
      <p:sp>
        <p:nvSpPr>
          <p:cNvPr id="7" name="TextBox 6">
            <a:extLst>
              <a:ext uri="{FF2B5EF4-FFF2-40B4-BE49-F238E27FC236}">
                <a16:creationId xmlns:a16="http://schemas.microsoft.com/office/drawing/2014/main" id="{AE79CA5F-FFB9-FADB-BDA6-8973EBE8C50E}"/>
              </a:ext>
            </a:extLst>
          </p:cNvPr>
          <p:cNvSpPr txBox="1"/>
          <p:nvPr/>
        </p:nvSpPr>
        <p:spPr>
          <a:xfrm>
            <a:off x="8443245" y="2475370"/>
            <a:ext cx="3585451" cy="2026196"/>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1000"/>
              </a:spcBef>
              <a:spcAft>
                <a:spcPts val="0"/>
              </a:spcAft>
              <a:buClrTx/>
              <a:buSzTx/>
              <a:buFont typeface="Courier New" panose="02070309020205020404" pitchFamily="49" charset="0"/>
              <a:buChar char="o"/>
              <a:tabLst/>
              <a:defRPr/>
            </a:pPr>
            <a:r>
              <a:rPr lang="en-US" sz="1400" b="1" spc="50" dirty="0">
                <a:solidFill>
                  <a:prstClr val="black"/>
                </a:solidFill>
                <a:latin typeface="Tenorite"/>
              </a:rPr>
              <a:t>810 Issues</a:t>
            </a:r>
          </a:p>
          <a:p>
            <a:pPr marL="742950" lvl="1" indent="-285750">
              <a:spcBef>
                <a:spcPts val="1000"/>
              </a:spcBef>
              <a:buFont typeface="Courier New" panose="02070309020205020404" pitchFamily="49" charset="0"/>
              <a:buChar char="o"/>
              <a:defRPr/>
            </a:pPr>
            <a:r>
              <a:rPr lang="en-US" sz="1400" spc="50" dirty="0">
                <a:solidFill>
                  <a:schemeClr val="tx1">
                    <a:lumMod val="50000"/>
                    <a:lumOff val="50000"/>
                  </a:schemeClr>
                </a:solidFill>
                <a:latin typeface="Tenorite"/>
              </a:rPr>
              <a:t>810_02s Missing &amp; $0</a:t>
            </a:r>
          </a:p>
          <a:p>
            <a:pPr marL="742950" lvl="1" indent="-285750">
              <a:spcBef>
                <a:spcPts val="1000"/>
              </a:spcBef>
              <a:buFont typeface="Courier New" panose="02070309020205020404" pitchFamily="49" charset="0"/>
              <a:buChar char="o"/>
              <a:defRPr/>
            </a:pPr>
            <a:r>
              <a:rPr lang="en-US" sz="1400" spc="50" dirty="0">
                <a:solidFill>
                  <a:schemeClr val="tx1">
                    <a:lumMod val="50000"/>
                    <a:lumOff val="50000"/>
                  </a:schemeClr>
                </a:solidFill>
                <a:latin typeface="Tenorite"/>
              </a:rPr>
              <a:t>810_02 Due Dates</a:t>
            </a:r>
          </a:p>
          <a:p>
            <a:pPr marL="742950" lvl="1" indent="-285750">
              <a:spcBef>
                <a:spcPts val="1000"/>
              </a:spcBef>
              <a:buFont typeface="Courier New" panose="02070309020205020404" pitchFamily="49" charset="0"/>
              <a:buChar char="o"/>
              <a:defRPr/>
            </a:pPr>
            <a:r>
              <a:rPr lang="en-US" sz="1400" spc="50" dirty="0">
                <a:solidFill>
                  <a:schemeClr val="tx1">
                    <a:lumMod val="50000"/>
                    <a:lumOff val="50000"/>
                  </a:schemeClr>
                </a:solidFill>
                <a:latin typeface="Tenorite"/>
              </a:rPr>
              <a:t>810_02 Rounding Issues</a:t>
            </a:r>
          </a:p>
          <a:p>
            <a:pPr marL="285750" marR="0" lvl="0" indent="-285750" algn="l" defTabSz="914400" rtl="0" eaLnBrk="1" fontAlgn="auto" latinLnBrk="0" hangingPunct="1">
              <a:lnSpc>
                <a:spcPct val="100000"/>
              </a:lnSpc>
              <a:spcBef>
                <a:spcPts val="1000"/>
              </a:spcBef>
              <a:spcAft>
                <a:spcPts val="0"/>
              </a:spcAft>
              <a:buClrTx/>
              <a:buSzTx/>
              <a:buFont typeface="Courier New" panose="02070309020205020404" pitchFamily="49" charset="0"/>
              <a:buChar char="o"/>
              <a:tabLst/>
              <a:defRPr/>
            </a:pPr>
            <a:r>
              <a:rPr lang="en-US" sz="1400" spc="50" dirty="0">
                <a:solidFill>
                  <a:prstClr val="black"/>
                </a:solidFill>
                <a:latin typeface="Tenorite"/>
              </a:rPr>
              <a:t>Open Discussion</a:t>
            </a:r>
          </a:p>
          <a:p>
            <a:pPr marL="285750" marR="0" lvl="0" indent="-285750" algn="l" defTabSz="914400" rtl="0" eaLnBrk="1" fontAlgn="auto" latinLnBrk="0" hangingPunct="1">
              <a:lnSpc>
                <a:spcPct val="100000"/>
              </a:lnSpc>
              <a:spcBef>
                <a:spcPts val="1000"/>
              </a:spcBef>
              <a:spcAft>
                <a:spcPts val="0"/>
              </a:spcAft>
              <a:buClrTx/>
              <a:buSzTx/>
              <a:buFont typeface="Courier New" panose="02070309020205020404" pitchFamily="49" charset="0"/>
              <a:buChar char="o"/>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Lessons Learned Kick-Off</a:t>
            </a:r>
          </a:p>
        </p:txBody>
      </p:sp>
    </p:spTree>
    <p:extLst>
      <p:ext uri="{BB962C8B-B14F-4D97-AF65-F5344CB8AC3E}">
        <p14:creationId xmlns:p14="http://schemas.microsoft.com/office/powerpoint/2010/main" val="1742861620"/>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C185768C3E408FE8B8C3F8D37975" ma:contentTypeVersion="2" ma:contentTypeDescription="Create a new document." ma:contentTypeScope="" ma:versionID="9b04f6b9d1b09819d8e0494aa04ef37b">
  <xsd:schema xmlns:xsd="http://www.w3.org/2001/XMLSchema" xmlns:xs="http://www.w3.org/2001/XMLSchema" xmlns:p="http://schemas.microsoft.com/office/2006/metadata/properties" xmlns:ns3="64d8430e-2f2f-4531-b32d-6b607c09e505" targetNamespace="http://schemas.microsoft.com/office/2006/metadata/properties" ma:root="true" ma:fieldsID="c5b8bfd76399d6aa05673803bec67fbb" ns3:_="">
    <xsd:import namespace="64d8430e-2f2f-4531-b32d-6b607c09e50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8430e-2f2f-4531-b32d-6b607c09e5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9368C0-2F96-4471-97C1-424663A63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8430e-2f2f-4531-b32d-6b607c09e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3.xml><?xml version="1.0" encoding="utf-8"?>
<ds:datastoreItem xmlns:ds="http://schemas.openxmlformats.org/officeDocument/2006/customXml" ds:itemID="{29C43685-694E-4579-B109-3C418D49DA65}">
  <ds:schemaRefs>
    <ds:schemaRef ds:uri="http://schemas.microsoft.com/office/2006/documentManagement/types"/>
    <ds:schemaRef ds:uri="64d8430e-2f2f-4531-b32d-6b607c09e505"/>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4277</TotalTime>
  <Words>1073</Words>
  <Application>Microsoft Office PowerPoint</Application>
  <PresentationFormat>Widescreen</PresentationFormat>
  <Paragraphs>96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Tenorite</vt:lpstr>
      <vt:lpstr>Office Theme</vt:lpstr>
      <vt:lpstr>Lubbock  Retail Integration Task Force – LRITF may 7th, 2024</vt:lpstr>
      <vt:lpstr>LRITF meeting 4/2/24 </vt:lpstr>
      <vt:lpstr>LRITF meeting 4/2/24 - continued </vt:lpstr>
      <vt:lpstr>Daily Market Calls  </vt:lpstr>
      <vt:lpstr>Daily Market Calls –  continued </vt:lpstr>
      <vt:lpstr>TIMELINE of Actions</vt:lpstr>
      <vt:lpstr>Lritf meeting 5/7/2024 @ 1:00PM  following RMS – Webex only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Wiegand, Sheri</cp:lastModifiedBy>
  <cp:revision>55</cp:revision>
  <dcterms:created xsi:type="dcterms:W3CDTF">2022-10-07T18:03:56Z</dcterms:created>
  <dcterms:modified xsi:type="dcterms:W3CDTF">2024-05-07T02:19:55Z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0x0101007301C185768C3E408FE8B8C3F8D37975</vt:lpwstr>
  </property>
</Properties>
</file>