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FF"/>
    <a:srgbClr val="996600"/>
    <a:srgbClr val="996633"/>
    <a:srgbClr val="CC9900"/>
    <a:srgbClr val="CC6600"/>
    <a:srgbClr val="FF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4C167-03BD-946A-374E-134138330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C7FFE-D7AE-3AB7-C252-891F166AD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75F41-FAE5-D1E3-4291-C716115F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54F4A-01FB-083E-390C-F8EF70D3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858D2-E044-236B-FF3D-7DF40C3E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1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5FACD-72E2-65A0-17CE-2AACD7D3D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64DE5-2F84-0A81-C0F6-E84148D52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8A481-F5DC-E21E-749F-14C8EDC2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2E4E7-D62A-7A2A-0094-02397CBA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BD546-8C03-6E13-C5B7-196B92EE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B97B63-847F-C50D-4E73-51A2F1A7B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F21D5-4703-1F72-2E79-6F02F84B7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06580-3AD8-E3C7-7FDF-4F6DB9B8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1E370-D44E-DDB6-BAAA-C791D7B9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74A36-FD54-F252-BE95-9AD59F0A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9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8913-54B2-D550-D1E1-738C8A23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C586A-3013-071D-6A71-2B4DA4DC2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C6CED-04D8-7412-DA48-709FE7C6E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441AD-5D55-48DB-6A7E-FEE7B4917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83AF0-4804-2FA7-BD40-A80ED7A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6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CC04-69BE-C2BD-D32F-F308D4C9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7BAAF-6C32-6970-9003-B1ED203A6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E2CC8-25D3-4F81-6CCB-1365BEB44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C4F7-493D-EA28-7060-1D8B9748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08758-8EDC-082D-ED4B-76279F07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8805-3D28-12CC-6A3D-5798C74F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172E-2230-F88F-7642-30CB2AA43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D498B-B396-B690-F62E-8BFB3ED01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5D4CF-813C-7346-A3DE-AF790B38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A88AC-9F5B-D571-2871-93C76E10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492D8-1268-3981-7575-1D2D830D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4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E149D-996D-7A44-608A-DAEC7CFA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A29F0-4722-9CAA-031F-318675E0E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838B7-DEB4-36F6-7E9A-0F721D586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24926-9D69-EE8C-3C24-BEE36AD60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4F992-F374-26C3-C048-5C0CEFF63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2639E-3768-A293-5E7D-0684D748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784708-DC92-7036-D608-14DB6C7DF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F92D08-E07F-CD3E-911A-A42A4744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2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1439-9C79-4D13-83C9-51CD7611D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2CDA9A-778B-8292-49DD-DBADA225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5E0BB-C981-8930-6513-1D90BD89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E1461A-9791-685F-E401-366F6A80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9C6EB-D2E5-7DDC-E7F6-7AC2685B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C99F1-DFE0-B4A3-1BC6-118F388C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35267-085A-F00B-3544-9F203A7C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6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D5E4-AF09-6C59-8D49-F5262E5C7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E2941-D490-1E9B-6FDF-71A9FC882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CB7EB-5375-758B-4C39-17E84A0D9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73CA8-7170-3F80-84DC-DA61102B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10687-338C-3488-E848-92CB8FF1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E423E-3F8F-BB73-0A9D-8D5D53E0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6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B820-C505-A8DA-97D6-40AC25BC8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F893B9-7EC3-3877-20C9-F561D8743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DF38C-12D2-B61A-86D8-290E840B6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8535B-3D92-11C9-0988-97BB811AC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86172-E993-32FF-C6D3-9E9AC653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612FC-67BD-8D44-57E9-2B465B60B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9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CB8A6-CCBF-E3E8-CF6A-A9E3BE33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61C69-4035-CEF4-8B2E-7F752CFE6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4AD03-4AEB-A7E9-C318-65F232D30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722BD9-C53A-496A-8F7F-BBEC760921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A5240-9DFE-8F70-0D13-EF19C28AC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A263D-EE25-01C6-A38F-04C191BAA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4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blue flowers&#10;&#10;Description automatically generated">
            <a:extLst>
              <a:ext uri="{FF2B5EF4-FFF2-40B4-BE49-F238E27FC236}">
                <a16:creationId xmlns:a16="http://schemas.microsoft.com/office/drawing/2014/main" id="{A7AA642F-B1AD-3F91-744A-E5BAA5F2F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5" b="409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3925D1-448A-4A4F-9210-AAD7315A6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ln w="38100">
                  <a:solidFill>
                    <a:srgbClr val="00B0F0">
                      <a:alpha val="89000"/>
                    </a:srgbClr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D47C0-1BD1-415B-87D1-69363296F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b="1" cap="all">
                <a:ln w="19050">
                  <a:solidFill>
                    <a:srgbClr val="00B0F0">
                      <a:alpha val="89000"/>
                    </a:srgbClr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+mj-ea"/>
                <a:cs typeface="+mj-cs"/>
              </a:rPr>
              <a:t>RMS: May 7</a:t>
            </a:r>
            <a:r>
              <a:rPr lang="en-US" b="1" cap="all" baseline="30000">
                <a:ln w="19050">
                  <a:solidFill>
                    <a:srgbClr val="00B0F0">
                      <a:alpha val="89000"/>
                    </a:srgbClr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+mj-ea"/>
                <a:cs typeface="+mj-cs"/>
              </a:rPr>
              <a:t>th</a:t>
            </a:r>
            <a:r>
              <a:rPr lang="en-US" b="1" cap="all">
                <a:ln w="19050">
                  <a:solidFill>
                    <a:srgbClr val="00B0F0">
                      <a:alpha val="89000"/>
                    </a:srgbClr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+mj-ea"/>
                <a:cs typeface="+mj-cs"/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778823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1378C0-C504-544C-CBAF-16CF0677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354" y="609600"/>
            <a:ext cx="9475237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6600" b="1" cap="all" dirty="0">
                <a:ln w="38100">
                  <a:solidFill>
                    <a:schemeClr val="bg1">
                      <a:alpha val="89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APRIL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DC106FCF-79F6-C6F9-E490-59B78CD0B1B7}"/>
              </a:ext>
            </a:extLst>
          </p:cNvPr>
          <p:cNvSpPr txBox="1">
            <a:spLocks/>
          </p:cNvSpPr>
          <p:nvPr/>
        </p:nvSpPr>
        <p:spPr>
          <a:xfrm>
            <a:off x="1068354" y="1839286"/>
            <a:ext cx="669306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/>
              </a:buClr>
            </a:pPr>
            <a:r>
              <a:rPr lang="en-US" sz="1700" b="1" dirty="0">
                <a:solidFill>
                  <a:schemeClr val="bg1"/>
                </a:solidFill>
              </a:rPr>
              <a:t>Change Control Call</a:t>
            </a:r>
          </a:p>
          <a:p>
            <a:pPr lvl="1"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TXSETCC850 Issue (ercot.com) - Update the 824 Guide to reflect current process.  ERCOT and CRs send 824 rejects for all 3 types of 867s (867_02, 867_03 or 867_04)</a:t>
            </a:r>
          </a:p>
          <a:p>
            <a:pPr lvl="1">
              <a:buClr>
                <a:schemeClr val="bg1"/>
              </a:buClr>
            </a:pPr>
            <a:endParaRPr lang="en-US" sz="1500" b="1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1900" b="1" dirty="0">
                <a:solidFill>
                  <a:schemeClr val="bg1"/>
                </a:solidFill>
              </a:rPr>
              <a:t>API WSDL Updates for SET 5.0</a:t>
            </a:r>
          </a:p>
          <a:p>
            <a:pPr>
              <a:buClr>
                <a:schemeClr val="bg1"/>
              </a:buClr>
            </a:pPr>
            <a:r>
              <a:rPr lang="en-US" sz="1700" b="1" dirty="0">
                <a:solidFill>
                  <a:schemeClr val="bg1"/>
                </a:solidFill>
              </a:rPr>
              <a:t>Texas SET 5.0 Document Updates</a:t>
            </a:r>
          </a:p>
          <a:p>
            <a:pPr lvl="1"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Transaction Naming Inventory List</a:t>
            </a:r>
          </a:p>
          <a:p>
            <a:pPr lvl="1"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Texas SET 5.0 Q&amp;A</a:t>
            </a:r>
          </a:p>
          <a:p>
            <a:endParaRPr lang="en-US" sz="1700" dirty="0">
              <a:solidFill>
                <a:schemeClr val="bg1"/>
              </a:solidFill>
            </a:endParaRPr>
          </a:p>
        </p:txBody>
      </p:sp>
      <p:pic>
        <p:nvPicPr>
          <p:cNvPr id="4" name="Picture 3" descr="A flag on a flag pole in a field of bluebonnets&#10;&#10;Description automatically generated">
            <a:extLst>
              <a:ext uri="{FF2B5EF4-FFF2-40B4-BE49-F238E27FC236}">
                <a16:creationId xmlns:a16="http://schemas.microsoft.com/office/drawing/2014/main" id="{2F117F11-4AA8-DD0A-4583-2F45A7542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890" y="256467"/>
            <a:ext cx="4240890" cy="636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7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0241453B-F7F7-43A0-A60C-8B34107F3378}"/>
              </a:ext>
            </a:extLst>
          </p:cNvPr>
          <p:cNvSpPr txBox="1">
            <a:spLocks/>
          </p:cNvSpPr>
          <p:nvPr/>
        </p:nvSpPr>
        <p:spPr>
          <a:xfrm>
            <a:off x="4441783" y="609600"/>
            <a:ext cx="6693061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6600" b="1" cap="all" dirty="0">
                <a:ln w="38100">
                  <a:solidFill>
                    <a:schemeClr val="bg1">
                      <a:alpha val="89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MAY</a:t>
            </a: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1FE88E0E-94F5-402C-B348-9896BEB1A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783" y="2057400"/>
            <a:ext cx="6693061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marL="502920" lvl="1">
              <a:spcBef>
                <a:spcPts val="1400"/>
              </a:spcBef>
            </a:pPr>
            <a:r>
              <a:rPr lang="en-US" b="1" dirty="0">
                <a:solidFill>
                  <a:srgbClr val="FFFFFF"/>
                </a:solidFill>
              </a:rPr>
              <a:t>May 14</a:t>
            </a:r>
            <a:r>
              <a:rPr lang="en-US" b="1" baseline="30000" dirty="0">
                <a:solidFill>
                  <a:srgbClr val="FFFFFF"/>
                </a:solidFill>
              </a:rPr>
              <a:t>th</a:t>
            </a:r>
            <a:r>
              <a:rPr lang="en-US" b="1" dirty="0">
                <a:solidFill>
                  <a:srgbClr val="FFFFFF"/>
                </a:solidFill>
              </a:rPr>
              <a:t>, 2024 @ 1pm</a:t>
            </a:r>
          </a:p>
          <a:p>
            <a:pPr marL="502920" lvl="1">
              <a:spcBef>
                <a:spcPts val="1400"/>
              </a:spcBef>
            </a:pPr>
            <a:r>
              <a:rPr lang="en-US" b="1" dirty="0">
                <a:solidFill>
                  <a:srgbClr val="FFFFFF"/>
                </a:solidFill>
              </a:rPr>
              <a:t>Joint MCT/TEXAS SET</a:t>
            </a:r>
          </a:p>
          <a:p>
            <a:pPr marL="502920" lvl="1">
              <a:spcBef>
                <a:spcPts val="1400"/>
              </a:spcBef>
            </a:pPr>
            <a:r>
              <a:rPr lang="en-US" b="1" dirty="0" err="1">
                <a:solidFill>
                  <a:srgbClr val="FFFFFF"/>
                </a:solidFill>
              </a:rPr>
              <a:t>WebEx</a:t>
            </a:r>
            <a:r>
              <a:rPr lang="en-US" b="1" dirty="0">
                <a:solidFill>
                  <a:srgbClr val="FFFFFF"/>
                </a:solidFill>
              </a:rPr>
              <a:t> Only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4679D7-F50F-6730-7253-327DD10EF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81" y="174560"/>
            <a:ext cx="4181475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16908</TotalTime>
  <Words>84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Rockwell Extra Bold</vt:lpstr>
      <vt:lpstr>Office Theme</vt:lpstr>
      <vt:lpstr>TEXAS SET UPDATE</vt:lpstr>
      <vt:lpstr>APRIL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Wilson, Stephen</cp:lastModifiedBy>
  <cp:revision>43</cp:revision>
  <dcterms:created xsi:type="dcterms:W3CDTF">2023-01-06T15:32:23Z</dcterms:created>
  <dcterms:modified xsi:type="dcterms:W3CDTF">2024-04-28T20:17:14Z</dcterms:modified>
</cp:coreProperties>
</file>