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5" r:id="rId9"/>
    <p:sldId id="26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02" d="100"/>
          <a:sy n="102" d="100"/>
        </p:scale>
        <p:origin x="21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Sheet1!$A$7:$A$19</c:f>
              <c:strCache>
                <c:ptCount val="13"/>
                <c:pt idx="0">
                  <c:v>2023/04</c:v>
                </c:pt>
                <c:pt idx="1">
                  <c:v>2023/05</c:v>
                </c:pt>
                <c:pt idx="2">
                  <c:v>2023/06</c:v>
                </c:pt>
                <c:pt idx="3">
                  <c:v>2023/07</c:v>
                </c:pt>
                <c:pt idx="4">
                  <c:v>2023/08</c:v>
                </c:pt>
                <c:pt idx="5">
                  <c:v>2023/09</c:v>
                </c:pt>
                <c:pt idx="6">
                  <c:v>2023/10</c:v>
                </c:pt>
                <c:pt idx="7">
                  <c:v>2023/11</c:v>
                </c:pt>
                <c:pt idx="8">
                  <c:v>2023/12</c:v>
                </c:pt>
                <c:pt idx="9">
                  <c:v>2024/01</c:v>
                </c:pt>
                <c:pt idx="10">
                  <c:v>2024/02</c:v>
                </c:pt>
                <c:pt idx="11">
                  <c:v>2024/03</c:v>
                </c:pt>
                <c:pt idx="12">
                  <c:v>2024/04</c:v>
                </c:pt>
              </c:strCache>
            </c:strRef>
          </c:cat>
          <c:val>
            <c:numRef>
              <c:f>Sheet1!$B$7:$B$19</c:f>
              <c:numCache>
                <c:formatCode>0.00</c:formatCode>
                <c:ptCount val="13"/>
                <c:pt idx="0" formatCode="General">
                  <c:v>0.31</c:v>
                </c:pt>
                <c:pt idx="1">
                  <c:v>0.33</c:v>
                </c:pt>
                <c:pt idx="2" formatCode="General">
                  <c:v>0.3</c:v>
                </c:pt>
                <c:pt idx="3" formatCode="General">
                  <c:v>0.33</c:v>
                </c:pt>
                <c:pt idx="4" formatCode="General">
                  <c:v>0.28000000000000003</c:v>
                </c:pt>
                <c:pt idx="5" formatCode="General">
                  <c:v>0.35</c:v>
                </c:pt>
                <c:pt idx="6" formatCode="General">
                  <c:v>0.35</c:v>
                </c:pt>
                <c:pt idx="7">
                  <c:v>0.39</c:v>
                </c:pt>
                <c:pt idx="8" formatCode="General">
                  <c:v>0.37</c:v>
                </c:pt>
                <c:pt idx="9" formatCode="General">
                  <c:v>0.41</c:v>
                </c:pt>
                <c:pt idx="10" formatCode="General">
                  <c:v>0.4</c:v>
                </c:pt>
                <c:pt idx="11" formatCode="General">
                  <c:v>0.32</c:v>
                </c:pt>
                <c:pt idx="12" formatCode="General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Sheet1!$A$7:$A$19</c:f>
              <c:strCache>
                <c:ptCount val="13"/>
                <c:pt idx="0">
                  <c:v>2023/04</c:v>
                </c:pt>
                <c:pt idx="1">
                  <c:v>2023/05</c:v>
                </c:pt>
                <c:pt idx="2">
                  <c:v>2023/06</c:v>
                </c:pt>
                <c:pt idx="3">
                  <c:v>2023/07</c:v>
                </c:pt>
                <c:pt idx="4">
                  <c:v>2023/08</c:v>
                </c:pt>
                <c:pt idx="5">
                  <c:v>2023/09</c:v>
                </c:pt>
                <c:pt idx="6">
                  <c:v>2023/10</c:v>
                </c:pt>
                <c:pt idx="7">
                  <c:v>2023/11</c:v>
                </c:pt>
                <c:pt idx="8">
                  <c:v>2023/12</c:v>
                </c:pt>
                <c:pt idx="9">
                  <c:v>2024/01</c:v>
                </c:pt>
                <c:pt idx="10">
                  <c:v>2024/02</c:v>
                </c:pt>
                <c:pt idx="11">
                  <c:v>2024/03</c:v>
                </c:pt>
                <c:pt idx="12">
                  <c:v>2024/04</c:v>
                </c:pt>
              </c:strCache>
            </c:strRef>
          </c:cat>
          <c:val>
            <c:numRef>
              <c:f>Sheet1!$C$7:$C$19</c:f>
              <c:numCache>
                <c:formatCode>0.00</c:formatCode>
                <c:ptCount val="13"/>
                <c:pt idx="0" formatCode="General">
                  <c:v>2.63</c:v>
                </c:pt>
                <c:pt idx="1">
                  <c:v>3.03</c:v>
                </c:pt>
                <c:pt idx="2" formatCode="General">
                  <c:v>2.5299999999999998</c:v>
                </c:pt>
                <c:pt idx="3" formatCode="General">
                  <c:v>2.4900000000000002</c:v>
                </c:pt>
                <c:pt idx="4" formatCode="General">
                  <c:v>2.2599999999999998</c:v>
                </c:pt>
                <c:pt idx="5" formatCode="General">
                  <c:v>2.4500000000000002</c:v>
                </c:pt>
                <c:pt idx="6" formatCode="General">
                  <c:v>2.46</c:v>
                </c:pt>
                <c:pt idx="7">
                  <c:v>2.0099999999999998</c:v>
                </c:pt>
                <c:pt idx="8" formatCode="General">
                  <c:v>2.04</c:v>
                </c:pt>
                <c:pt idx="9" formatCode="General">
                  <c:v>2.14</c:v>
                </c:pt>
                <c:pt idx="10" formatCode="General">
                  <c:v>1.94</c:v>
                </c:pt>
                <c:pt idx="11" formatCode="General">
                  <c:v>1.77</c:v>
                </c:pt>
                <c:pt idx="12" formatCode="General">
                  <c:v>0.56999999999999995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Sheet1!$A$7:$A$19</c:f>
              <c:strCache>
                <c:ptCount val="13"/>
                <c:pt idx="0">
                  <c:v>2023/04</c:v>
                </c:pt>
                <c:pt idx="1">
                  <c:v>2023/05</c:v>
                </c:pt>
                <c:pt idx="2">
                  <c:v>2023/06</c:v>
                </c:pt>
                <c:pt idx="3">
                  <c:v>2023/07</c:v>
                </c:pt>
                <c:pt idx="4">
                  <c:v>2023/08</c:v>
                </c:pt>
                <c:pt idx="5">
                  <c:v>2023/09</c:v>
                </c:pt>
                <c:pt idx="6">
                  <c:v>2023/10</c:v>
                </c:pt>
                <c:pt idx="7">
                  <c:v>2023/11</c:v>
                </c:pt>
                <c:pt idx="8">
                  <c:v>2023/12</c:v>
                </c:pt>
                <c:pt idx="9">
                  <c:v>2024/01</c:v>
                </c:pt>
                <c:pt idx="10">
                  <c:v>2024/02</c:v>
                </c:pt>
                <c:pt idx="11">
                  <c:v>2024/03</c:v>
                </c:pt>
                <c:pt idx="12">
                  <c:v>2024/04</c:v>
                </c:pt>
              </c:strCache>
            </c:strRef>
          </c:cat>
          <c:val>
            <c:numRef>
              <c:f>Sheet1!$D$7:$D$19</c:f>
              <c:numCache>
                <c:formatCode>0.00</c:formatCode>
                <c:ptCount val="13"/>
                <c:pt idx="0" formatCode="General">
                  <c:v>0.78</c:v>
                </c:pt>
                <c:pt idx="1">
                  <c:v>4.8000000000000001E-2</c:v>
                </c:pt>
                <c:pt idx="2" formatCode="General">
                  <c:v>0.74</c:v>
                </c:pt>
                <c:pt idx="3" formatCode="General">
                  <c:v>0.64</c:v>
                </c:pt>
                <c:pt idx="4" formatCode="General">
                  <c:v>0.49</c:v>
                </c:pt>
                <c:pt idx="5" formatCode="General">
                  <c:v>0.49</c:v>
                </c:pt>
                <c:pt idx="6" formatCode="General">
                  <c:v>0.52</c:v>
                </c:pt>
                <c:pt idx="7">
                  <c:v>0.6</c:v>
                </c:pt>
                <c:pt idx="8" formatCode="General">
                  <c:v>0.62</c:v>
                </c:pt>
                <c:pt idx="9" formatCode="General">
                  <c:v>0.61</c:v>
                </c:pt>
                <c:pt idx="10" formatCode="General">
                  <c:v>0.6</c:v>
                </c:pt>
                <c:pt idx="11" formatCode="General">
                  <c:v>0.53</c:v>
                </c:pt>
                <c:pt idx="12" formatCode="General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Sheet1!$A$10:$A$20</c:f>
              <c:strCache>
                <c:ptCount val="11"/>
                <c:pt idx="0">
                  <c:v>2023/05</c:v>
                </c:pt>
                <c:pt idx="1">
                  <c:v>2023/06</c:v>
                </c:pt>
                <c:pt idx="2">
                  <c:v>2023/07</c:v>
                </c:pt>
                <c:pt idx="3">
                  <c:v>2023/08</c:v>
                </c:pt>
                <c:pt idx="4">
                  <c:v>2023/09</c:v>
                </c:pt>
                <c:pt idx="5">
                  <c:v>2023/10</c:v>
                </c:pt>
                <c:pt idx="6">
                  <c:v>2023/12</c:v>
                </c:pt>
                <c:pt idx="7">
                  <c:v>2024/01</c:v>
                </c:pt>
                <c:pt idx="8">
                  <c:v>2024/02</c:v>
                </c:pt>
                <c:pt idx="9">
                  <c:v>2024/03</c:v>
                </c:pt>
                <c:pt idx="10">
                  <c:v>2024/04</c:v>
                </c:pt>
              </c:strCache>
            </c:strRef>
          </c:cat>
          <c:val>
            <c:numRef>
              <c:f>Sheet1!$B$10:$B$20</c:f>
              <c:numCache>
                <c:formatCode>General</c:formatCode>
                <c:ptCount val="11"/>
                <c:pt idx="0">
                  <c:v>379601</c:v>
                </c:pt>
                <c:pt idx="1">
                  <c:v>425426</c:v>
                </c:pt>
                <c:pt idx="2">
                  <c:v>497967</c:v>
                </c:pt>
                <c:pt idx="3">
                  <c:v>631492</c:v>
                </c:pt>
                <c:pt idx="4">
                  <c:v>504795</c:v>
                </c:pt>
                <c:pt idx="5">
                  <c:v>395398</c:v>
                </c:pt>
                <c:pt idx="6">
                  <c:v>312236</c:v>
                </c:pt>
                <c:pt idx="7">
                  <c:v>458584</c:v>
                </c:pt>
                <c:pt idx="8">
                  <c:v>325727</c:v>
                </c:pt>
                <c:pt idx="9">
                  <c:v>391033</c:v>
                </c:pt>
                <c:pt idx="10">
                  <c:v>378310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Sheet1!$A$7:$A$18</c:f>
              <c:strCache>
                <c:ptCount val="12"/>
                <c:pt idx="0">
                  <c:v>2023/05</c:v>
                </c:pt>
                <c:pt idx="1">
                  <c:v>2023/06</c:v>
                </c:pt>
                <c:pt idx="2">
                  <c:v>2023/07</c:v>
                </c:pt>
                <c:pt idx="3">
                  <c:v>2023/08</c:v>
                </c:pt>
                <c:pt idx="4">
                  <c:v>2023/09</c:v>
                </c:pt>
                <c:pt idx="5">
                  <c:v>2023/10</c:v>
                </c:pt>
                <c:pt idx="6">
                  <c:v>2023/11</c:v>
                </c:pt>
                <c:pt idx="7">
                  <c:v>2023/12</c:v>
                </c:pt>
                <c:pt idx="8">
                  <c:v>2024/01</c:v>
                </c:pt>
                <c:pt idx="9">
                  <c:v>2024/02</c:v>
                </c:pt>
                <c:pt idx="10">
                  <c:v>2024/03</c:v>
                </c:pt>
                <c:pt idx="11">
                  <c:v>2024/04</c:v>
                </c:pt>
              </c:strCache>
            </c:strRef>
          </c:cat>
          <c:val>
            <c:numRef>
              <c:f>Sheet1!$B$7:$B$18</c:f>
              <c:numCache>
                <c:formatCode>General</c:formatCode>
                <c:ptCount val="12"/>
                <c:pt idx="0">
                  <c:v>815</c:v>
                </c:pt>
                <c:pt idx="1">
                  <c:v>900</c:v>
                </c:pt>
                <c:pt idx="2">
                  <c:v>1096</c:v>
                </c:pt>
                <c:pt idx="3">
                  <c:v>3491</c:v>
                </c:pt>
                <c:pt idx="4">
                  <c:v>3832</c:v>
                </c:pt>
                <c:pt idx="5">
                  <c:v>3876</c:v>
                </c:pt>
                <c:pt idx="6">
                  <c:v>3640</c:v>
                </c:pt>
                <c:pt idx="7">
                  <c:v>3532</c:v>
                </c:pt>
                <c:pt idx="8">
                  <c:v>3796</c:v>
                </c:pt>
                <c:pt idx="9">
                  <c:v>3496</c:v>
                </c:pt>
                <c:pt idx="10">
                  <c:v>3835</c:v>
                </c:pt>
                <c:pt idx="11">
                  <c:v>3821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April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April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April 7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Retail Planned Database Release.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April 28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Retail Planned Release.</a:t>
            </a: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–April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April 2</a:t>
            </a:r>
            <a:r>
              <a:rPr lang="en-US" sz="1600" kern="0" baseline="30000" dirty="0">
                <a:solidFill>
                  <a:srgbClr val="000000"/>
                </a:solidFill>
              </a:rPr>
              <a:t>nd </a:t>
            </a:r>
            <a:r>
              <a:rPr lang="en-US" sz="1600" kern="0" dirty="0">
                <a:solidFill>
                  <a:srgbClr val="000000"/>
                </a:solidFill>
              </a:rPr>
              <a:t> Planned Release.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April 25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Release.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April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  <a:endParaRPr lang="en-US" sz="12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511696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.79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2437391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April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3821 Posts</a:t>
            </a:r>
          </a:p>
          <a:p>
            <a:r>
              <a:rPr lang="en-US" sz="2000" dirty="0"/>
              <a:t>378310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47 Posts</a:t>
            </a:r>
          </a:p>
          <a:p>
            <a:pPr lvl="1"/>
            <a:r>
              <a:rPr lang="en-US" sz="2000" dirty="0"/>
              <a:t>9 New Subscriptions</a:t>
            </a:r>
          </a:p>
          <a:p>
            <a:pPr lvl="1"/>
            <a:r>
              <a:rPr lang="en-US" sz="2000" dirty="0"/>
              <a:t>1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4 Posts</a:t>
            </a:r>
          </a:p>
          <a:p>
            <a:pPr lvl="1"/>
            <a:r>
              <a:rPr lang="en-US" sz="2000" dirty="0"/>
              <a:t>3 New Subscriptions</a:t>
            </a:r>
          </a:p>
          <a:p>
            <a:pPr lvl="1"/>
            <a:r>
              <a:rPr lang="en-US" sz="2000" dirty="0"/>
              <a:t>1 Unsubscribe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Weather Moratorium Actions</a:t>
            </a:r>
          </a:p>
          <a:p>
            <a:pPr lvl="1"/>
            <a:r>
              <a:rPr lang="en-US" sz="2000" dirty="0"/>
              <a:t>No Auto Deletes</a:t>
            </a:r>
          </a:p>
          <a:p>
            <a:pPr lvl="1"/>
            <a:r>
              <a:rPr lang="en-US" sz="2000" dirty="0"/>
              <a:t>No Sign Offs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9573850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2833588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28277</TotalTime>
  <Words>208</Words>
  <Application>Microsoft Office PowerPoint</Application>
  <PresentationFormat>On-screen Show (4:3)</PresentationFormat>
  <Paragraphs>82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April ListServ Stats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Michael Hanna</cp:lastModifiedBy>
  <cp:revision>343</cp:revision>
  <cp:lastPrinted>2019-05-06T20:09:17Z</cp:lastPrinted>
  <dcterms:created xsi:type="dcterms:W3CDTF">2016-01-21T15:20:31Z</dcterms:created>
  <dcterms:modified xsi:type="dcterms:W3CDTF">2024-05-06T22:31:52Z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