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342" r:id="rId7"/>
    <p:sldId id="348" r:id="rId8"/>
    <p:sldId id="317" r:id="rId9"/>
    <p:sldId id="349" r:id="rId10"/>
    <p:sldId id="346" r:id="rId11"/>
    <p:sldId id="34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eth Ragsdale" initials="KRR" lastIdx="1" clrIdx="0">
    <p:extLst>
      <p:ext uri="{19B8F6BF-5375-455C-9EA6-DF929625EA0E}">
        <p15:presenceInfo xmlns:p15="http://schemas.microsoft.com/office/powerpoint/2012/main" userId="Kenneth Ragsda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1" d="100"/>
          <a:sy n="91" d="100"/>
        </p:scale>
        <p:origin x="996"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5/7/2024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5/7/2024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FOR DISCUSSION ONLY</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FOR DISCUSSION ONLY</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dirty="0"/>
              <a:t>FOR DISCUSSION ONLY</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97925" cy="246221"/>
          </a:xfrm>
          <a:prstGeom prst="rect">
            <a:avLst/>
          </a:prstGeom>
          <a:noFill/>
        </p:spPr>
        <p:txBody>
          <a:bodyPr wrap="square" rtlCol="0">
            <a:spAutoFit/>
          </a:bodyPr>
          <a:lstStyle/>
          <a:p>
            <a:pPr algn="l"/>
            <a:r>
              <a:rPr lang="en-US" sz="1000" b="1" baseline="0" dirty="0">
                <a:solidFill>
                  <a:schemeClr val="tx2"/>
                </a:solidFill>
              </a:rPr>
              <a:t>PUBLIC – 3/17/24</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9590" y="2133600"/>
            <a:ext cx="5646034" cy="2646878"/>
          </a:xfrm>
          <a:prstGeom prst="rect">
            <a:avLst/>
          </a:prstGeom>
          <a:noFill/>
        </p:spPr>
        <p:txBody>
          <a:bodyPr wrap="square" rtlCol="0">
            <a:spAutoFit/>
          </a:bodyPr>
          <a:lstStyle/>
          <a:p>
            <a:r>
              <a:rPr lang="en-US" sz="2000" b="1" dirty="0">
                <a:solidFill>
                  <a:schemeClr val="tx2"/>
                </a:solidFill>
              </a:rPr>
              <a:t>Review of the Energy and AS Offer Caps in the Context of Current Policy</a:t>
            </a:r>
          </a:p>
          <a:p>
            <a:endParaRPr lang="en-US" dirty="0">
              <a:solidFill>
                <a:schemeClr val="tx2"/>
              </a:solidFill>
            </a:endParaRPr>
          </a:p>
          <a:p>
            <a:r>
              <a:rPr lang="en-US" i="1" dirty="0">
                <a:solidFill>
                  <a:schemeClr val="tx2"/>
                </a:solidFill>
              </a:rPr>
              <a:t>Sai Moorty</a:t>
            </a:r>
          </a:p>
          <a:p>
            <a:r>
              <a:rPr lang="en-US" dirty="0">
                <a:solidFill>
                  <a:schemeClr val="tx2"/>
                </a:solidFill>
              </a:rPr>
              <a:t>Market Design</a:t>
            </a:r>
          </a:p>
          <a:p>
            <a:endParaRPr lang="en-US" dirty="0">
              <a:solidFill>
                <a:schemeClr val="tx2"/>
              </a:solidFill>
            </a:endParaRPr>
          </a:p>
          <a:p>
            <a:r>
              <a:rPr lang="en-US" dirty="0">
                <a:solidFill>
                  <a:schemeClr val="tx2"/>
                </a:solidFill>
              </a:rPr>
              <a:t>RTCTF</a:t>
            </a:r>
          </a:p>
          <a:p>
            <a:r>
              <a:rPr lang="en-US" dirty="0">
                <a:solidFill>
                  <a:schemeClr val="tx2"/>
                </a:solidFill>
              </a:rPr>
              <a:t>May 8, 2024</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RTC+B : SWCAP, VOLL, max ASDC settings</a:t>
            </a:r>
          </a:p>
        </p:txBody>
      </p:sp>
      <p:graphicFrame>
        <p:nvGraphicFramePr>
          <p:cNvPr id="8" name="Table 8">
            <a:extLst>
              <a:ext uri="{FF2B5EF4-FFF2-40B4-BE49-F238E27FC236}">
                <a16:creationId xmlns:a16="http://schemas.microsoft.com/office/drawing/2014/main" id="{4F0F9E90-800B-774F-0617-33FC17EFB6B4}"/>
              </a:ext>
            </a:extLst>
          </p:cNvPr>
          <p:cNvGraphicFramePr>
            <a:graphicFrameLocks noGrp="1"/>
          </p:cNvGraphicFramePr>
          <p:nvPr>
            <p:ph idx="1"/>
            <p:extLst>
              <p:ext uri="{D42A27DB-BD31-4B8C-83A1-F6EECF244321}">
                <p14:modId xmlns:p14="http://schemas.microsoft.com/office/powerpoint/2010/main" val="3649396219"/>
              </p:ext>
            </p:extLst>
          </p:nvPr>
        </p:nvGraphicFramePr>
        <p:xfrm>
          <a:off x="266706" y="965299"/>
          <a:ext cx="8267694" cy="2346960"/>
        </p:xfrm>
        <a:graphic>
          <a:graphicData uri="http://schemas.openxmlformats.org/drawingml/2006/table">
            <a:tbl>
              <a:tblPr firstRow="1" bandRow="1">
                <a:tableStyleId>{5C22544A-7EE6-4342-B048-85BDC9FD1C3A}</a:tableStyleId>
              </a:tblPr>
              <a:tblGrid>
                <a:gridCol w="669249">
                  <a:extLst>
                    <a:ext uri="{9D8B030D-6E8A-4147-A177-3AD203B41FA5}">
                      <a16:colId xmlns:a16="http://schemas.microsoft.com/office/drawing/2014/main" val="3611900466"/>
                    </a:ext>
                  </a:extLst>
                </a:gridCol>
                <a:gridCol w="851783">
                  <a:extLst>
                    <a:ext uri="{9D8B030D-6E8A-4147-A177-3AD203B41FA5}">
                      <a16:colId xmlns:a16="http://schemas.microsoft.com/office/drawing/2014/main" val="2792177123"/>
                    </a:ext>
                  </a:extLst>
                </a:gridCol>
                <a:gridCol w="851783">
                  <a:extLst>
                    <a:ext uri="{9D8B030D-6E8A-4147-A177-3AD203B41FA5}">
                      <a16:colId xmlns:a16="http://schemas.microsoft.com/office/drawing/2014/main" val="152800045"/>
                    </a:ext>
                  </a:extLst>
                </a:gridCol>
                <a:gridCol w="2068616">
                  <a:extLst>
                    <a:ext uri="{9D8B030D-6E8A-4147-A177-3AD203B41FA5}">
                      <a16:colId xmlns:a16="http://schemas.microsoft.com/office/drawing/2014/main" val="644063106"/>
                    </a:ext>
                  </a:extLst>
                </a:gridCol>
                <a:gridCol w="2311983">
                  <a:extLst>
                    <a:ext uri="{9D8B030D-6E8A-4147-A177-3AD203B41FA5}">
                      <a16:colId xmlns:a16="http://schemas.microsoft.com/office/drawing/2014/main" val="954401553"/>
                    </a:ext>
                  </a:extLst>
                </a:gridCol>
                <a:gridCol w="1514280">
                  <a:extLst>
                    <a:ext uri="{9D8B030D-6E8A-4147-A177-3AD203B41FA5}">
                      <a16:colId xmlns:a16="http://schemas.microsoft.com/office/drawing/2014/main" val="360541033"/>
                    </a:ext>
                  </a:extLst>
                </a:gridCol>
              </a:tblGrid>
              <a:tr h="370840">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HCAP</a:t>
                      </a:r>
                      <a:endParaRPr lang="en-US" sz="2000">
                        <a:effectLst/>
                        <a:latin typeface="Calibri" panose="020F0502020204030204" pitchFamily="34" charset="0"/>
                        <a:ea typeface="Calibri" panose="020F0502020204030204" pitchFamily="34" charset="0"/>
                      </a:endParaRPr>
                    </a:p>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$/MWh</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LCAP</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$/MWh</a:t>
                      </a:r>
                      <a:endParaRPr lang="en-US" sz="20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SWCAP</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$/MWh</a:t>
                      </a:r>
                      <a:endParaRPr lang="en-US" sz="20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VOLL</a:t>
                      </a:r>
                      <a:endParaRPr lang="en-US" sz="2000">
                        <a:effectLst/>
                        <a:latin typeface="Calibri" panose="020F0502020204030204" pitchFamily="34" charset="0"/>
                        <a:ea typeface="Calibri" panose="020F0502020204030204" pitchFamily="34" charset="0"/>
                      </a:endParaRPr>
                    </a:p>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$/MWh</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Power Balance penalty</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$/MWh</a:t>
                      </a:r>
                      <a:endParaRPr lang="en-US" sz="20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79466780"/>
                  </a:ext>
                </a:extLst>
              </a:tr>
              <a:tr h="370840">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DAM</a:t>
                      </a:r>
                      <a:endParaRPr lang="en-US" sz="20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5000 (DAM)</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2000</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If PNM&lt;=315K</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SWCAP=HCAP(DAM)</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Else</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SWCAP=LCAP</a:t>
                      </a:r>
                      <a:endParaRPr lang="en-US" sz="2000" dirty="0">
                        <a:effectLst/>
                        <a:latin typeface="Calibri" panose="020F0502020204030204" pitchFamily="34" charset="0"/>
                        <a:ea typeface="Calibri" panose="020F0502020204030204" pitchFamily="34" charset="0"/>
                      </a:endParaRPr>
                    </a:p>
                  </a:txBody>
                  <a:tcPr marL="68580" marR="68580" marT="0" marB="0"/>
                </a:tc>
                <a:tc rowSpan="2">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If PNM&lt;=315K</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VOLL=5000 (DAM HCAP)</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Else</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VOLL=2000 (DAM LCAP)</a:t>
                      </a:r>
                      <a:endParaRPr lang="en-US" sz="20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NA</a:t>
                      </a:r>
                      <a:endParaRPr lang="en-US" sz="20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74234867"/>
                  </a:ext>
                </a:extLst>
              </a:tr>
              <a:tr h="370840">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RTM</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2000 (RTM)</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a:effectLst/>
                          <a:latin typeface="Calibri" panose="020F0502020204030204" pitchFamily="34" charset="0"/>
                          <a:ea typeface="Times New Roman" panose="02020603050405020304" pitchFamily="18" charset="0"/>
                          <a:cs typeface="Times New Roman" panose="02020603050405020304" pitchFamily="18" charset="0"/>
                        </a:rPr>
                        <a:t>2000</a:t>
                      </a:r>
                      <a:endParaRPr lang="en-US" sz="20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If PNM&lt;=315K</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SWCAP=HCAP(RTM)</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Else</a:t>
                      </a:r>
                      <a:endParaRPr lang="en-US" sz="20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     SWCAP=LCAP</a:t>
                      </a:r>
                      <a:endParaRPr lang="en-US" sz="2000" dirty="0">
                        <a:effectLst/>
                        <a:latin typeface="Calibri" panose="020F0502020204030204" pitchFamily="34" charset="0"/>
                        <a:ea typeface="Calibri" panose="020F0502020204030204" pitchFamily="34" charset="0"/>
                      </a:endParaRPr>
                    </a:p>
                  </a:txBody>
                  <a:tcPr marL="68580" marR="68580" marT="0" marB="0"/>
                </a:tc>
                <a:tc vMerge="1">
                  <a:txBody>
                    <a:bodyPr/>
                    <a:lstStyle/>
                    <a:p>
                      <a:endParaRPr lang="en-US"/>
                    </a:p>
                  </a:txBody>
                  <a:tcPr/>
                </a:tc>
                <a:tc>
                  <a:txBody>
                    <a:bodyPr/>
                    <a:lstStyle/>
                    <a:p>
                      <a:pPr marL="0" marR="0">
                        <a:spcBef>
                          <a:spcPts val="0"/>
                        </a:spcBef>
                        <a:spcAft>
                          <a:spcPts val="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rPr>
                        <a:t>VOLL+2000+0.01$/MWh</a:t>
                      </a:r>
                      <a:endParaRPr lang="en-US" sz="20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86484739"/>
                  </a:ext>
                </a:extLst>
              </a:tr>
            </a:tbl>
          </a:graphicData>
        </a:graphic>
      </p:graphicFrame>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a:extLst>
              <a:ext uri="{FF2B5EF4-FFF2-40B4-BE49-F238E27FC236}">
                <a16:creationId xmlns:a16="http://schemas.microsoft.com/office/drawing/2014/main" id="{CF3AAAE4-8A90-6364-A897-D78031865A92}"/>
              </a:ext>
            </a:extLst>
          </p:cNvPr>
          <p:cNvSpPr txBox="1"/>
          <p:nvPr/>
        </p:nvSpPr>
        <p:spPr>
          <a:xfrm>
            <a:off x="266706" y="3429000"/>
            <a:ext cx="8420094" cy="2554545"/>
          </a:xfrm>
          <a:prstGeom prst="rect">
            <a:avLst/>
          </a:prstGeom>
          <a:noFill/>
        </p:spPr>
        <p:txBody>
          <a:bodyPr wrap="square" rtlCol="0">
            <a:spAutoFit/>
          </a:bodyPr>
          <a:lstStyle/>
          <a:p>
            <a:pPr marL="285750" indent="-285750">
              <a:buFont typeface="Arial" panose="020B0604020202020204" pitchFamily="34" charset="0"/>
              <a:buChar char="•"/>
            </a:pPr>
            <a:r>
              <a:rPr lang="en-US" sz="1600" dirty="0"/>
              <a:t>Peaker Net Margin (PNM) threshold = 315,000 $/MW-year</a:t>
            </a:r>
          </a:p>
          <a:p>
            <a:pPr marL="285750" indent="-285750">
              <a:buFont typeface="Arial" panose="020B0604020202020204" pitchFamily="34" charset="0"/>
              <a:buChar char="•"/>
            </a:pPr>
            <a:r>
              <a:rPr lang="en-US" sz="1600" dirty="0"/>
              <a:t>In DAM and RTM, the maximum price ($/MW/h) on ASDC is the prevailing VOLL (DAM HCAP or LCAP)</a:t>
            </a:r>
          </a:p>
          <a:p>
            <a:pPr marL="285750" indent="-285750">
              <a:buFont typeface="Arial" panose="020B0604020202020204" pitchFamily="34" charset="0"/>
              <a:buChar char="•"/>
            </a:pPr>
            <a:r>
              <a:rPr lang="en-US" sz="1600" dirty="0"/>
              <a:t>Price Caps in Post Processing of DAM and RTM:</a:t>
            </a:r>
          </a:p>
          <a:p>
            <a:pPr marL="742950" lvl="1" indent="-285750">
              <a:buFont typeface="Arial" panose="020B0604020202020204" pitchFamily="34" charset="0"/>
              <a:buChar char="•"/>
            </a:pPr>
            <a:r>
              <a:rPr lang="en-US" sz="1600" dirty="0"/>
              <a:t>LMP</a:t>
            </a:r>
          </a:p>
          <a:p>
            <a:pPr marL="1200150" lvl="2" indent="-285750">
              <a:buFont typeface="Arial" panose="020B0604020202020204" pitchFamily="34" charset="0"/>
              <a:buChar char="•"/>
            </a:pPr>
            <a:r>
              <a:rPr lang="en-US" sz="1600" dirty="0"/>
              <a:t>DAM: Not capped</a:t>
            </a:r>
          </a:p>
          <a:p>
            <a:pPr marL="1200150" lvl="2" indent="-285750">
              <a:buFont typeface="Arial" panose="020B0604020202020204" pitchFamily="34" charset="0"/>
              <a:buChar char="•"/>
            </a:pPr>
            <a:r>
              <a:rPr lang="en-US" sz="1600" dirty="0"/>
              <a:t>RTM: LMP, exclusive of congestion, capped at prevailing VOLL</a:t>
            </a:r>
          </a:p>
          <a:p>
            <a:pPr marL="742950" lvl="1" indent="-285750">
              <a:buFont typeface="Arial" panose="020B0604020202020204" pitchFamily="34" charset="0"/>
              <a:buChar char="•"/>
            </a:pPr>
            <a:r>
              <a:rPr lang="en-US" sz="1600" dirty="0"/>
              <a:t>AS MCPC </a:t>
            </a:r>
          </a:p>
          <a:p>
            <a:pPr marL="1200150" lvl="2" indent="-285750">
              <a:buFont typeface="Arial" panose="020B0604020202020204" pitchFamily="34" charset="0"/>
              <a:buChar char="•"/>
            </a:pPr>
            <a:r>
              <a:rPr lang="en-US" sz="1600" dirty="0"/>
              <a:t>For DAM and RTM, AS MCPCs are capped at prevailing VOLL. Note that AS MCPC also cannot exceed the max price on the ASDC</a:t>
            </a:r>
          </a:p>
        </p:txBody>
      </p:sp>
    </p:spTree>
    <p:extLst>
      <p:ext uri="{BB962C8B-B14F-4D97-AF65-F5344CB8AC3E}">
        <p14:creationId xmlns:p14="http://schemas.microsoft.com/office/powerpoint/2010/main" val="336292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Comment on Opportunity Costs</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3</a:t>
            </a:fld>
            <a:endParaRPr lang="en-US" dirty="0"/>
          </a:p>
        </p:txBody>
      </p:sp>
      <p:grpSp>
        <p:nvGrpSpPr>
          <p:cNvPr id="38" name="Group 37">
            <a:extLst>
              <a:ext uri="{FF2B5EF4-FFF2-40B4-BE49-F238E27FC236}">
                <a16:creationId xmlns:a16="http://schemas.microsoft.com/office/drawing/2014/main" id="{DBAC3734-1156-D05E-63D0-5B038E97E6A9}"/>
              </a:ext>
            </a:extLst>
          </p:cNvPr>
          <p:cNvGrpSpPr/>
          <p:nvPr/>
        </p:nvGrpSpPr>
        <p:grpSpPr>
          <a:xfrm>
            <a:off x="152400" y="1080609"/>
            <a:ext cx="4290261" cy="2605018"/>
            <a:chOff x="281739" y="1080609"/>
            <a:chExt cx="4290261" cy="2605018"/>
          </a:xfrm>
        </p:grpSpPr>
        <p:grpSp>
          <p:nvGrpSpPr>
            <p:cNvPr id="34" name="Group 33">
              <a:extLst>
                <a:ext uri="{FF2B5EF4-FFF2-40B4-BE49-F238E27FC236}">
                  <a16:creationId xmlns:a16="http://schemas.microsoft.com/office/drawing/2014/main" id="{39B88B6B-93AA-2338-2BE0-0BEACDE78D57}"/>
                </a:ext>
              </a:extLst>
            </p:cNvPr>
            <p:cNvGrpSpPr/>
            <p:nvPr/>
          </p:nvGrpSpPr>
          <p:grpSpPr>
            <a:xfrm>
              <a:off x="281739" y="1080609"/>
              <a:ext cx="4290261" cy="2605018"/>
              <a:chOff x="281739" y="1080609"/>
              <a:chExt cx="4290261" cy="2605018"/>
            </a:xfrm>
          </p:grpSpPr>
          <p:grpSp>
            <p:nvGrpSpPr>
              <p:cNvPr id="23" name="Group 22">
                <a:extLst>
                  <a:ext uri="{FF2B5EF4-FFF2-40B4-BE49-F238E27FC236}">
                    <a16:creationId xmlns:a16="http://schemas.microsoft.com/office/drawing/2014/main" id="{11819F2D-0EC5-2DE0-05E7-1EFBAB1AC662}"/>
                  </a:ext>
                </a:extLst>
              </p:cNvPr>
              <p:cNvGrpSpPr/>
              <p:nvPr/>
            </p:nvGrpSpPr>
            <p:grpSpPr>
              <a:xfrm>
                <a:off x="914400" y="1355557"/>
                <a:ext cx="3657600" cy="2073443"/>
                <a:chOff x="914400" y="1355557"/>
                <a:chExt cx="3657600" cy="2073443"/>
              </a:xfrm>
            </p:grpSpPr>
            <p:cxnSp>
              <p:nvCxnSpPr>
                <p:cNvPr id="9" name="Straight Arrow Connector 8">
                  <a:extLst>
                    <a:ext uri="{FF2B5EF4-FFF2-40B4-BE49-F238E27FC236}">
                      <a16:creationId xmlns:a16="http://schemas.microsoft.com/office/drawing/2014/main" id="{EAF84B15-70DF-B327-F034-600C66C4080E}"/>
                    </a:ext>
                  </a:extLst>
                </p:cNvPr>
                <p:cNvCxnSpPr/>
                <p:nvPr/>
              </p:nvCxnSpPr>
              <p:spPr>
                <a:xfrm>
                  <a:off x="914400" y="3429000"/>
                  <a:ext cx="3657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5CB5EAAE-5C62-E93D-182F-CAD8988F35ED}"/>
                    </a:ext>
                  </a:extLst>
                </p:cNvPr>
                <p:cNvCxnSpPr/>
                <p:nvPr/>
              </p:nvCxnSpPr>
              <p:spPr>
                <a:xfrm flipV="1">
                  <a:off x="914400" y="1524000"/>
                  <a:ext cx="0" cy="1905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A09A0D3-0009-689D-A280-D680AC697305}"/>
                    </a:ext>
                  </a:extLst>
                </p:cNvPr>
                <p:cNvCxnSpPr/>
                <p:nvPr/>
              </p:nvCxnSpPr>
              <p:spPr>
                <a:xfrm flipV="1">
                  <a:off x="3657600" y="1371600"/>
                  <a:ext cx="0" cy="2057400"/>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B8273AC6-7199-8FED-6E12-D27A1A870507}"/>
                    </a:ext>
                  </a:extLst>
                </p:cNvPr>
                <p:cNvCxnSpPr>
                  <a:cxnSpLocks/>
                </p:cNvCxnSpPr>
                <p:nvPr/>
              </p:nvCxnSpPr>
              <p:spPr>
                <a:xfrm flipV="1">
                  <a:off x="914400" y="2819400"/>
                  <a:ext cx="762000" cy="609600"/>
                </a:xfrm>
                <a:prstGeom prst="bentConnector3">
                  <a:avLst/>
                </a:prstGeom>
                <a:ln w="22225"/>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E4CD3DC6-57C9-3103-5E87-E35D9F494B33}"/>
                    </a:ext>
                  </a:extLst>
                </p:cNvPr>
                <p:cNvCxnSpPr/>
                <p:nvPr/>
              </p:nvCxnSpPr>
              <p:spPr>
                <a:xfrm rot="5400000" flipH="1" flipV="1">
                  <a:off x="1638300" y="2247900"/>
                  <a:ext cx="609600" cy="533400"/>
                </a:xfrm>
                <a:prstGeom prst="bentConnector3">
                  <a:avLst/>
                </a:prstGeom>
                <a:ln w="22225"/>
              </p:spPr>
              <p:style>
                <a:lnRef idx="1">
                  <a:schemeClr val="accent1"/>
                </a:lnRef>
                <a:fillRef idx="0">
                  <a:schemeClr val="accent1"/>
                </a:fillRef>
                <a:effectRef idx="0">
                  <a:schemeClr val="accent1"/>
                </a:effectRef>
                <a:fontRef idx="minor">
                  <a:schemeClr val="tx1"/>
                </a:fontRef>
              </p:style>
            </p:cxnSp>
            <p:cxnSp>
              <p:nvCxnSpPr>
                <p:cNvPr id="19" name="Connector: Elbow 18">
                  <a:extLst>
                    <a:ext uri="{FF2B5EF4-FFF2-40B4-BE49-F238E27FC236}">
                      <a16:creationId xmlns:a16="http://schemas.microsoft.com/office/drawing/2014/main" id="{70EC5B95-CA5E-009E-A615-D9E11F2A745B}"/>
                    </a:ext>
                  </a:extLst>
                </p:cNvPr>
                <p:cNvCxnSpPr>
                  <a:cxnSpLocks/>
                </p:cNvCxnSpPr>
                <p:nvPr/>
              </p:nvCxnSpPr>
              <p:spPr>
                <a:xfrm flipV="1">
                  <a:off x="2201779" y="1790700"/>
                  <a:ext cx="1646321" cy="423111"/>
                </a:xfrm>
                <a:prstGeom prst="bentConnector3">
                  <a:avLst/>
                </a:prstGeom>
                <a:ln w="22225"/>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F7BEAC3E-848E-D186-1CC6-E1312ACCA78E}"/>
                    </a:ext>
                  </a:extLst>
                </p:cNvPr>
                <p:cNvCxnSpPr/>
                <p:nvPr/>
              </p:nvCxnSpPr>
              <p:spPr>
                <a:xfrm flipV="1">
                  <a:off x="3810000" y="1355557"/>
                  <a:ext cx="609600" cy="436146"/>
                </a:xfrm>
                <a:prstGeom prst="bentConnector3">
                  <a:avLst/>
                </a:prstGeom>
                <a:ln w="22225"/>
              </p:spPr>
              <p:style>
                <a:lnRef idx="1">
                  <a:schemeClr val="accent1"/>
                </a:lnRef>
                <a:fillRef idx="0">
                  <a:schemeClr val="accent1"/>
                </a:fillRef>
                <a:effectRef idx="0">
                  <a:schemeClr val="accent1"/>
                </a:effectRef>
                <a:fontRef idx="minor">
                  <a:schemeClr val="tx1"/>
                </a:fontRef>
              </p:style>
            </p:cxnSp>
          </p:grpSp>
          <p:sp>
            <p:nvSpPr>
              <p:cNvPr id="24" name="TextBox 23">
                <a:extLst>
                  <a:ext uri="{FF2B5EF4-FFF2-40B4-BE49-F238E27FC236}">
                    <a16:creationId xmlns:a16="http://schemas.microsoft.com/office/drawing/2014/main" id="{87F3F44A-CDF4-4B3C-5612-70E23F015DB8}"/>
                  </a:ext>
                </a:extLst>
              </p:cNvPr>
              <p:cNvSpPr txBox="1"/>
              <p:nvPr/>
            </p:nvSpPr>
            <p:spPr>
              <a:xfrm>
                <a:off x="477255" y="1080609"/>
                <a:ext cx="665746" cy="461665"/>
              </a:xfrm>
              <a:prstGeom prst="rect">
                <a:avLst/>
              </a:prstGeom>
              <a:noFill/>
            </p:spPr>
            <p:txBody>
              <a:bodyPr wrap="square" rtlCol="0">
                <a:spAutoFit/>
              </a:bodyPr>
              <a:lstStyle/>
              <a:p>
                <a:r>
                  <a:rPr lang="en-US" sz="1200" dirty="0"/>
                  <a:t>Energy $/MWh</a:t>
                </a:r>
              </a:p>
            </p:txBody>
          </p:sp>
          <p:cxnSp>
            <p:nvCxnSpPr>
              <p:cNvPr id="26" name="Straight Connector 25">
                <a:extLst>
                  <a:ext uri="{FF2B5EF4-FFF2-40B4-BE49-F238E27FC236}">
                    <a16:creationId xmlns:a16="http://schemas.microsoft.com/office/drawing/2014/main" id="{75E7E01F-17A4-F4FE-2329-3527C5D7B93A}"/>
                  </a:ext>
                </a:extLst>
              </p:cNvPr>
              <p:cNvCxnSpPr/>
              <p:nvPr/>
            </p:nvCxnSpPr>
            <p:spPr>
              <a:xfrm flipH="1">
                <a:off x="914400" y="1790700"/>
                <a:ext cx="211053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0A05CD9D-0F9C-D544-EB43-E22695A42227}"/>
                  </a:ext>
                </a:extLst>
              </p:cNvPr>
              <p:cNvSpPr txBox="1"/>
              <p:nvPr/>
            </p:nvSpPr>
            <p:spPr>
              <a:xfrm>
                <a:off x="281739" y="1612553"/>
                <a:ext cx="665746" cy="369332"/>
              </a:xfrm>
              <a:prstGeom prst="rect">
                <a:avLst/>
              </a:prstGeom>
              <a:noFill/>
            </p:spPr>
            <p:txBody>
              <a:bodyPr wrap="square" rtlCol="0">
                <a:spAutoFit/>
              </a:bodyPr>
              <a:lstStyle/>
              <a:p>
                <a:r>
                  <a:rPr lang="en-US" sz="900" dirty="0"/>
                  <a:t>1700 $/MWh</a:t>
                </a:r>
              </a:p>
            </p:txBody>
          </p:sp>
          <p:sp>
            <p:nvSpPr>
              <p:cNvPr id="28" name="TextBox 27">
                <a:extLst>
                  <a:ext uri="{FF2B5EF4-FFF2-40B4-BE49-F238E27FC236}">
                    <a16:creationId xmlns:a16="http://schemas.microsoft.com/office/drawing/2014/main" id="{2E30C52B-1EA5-806C-A3C7-508D48308E9B}"/>
                  </a:ext>
                </a:extLst>
              </p:cNvPr>
              <p:cNvSpPr txBox="1"/>
              <p:nvPr/>
            </p:nvSpPr>
            <p:spPr>
              <a:xfrm>
                <a:off x="3324726" y="3454795"/>
                <a:ext cx="713873" cy="230832"/>
              </a:xfrm>
              <a:prstGeom prst="rect">
                <a:avLst/>
              </a:prstGeom>
              <a:noFill/>
            </p:spPr>
            <p:txBody>
              <a:bodyPr wrap="square" rtlCol="0">
                <a:spAutoFit/>
              </a:bodyPr>
              <a:lstStyle/>
              <a:p>
                <a:r>
                  <a:rPr lang="en-US" sz="900" dirty="0"/>
                  <a:t>80GW</a:t>
                </a:r>
              </a:p>
            </p:txBody>
          </p:sp>
          <p:sp>
            <p:nvSpPr>
              <p:cNvPr id="29" name="TextBox 28">
                <a:extLst>
                  <a:ext uri="{FF2B5EF4-FFF2-40B4-BE49-F238E27FC236}">
                    <a16:creationId xmlns:a16="http://schemas.microsoft.com/office/drawing/2014/main" id="{FE0CABC7-6B40-E07E-41D3-5963820CD1FD}"/>
                  </a:ext>
                </a:extLst>
              </p:cNvPr>
              <p:cNvSpPr txBox="1"/>
              <p:nvPr/>
            </p:nvSpPr>
            <p:spPr>
              <a:xfrm>
                <a:off x="2749219" y="2593107"/>
                <a:ext cx="679779" cy="276999"/>
              </a:xfrm>
              <a:prstGeom prst="rect">
                <a:avLst/>
              </a:prstGeom>
              <a:noFill/>
            </p:spPr>
            <p:txBody>
              <a:bodyPr wrap="square" rtlCol="0">
                <a:spAutoFit/>
              </a:bodyPr>
              <a:lstStyle/>
              <a:p>
                <a:r>
                  <a:rPr lang="en-US" sz="1200" dirty="0"/>
                  <a:t>GTBD</a:t>
                </a:r>
              </a:p>
            </p:txBody>
          </p:sp>
          <p:cxnSp>
            <p:nvCxnSpPr>
              <p:cNvPr id="31" name="Straight Arrow Connector 30">
                <a:extLst>
                  <a:ext uri="{FF2B5EF4-FFF2-40B4-BE49-F238E27FC236}">
                    <a16:creationId xmlns:a16="http://schemas.microsoft.com/office/drawing/2014/main" id="{F1A31954-992C-8389-AA50-D9E8F1574767}"/>
                  </a:ext>
                </a:extLst>
              </p:cNvPr>
              <p:cNvCxnSpPr>
                <a:cxnSpLocks/>
              </p:cNvCxnSpPr>
              <p:nvPr/>
            </p:nvCxnSpPr>
            <p:spPr>
              <a:xfrm>
                <a:off x="3282619" y="2731605"/>
                <a:ext cx="374981" cy="411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5" name="TextBox 34">
              <a:extLst>
                <a:ext uri="{FF2B5EF4-FFF2-40B4-BE49-F238E27FC236}">
                  <a16:creationId xmlns:a16="http://schemas.microsoft.com/office/drawing/2014/main" id="{13E2AF91-49D3-0429-A52C-AEAAB9C666B8}"/>
                </a:ext>
              </a:extLst>
            </p:cNvPr>
            <p:cNvSpPr txBox="1"/>
            <p:nvPr/>
          </p:nvSpPr>
          <p:spPr>
            <a:xfrm>
              <a:off x="1227729" y="2194352"/>
              <a:ext cx="679779" cy="276999"/>
            </a:xfrm>
            <a:prstGeom prst="rect">
              <a:avLst/>
            </a:prstGeom>
            <a:noFill/>
          </p:spPr>
          <p:txBody>
            <a:bodyPr wrap="square" rtlCol="0">
              <a:spAutoFit/>
            </a:bodyPr>
            <a:lstStyle/>
            <a:p>
              <a:r>
                <a:rPr lang="en-US" sz="1200" dirty="0"/>
                <a:t>EOC</a:t>
              </a:r>
            </a:p>
          </p:txBody>
        </p:sp>
        <p:cxnSp>
          <p:nvCxnSpPr>
            <p:cNvPr id="36" name="Straight Arrow Connector 35">
              <a:extLst>
                <a:ext uri="{FF2B5EF4-FFF2-40B4-BE49-F238E27FC236}">
                  <a16:creationId xmlns:a16="http://schemas.microsoft.com/office/drawing/2014/main" id="{05553733-B880-D00D-8AA9-C2C876ED7DEF}"/>
                </a:ext>
              </a:extLst>
            </p:cNvPr>
            <p:cNvCxnSpPr>
              <a:cxnSpLocks/>
            </p:cNvCxnSpPr>
            <p:nvPr/>
          </p:nvCxnSpPr>
          <p:spPr>
            <a:xfrm>
              <a:off x="1672389" y="2366516"/>
              <a:ext cx="235119" cy="1480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72" name="Group 71">
            <a:extLst>
              <a:ext uri="{FF2B5EF4-FFF2-40B4-BE49-F238E27FC236}">
                <a16:creationId xmlns:a16="http://schemas.microsoft.com/office/drawing/2014/main" id="{0A26C52E-ABD6-9B22-4495-C6702E12D38C}"/>
              </a:ext>
            </a:extLst>
          </p:cNvPr>
          <p:cNvGrpSpPr/>
          <p:nvPr/>
        </p:nvGrpSpPr>
        <p:grpSpPr>
          <a:xfrm>
            <a:off x="4575805" y="1080609"/>
            <a:ext cx="3958595" cy="2563433"/>
            <a:chOff x="4501817" y="1080609"/>
            <a:chExt cx="3958595" cy="2563433"/>
          </a:xfrm>
        </p:grpSpPr>
        <p:grpSp>
          <p:nvGrpSpPr>
            <p:cNvPr id="39" name="Group 38">
              <a:extLst>
                <a:ext uri="{FF2B5EF4-FFF2-40B4-BE49-F238E27FC236}">
                  <a16:creationId xmlns:a16="http://schemas.microsoft.com/office/drawing/2014/main" id="{554E927F-E471-3FC4-7B8B-F5A1C006E15B}"/>
                </a:ext>
              </a:extLst>
            </p:cNvPr>
            <p:cNvGrpSpPr/>
            <p:nvPr/>
          </p:nvGrpSpPr>
          <p:grpSpPr>
            <a:xfrm>
              <a:off x="4501817" y="1080609"/>
              <a:ext cx="3958595" cy="2563433"/>
              <a:chOff x="281739" y="1080609"/>
              <a:chExt cx="3958595" cy="2563433"/>
            </a:xfrm>
          </p:grpSpPr>
          <p:grpSp>
            <p:nvGrpSpPr>
              <p:cNvPr id="40" name="Group 39">
                <a:extLst>
                  <a:ext uri="{FF2B5EF4-FFF2-40B4-BE49-F238E27FC236}">
                    <a16:creationId xmlns:a16="http://schemas.microsoft.com/office/drawing/2014/main" id="{A45A4095-CADC-EA88-4D4E-23345FE34B79}"/>
                  </a:ext>
                </a:extLst>
              </p:cNvPr>
              <p:cNvGrpSpPr/>
              <p:nvPr/>
            </p:nvGrpSpPr>
            <p:grpSpPr>
              <a:xfrm>
                <a:off x="281739" y="1080609"/>
                <a:ext cx="3958595" cy="2563433"/>
                <a:chOff x="281739" y="1080609"/>
                <a:chExt cx="3958595" cy="2563433"/>
              </a:xfrm>
            </p:grpSpPr>
            <p:grpSp>
              <p:nvGrpSpPr>
                <p:cNvPr id="43" name="Group 42">
                  <a:extLst>
                    <a:ext uri="{FF2B5EF4-FFF2-40B4-BE49-F238E27FC236}">
                      <a16:creationId xmlns:a16="http://schemas.microsoft.com/office/drawing/2014/main" id="{27546FAE-EC4D-DCBF-7E71-0D67A4A90A18}"/>
                    </a:ext>
                  </a:extLst>
                </p:cNvPr>
                <p:cNvGrpSpPr/>
                <p:nvPr/>
              </p:nvGrpSpPr>
              <p:grpSpPr>
                <a:xfrm>
                  <a:off x="914400" y="1524000"/>
                  <a:ext cx="3325934" cy="1905000"/>
                  <a:chOff x="914400" y="1524000"/>
                  <a:chExt cx="3325934" cy="1905000"/>
                </a:xfrm>
              </p:grpSpPr>
              <p:cxnSp>
                <p:nvCxnSpPr>
                  <p:cNvPr id="50" name="Straight Arrow Connector 49">
                    <a:extLst>
                      <a:ext uri="{FF2B5EF4-FFF2-40B4-BE49-F238E27FC236}">
                        <a16:creationId xmlns:a16="http://schemas.microsoft.com/office/drawing/2014/main" id="{128B13C7-48EF-7AEF-9B86-0F81FD4DA3F4}"/>
                      </a:ext>
                    </a:extLst>
                  </p:cNvPr>
                  <p:cNvCxnSpPr/>
                  <p:nvPr/>
                </p:nvCxnSpPr>
                <p:spPr>
                  <a:xfrm>
                    <a:off x="915243" y="3429000"/>
                    <a:ext cx="33250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DF11B1B1-3DE9-E676-DE09-640699E7E111}"/>
                      </a:ext>
                    </a:extLst>
                  </p:cNvPr>
                  <p:cNvCxnSpPr/>
                  <p:nvPr/>
                </p:nvCxnSpPr>
                <p:spPr>
                  <a:xfrm flipV="1">
                    <a:off x="914400" y="1524000"/>
                    <a:ext cx="0" cy="1905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B645471-5501-1B23-64CD-F7808419596F}"/>
                      </a:ext>
                    </a:extLst>
                  </p:cNvPr>
                  <p:cNvCxnSpPr/>
                  <p:nvPr/>
                </p:nvCxnSpPr>
                <p:spPr>
                  <a:xfrm flipV="1">
                    <a:off x="3284623" y="1876074"/>
                    <a:ext cx="0" cy="1545755"/>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44" name="TextBox 43">
                  <a:extLst>
                    <a:ext uri="{FF2B5EF4-FFF2-40B4-BE49-F238E27FC236}">
                      <a16:creationId xmlns:a16="http://schemas.microsoft.com/office/drawing/2014/main" id="{03A6303C-99CD-55A9-0E51-6BBE437AC015}"/>
                    </a:ext>
                  </a:extLst>
                </p:cNvPr>
                <p:cNvSpPr txBox="1"/>
                <p:nvPr/>
              </p:nvSpPr>
              <p:spPr>
                <a:xfrm>
                  <a:off x="477254" y="1080609"/>
                  <a:ext cx="750474" cy="461665"/>
                </a:xfrm>
                <a:prstGeom prst="rect">
                  <a:avLst/>
                </a:prstGeom>
                <a:noFill/>
              </p:spPr>
              <p:txBody>
                <a:bodyPr wrap="square" rtlCol="0">
                  <a:spAutoFit/>
                </a:bodyPr>
                <a:lstStyle/>
                <a:p>
                  <a:r>
                    <a:rPr lang="en-US" sz="1200" dirty="0"/>
                    <a:t>AS</a:t>
                  </a:r>
                </a:p>
                <a:p>
                  <a:r>
                    <a:rPr lang="en-US" sz="1200" dirty="0"/>
                    <a:t>$/MW/h</a:t>
                  </a:r>
                </a:p>
              </p:txBody>
            </p:sp>
            <p:sp>
              <p:nvSpPr>
                <p:cNvPr id="46" name="TextBox 45">
                  <a:extLst>
                    <a:ext uri="{FF2B5EF4-FFF2-40B4-BE49-F238E27FC236}">
                      <a16:creationId xmlns:a16="http://schemas.microsoft.com/office/drawing/2014/main" id="{C81D6F2B-3E1E-838C-129A-D51396513E27}"/>
                    </a:ext>
                  </a:extLst>
                </p:cNvPr>
                <p:cNvSpPr txBox="1"/>
                <p:nvPr/>
              </p:nvSpPr>
              <p:spPr>
                <a:xfrm>
                  <a:off x="281739" y="1612553"/>
                  <a:ext cx="665746" cy="369332"/>
                </a:xfrm>
                <a:prstGeom prst="rect">
                  <a:avLst/>
                </a:prstGeom>
                <a:noFill/>
              </p:spPr>
              <p:txBody>
                <a:bodyPr wrap="square" rtlCol="0">
                  <a:spAutoFit/>
                </a:bodyPr>
                <a:lstStyle/>
                <a:p>
                  <a:r>
                    <a:rPr lang="en-US" sz="900" dirty="0"/>
                    <a:t>5000 $/MW/h</a:t>
                  </a:r>
                </a:p>
              </p:txBody>
            </p:sp>
            <p:sp>
              <p:nvSpPr>
                <p:cNvPr id="47" name="TextBox 46">
                  <a:extLst>
                    <a:ext uri="{FF2B5EF4-FFF2-40B4-BE49-F238E27FC236}">
                      <a16:creationId xmlns:a16="http://schemas.microsoft.com/office/drawing/2014/main" id="{F58122CF-14B4-DC4C-6B9C-23F349D5156C}"/>
                    </a:ext>
                  </a:extLst>
                </p:cNvPr>
                <p:cNvSpPr txBox="1"/>
                <p:nvPr/>
              </p:nvSpPr>
              <p:spPr>
                <a:xfrm>
                  <a:off x="3029953" y="3413210"/>
                  <a:ext cx="713873" cy="230832"/>
                </a:xfrm>
                <a:prstGeom prst="rect">
                  <a:avLst/>
                </a:prstGeom>
                <a:noFill/>
              </p:spPr>
              <p:txBody>
                <a:bodyPr wrap="square" rtlCol="0">
                  <a:spAutoFit/>
                </a:bodyPr>
                <a:lstStyle/>
                <a:p>
                  <a:r>
                    <a:rPr lang="en-US" sz="900" dirty="0"/>
                    <a:t>7GW</a:t>
                  </a:r>
                </a:p>
              </p:txBody>
            </p:sp>
            <p:sp>
              <p:nvSpPr>
                <p:cNvPr id="48" name="TextBox 47">
                  <a:extLst>
                    <a:ext uri="{FF2B5EF4-FFF2-40B4-BE49-F238E27FC236}">
                      <a16:creationId xmlns:a16="http://schemas.microsoft.com/office/drawing/2014/main" id="{7C7237D8-F2C7-A910-018A-C3EEAAA4AAA1}"/>
                    </a:ext>
                  </a:extLst>
                </p:cNvPr>
                <p:cNvSpPr txBox="1"/>
                <p:nvPr/>
              </p:nvSpPr>
              <p:spPr>
                <a:xfrm>
                  <a:off x="1225217" y="1460274"/>
                  <a:ext cx="679779" cy="276999"/>
                </a:xfrm>
                <a:prstGeom prst="rect">
                  <a:avLst/>
                </a:prstGeom>
                <a:noFill/>
              </p:spPr>
              <p:txBody>
                <a:bodyPr wrap="square" rtlCol="0">
                  <a:spAutoFit/>
                </a:bodyPr>
                <a:lstStyle/>
                <a:p>
                  <a:r>
                    <a:rPr lang="en-US" sz="1200" dirty="0"/>
                    <a:t>ASDC</a:t>
                  </a:r>
                </a:p>
              </p:txBody>
            </p:sp>
            <p:cxnSp>
              <p:nvCxnSpPr>
                <p:cNvPr id="49" name="Straight Arrow Connector 48">
                  <a:extLst>
                    <a:ext uri="{FF2B5EF4-FFF2-40B4-BE49-F238E27FC236}">
                      <a16:creationId xmlns:a16="http://schemas.microsoft.com/office/drawing/2014/main" id="{FD9E9DBD-2FAB-FF64-27FC-FE802743EFB0}"/>
                    </a:ext>
                  </a:extLst>
                </p:cNvPr>
                <p:cNvCxnSpPr>
                  <a:cxnSpLocks/>
                </p:cNvCxnSpPr>
                <p:nvPr/>
              </p:nvCxnSpPr>
              <p:spPr>
                <a:xfrm>
                  <a:off x="1711118" y="1653054"/>
                  <a:ext cx="52258" cy="196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C862973E-DAE1-C793-507D-371C656E6FA9}"/>
                  </a:ext>
                </a:extLst>
              </p:cNvPr>
              <p:cNvSpPr txBox="1"/>
              <p:nvPr/>
            </p:nvSpPr>
            <p:spPr>
              <a:xfrm>
                <a:off x="1335508" y="2662535"/>
                <a:ext cx="679779" cy="461665"/>
              </a:xfrm>
              <a:prstGeom prst="rect">
                <a:avLst/>
              </a:prstGeom>
              <a:noFill/>
            </p:spPr>
            <p:txBody>
              <a:bodyPr wrap="square" rtlCol="0">
                <a:spAutoFit/>
              </a:bodyPr>
              <a:lstStyle/>
              <a:p>
                <a:r>
                  <a:rPr lang="en-US" sz="1200" dirty="0"/>
                  <a:t>AS Offer</a:t>
                </a:r>
              </a:p>
            </p:txBody>
          </p:sp>
          <p:cxnSp>
            <p:nvCxnSpPr>
              <p:cNvPr id="42" name="Straight Arrow Connector 41">
                <a:extLst>
                  <a:ext uri="{FF2B5EF4-FFF2-40B4-BE49-F238E27FC236}">
                    <a16:creationId xmlns:a16="http://schemas.microsoft.com/office/drawing/2014/main" id="{0056187E-F041-5404-715E-494DA593EAD9}"/>
                  </a:ext>
                </a:extLst>
              </p:cNvPr>
              <p:cNvCxnSpPr>
                <a:cxnSpLocks/>
              </p:cNvCxnSpPr>
              <p:nvPr/>
            </p:nvCxnSpPr>
            <p:spPr>
              <a:xfrm>
                <a:off x="1763376" y="2893367"/>
                <a:ext cx="340645" cy="2308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58" name="Straight Connector 57">
              <a:extLst>
                <a:ext uri="{FF2B5EF4-FFF2-40B4-BE49-F238E27FC236}">
                  <a16:creationId xmlns:a16="http://schemas.microsoft.com/office/drawing/2014/main" id="{6BDD07DC-A985-E7C4-83C7-EEE388DFE3AE}"/>
                </a:ext>
              </a:extLst>
            </p:cNvPr>
            <p:cNvCxnSpPr>
              <a:cxnSpLocks/>
            </p:cNvCxnSpPr>
            <p:nvPr/>
          </p:nvCxnSpPr>
          <p:spPr>
            <a:xfrm flipV="1">
              <a:off x="5124398" y="1860884"/>
              <a:ext cx="1008182" cy="14586"/>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9" name="Connector: Elbow 58">
              <a:extLst>
                <a:ext uri="{FF2B5EF4-FFF2-40B4-BE49-F238E27FC236}">
                  <a16:creationId xmlns:a16="http://schemas.microsoft.com/office/drawing/2014/main" id="{96C5C2B5-6FFB-CD28-5B8C-91D629A4C49A}"/>
                </a:ext>
              </a:extLst>
            </p:cNvPr>
            <p:cNvCxnSpPr>
              <a:cxnSpLocks/>
            </p:cNvCxnSpPr>
            <p:nvPr/>
          </p:nvCxnSpPr>
          <p:spPr>
            <a:xfrm flipV="1">
              <a:off x="5130467" y="3136738"/>
              <a:ext cx="2209796" cy="169553"/>
            </a:xfrm>
            <a:prstGeom prst="bentConnector3">
              <a:avLst/>
            </a:prstGeom>
            <a:ln w="22225"/>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42A2A948-74EE-2B18-2AB2-AED7414E189B}"/>
                </a:ext>
              </a:extLst>
            </p:cNvPr>
            <p:cNvCxnSpPr/>
            <p:nvPr/>
          </p:nvCxnSpPr>
          <p:spPr>
            <a:xfrm>
              <a:off x="7338389" y="1853187"/>
              <a:ext cx="0" cy="12898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145A80F5-3A2C-CA0D-BF43-D45BBA7DCCFA}"/>
                </a:ext>
              </a:extLst>
            </p:cNvPr>
            <p:cNvSpPr txBox="1"/>
            <p:nvPr/>
          </p:nvSpPr>
          <p:spPr>
            <a:xfrm>
              <a:off x="7279716" y="2283083"/>
              <a:ext cx="935448" cy="276999"/>
            </a:xfrm>
            <a:prstGeom prst="rect">
              <a:avLst/>
            </a:prstGeom>
            <a:noFill/>
          </p:spPr>
          <p:txBody>
            <a:bodyPr wrap="square" rtlCol="0">
              <a:spAutoFit/>
            </a:bodyPr>
            <a:lstStyle/>
            <a:p>
              <a:r>
                <a:rPr lang="en-US" sz="1200" dirty="0"/>
                <a:t>AS MCPC</a:t>
              </a:r>
            </a:p>
          </p:txBody>
        </p:sp>
        <p:cxnSp>
          <p:nvCxnSpPr>
            <p:cNvPr id="67" name="Straight Arrow Connector 66">
              <a:extLst>
                <a:ext uri="{FF2B5EF4-FFF2-40B4-BE49-F238E27FC236}">
                  <a16:creationId xmlns:a16="http://schemas.microsoft.com/office/drawing/2014/main" id="{F2558896-E00D-1A3F-9F3A-24AEB36AF5AE}"/>
                </a:ext>
              </a:extLst>
            </p:cNvPr>
            <p:cNvCxnSpPr>
              <a:cxnSpLocks/>
            </p:cNvCxnSpPr>
            <p:nvPr/>
          </p:nvCxnSpPr>
          <p:spPr>
            <a:xfrm flipH="1">
              <a:off x="7315935" y="2498886"/>
              <a:ext cx="289629" cy="217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0105F34C-AE28-9E10-2A7F-8817F385B8AF}"/>
                </a:ext>
              </a:extLst>
            </p:cNvPr>
            <p:cNvSpPr txBox="1"/>
            <p:nvPr/>
          </p:nvSpPr>
          <p:spPr>
            <a:xfrm>
              <a:off x="4544682" y="2908756"/>
              <a:ext cx="665746" cy="369332"/>
            </a:xfrm>
            <a:prstGeom prst="rect">
              <a:avLst/>
            </a:prstGeom>
            <a:noFill/>
          </p:spPr>
          <p:txBody>
            <a:bodyPr wrap="square" rtlCol="0">
              <a:spAutoFit/>
            </a:bodyPr>
            <a:lstStyle/>
            <a:p>
              <a:r>
                <a:rPr lang="en-US" sz="900" dirty="0"/>
                <a:t>10 $/MW/h</a:t>
              </a:r>
            </a:p>
          </p:txBody>
        </p:sp>
        <p:cxnSp>
          <p:nvCxnSpPr>
            <p:cNvPr id="71" name="Straight Connector 70">
              <a:extLst>
                <a:ext uri="{FF2B5EF4-FFF2-40B4-BE49-F238E27FC236}">
                  <a16:creationId xmlns:a16="http://schemas.microsoft.com/office/drawing/2014/main" id="{05CFF49E-646D-5F66-A166-ABA8EE05A54A}"/>
                </a:ext>
              </a:extLst>
            </p:cNvPr>
            <p:cNvCxnSpPr/>
            <p:nvPr/>
          </p:nvCxnSpPr>
          <p:spPr>
            <a:xfrm flipH="1">
              <a:off x="5159165" y="3136738"/>
              <a:ext cx="211053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sp>
        <p:nvSpPr>
          <p:cNvPr id="73" name="TextBox 72">
            <a:extLst>
              <a:ext uri="{FF2B5EF4-FFF2-40B4-BE49-F238E27FC236}">
                <a16:creationId xmlns:a16="http://schemas.microsoft.com/office/drawing/2014/main" id="{348F3535-E582-BD75-924E-C236167DEC48}"/>
              </a:ext>
            </a:extLst>
          </p:cNvPr>
          <p:cNvSpPr txBox="1"/>
          <p:nvPr/>
        </p:nvSpPr>
        <p:spPr>
          <a:xfrm>
            <a:off x="347916" y="3886200"/>
            <a:ext cx="8415084" cy="2554545"/>
          </a:xfrm>
          <a:prstGeom prst="rect">
            <a:avLst/>
          </a:prstGeom>
          <a:noFill/>
        </p:spPr>
        <p:txBody>
          <a:bodyPr wrap="square" rtlCol="0">
            <a:spAutoFit/>
          </a:bodyPr>
          <a:lstStyle/>
          <a:p>
            <a:pPr marL="285750" indent="-285750">
              <a:buFont typeface="Arial" panose="020B0604020202020204" pitchFamily="34" charset="0"/>
              <a:buChar char="•"/>
            </a:pPr>
            <a:r>
              <a:rPr lang="en-US" sz="1600" dirty="0"/>
              <a:t>No congestion</a:t>
            </a:r>
          </a:p>
          <a:p>
            <a:pPr marL="285750" indent="-285750">
              <a:buFont typeface="Arial" panose="020B0604020202020204" pitchFamily="34" charset="0"/>
              <a:buChar char="•"/>
            </a:pPr>
            <a:r>
              <a:rPr lang="en-US" sz="1600" dirty="0"/>
              <a:t>AS shortage pricing kicks in, AS MCPC set by ASDC</a:t>
            </a:r>
          </a:p>
          <a:p>
            <a:pPr marL="742950" lvl="1" indent="-285750">
              <a:buFont typeface="Arial" panose="020B0604020202020204" pitchFamily="34" charset="0"/>
              <a:buChar char="•"/>
            </a:pPr>
            <a:r>
              <a:rPr lang="en-US" sz="1600" dirty="0"/>
              <a:t>AS MCPC = 500 $/MW/h</a:t>
            </a:r>
          </a:p>
          <a:p>
            <a:pPr marL="285750" indent="-285750">
              <a:buFont typeface="Arial" panose="020B0604020202020204" pitchFamily="34" charset="0"/>
              <a:buChar char="•"/>
            </a:pPr>
            <a:r>
              <a:rPr lang="en-US" sz="1600" dirty="0"/>
              <a:t>Marginal Energy Offer = 1700 $/MWh</a:t>
            </a:r>
          </a:p>
          <a:p>
            <a:pPr marL="285750" indent="-285750">
              <a:buFont typeface="Arial" panose="020B0604020202020204" pitchFamily="34" charset="0"/>
              <a:buChar char="•"/>
            </a:pPr>
            <a:r>
              <a:rPr lang="en-US" sz="1600" dirty="0"/>
              <a:t>Marginal AS Offer = 10 $/MW/h</a:t>
            </a:r>
          </a:p>
          <a:p>
            <a:pPr marL="285750" indent="-285750">
              <a:buFont typeface="Arial" panose="020B0604020202020204" pitchFamily="34" charset="0"/>
              <a:buChar char="•"/>
            </a:pPr>
            <a:r>
              <a:rPr lang="en-US" sz="1600" dirty="0"/>
              <a:t>What is the LMP? Need to consider opportunity cost</a:t>
            </a:r>
          </a:p>
          <a:p>
            <a:pPr marL="742950" lvl="1" indent="-285750">
              <a:buFont typeface="Arial" panose="020B0604020202020204" pitchFamily="34" charset="0"/>
              <a:buChar char="•"/>
            </a:pPr>
            <a:r>
              <a:rPr lang="en-US" sz="1600" dirty="0"/>
              <a:t>Profit from AS = AS MCPC – AS offer = 500-10=490 $/MW/h</a:t>
            </a:r>
          </a:p>
          <a:p>
            <a:pPr marL="742950" lvl="1" indent="-285750">
              <a:buFont typeface="Arial" panose="020B0604020202020204" pitchFamily="34" charset="0"/>
              <a:buChar char="•"/>
            </a:pPr>
            <a:r>
              <a:rPr lang="en-US" sz="1600" dirty="0"/>
              <a:t>Profit from energy should be at least 490 $/MWh</a:t>
            </a:r>
          </a:p>
          <a:p>
            <a:pPr marL="1200150" lvl="2" indent="-285750">
              <a:buFont typeface="Arial" panose="020B0604020202020204" pitchFamily="34" charset="0"/>
              <a:buChar char="•"/>
            </a:pPr>
            <a:r>
              <a:rPr lang="en-US" sz="1600" dirty="0">
                <a:highlight>
                  <a:srgbClr val="FFFF00"/>
                </a:highlight>
              </a:rPr>
              <a:t>LMP=Marginal Energy Offer + Opportunity Cost = 1700+490 = 2190 $/MWh</a:t>
            </a:r>
          </a:p>
          <a:p>
            <a:pPr marL="742950" lvl="1" indent="-285750">
              <a:buFont typeface="Arial" panose="020B0604020202020204" pitchFamily="34" charset="0"/>
              <a:buChar char="•"/>
            </a:pPr>
            <a:endParaRPr lang="en-US" sz="1600" dirty="0"/>
          </a:p>
        </p:txBody>
      </p:sp>
      <p:cxnSp>
        <p:nvCxnSpPr>
          <p:cNvPr id="74" name="Straight Connector 73">
            <a:extLst>
              <a:ext uri="{FF2B5EF4-FFF2-40B4-BE49-F238E27FC236}">
                <a16:creationId xmlns:a16="http://schemas.microsoft.com/office/drawing/2014/main" id="{C5FAA322-9780-CBD7-72C6-4417D79E686C}"/>
              </a:ext>
            </a:extLst>
          </p:cNvPr>
          <p:cNvCxnSpPr>
            <a:cxnSpLocks/>
          </p:cNvCxnSpPr>
          <p:nvPr/>
        </p:nvCxnSpPr>
        <p:spPr>
          <a:xfrm flipV="1">
            <a:off x="6235664" y="2366516"/>
            <a:ext cx="833208" cy="14586"/>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505CC97D-B021-54D5-5B3B-AD0E33B83F5B}"/>
              </a:ext>
            </a:extLst>
          </p:cNvPr>
          <p:cNvCxnSpPr>
            <a:cxnSpLocks/>
          </p:cNvCxnSpPr>
          <p:nvPr/>
        </p:nvCxnSpPr>
        <p:spPr>
          <a:xfrm flipH="1" flipV="1">
            <a:off x="6227764" y="1853187"/>
            <a:ext cx="7900" cy="527915"/>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3F46D22B-7D65-CE71-CBB9-599D9F91C461}"/>
              </a:ext>
            </a:extLst>
          </p:cNvPr>
          <p:cNvCxnSpPr>
            <a:cxnSpLocks/>
          </p:cNvCxnSpPr>
          <p:nvPr/>
        </p:nvCxnSpPr>
        <p:spPr>
          <a:xfrm flipH="1" flipV="1">
            <a:off x="7061909" y="2357712"/>
            <a:ext cx="7900" cy="360574"/>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BA1375CE-03B9-44CA-B1C5-988D5A8FED81}"/>
              </a:ext>
            </a:extLst>
          </p:cNvPr>
          <p:cNvCxnSpPr>
            <a:cxnSpLocks/>
          </p:cNvCxnSpPr>
          <p:nvPr/>
        </p:nvCxnSpPr>
        <p:spPr>
          <a:xfrm flipV="1">
            <a:off x="7055292" y="2710994"/>
            <a:ext cx="523397" cy="7461"/>
          </a:xfrm>
          <a:prstGeom prst="line">
            <a:avLst/>
          </a:prstGeom>
          <a:ln w="222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5568F37F-5A71-7C01-86B9-BC44915D3250}"/>
              </a:ext>
            </a:extLst>
          </p:cNvPr>
          <p:cNvCxnSpPr/>
          <p:nvPr/>
        </p:nvCxnSpPr>
        <p:spPr>
          <a:xfrm flipH="1">
            <a:off x="5206451" y="2721731"/>
            <a:ext cx="211053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2" name="TextBox 81">
            <a:extLst>
              <a:ext uri="{FF2B5EF4-FFF2-40B4-BE49-F238E27FC236}">
                <a16:creationId xmlns:a16="http://schemas.microsoft.com/office/drawing/2014/main" id="{4A26FF26-783E-E241-9A3D-8CEC37C853E2}"/>
              </a:ext>
            </a:extLst>
          </p:cNvPr>
          <p:cNvSpPr txBox="1"/>
          <p:nvPr/>
        </p:nvSpPr>
        <p:spPr>
          <a:xfrm>
            <a:off x="4682218" y="2487436"/>
            <a:ext cx="665746" cy="369332"/>
          </a:xfrm>
          <a:prstGeom prst="rect">
            <a:avLst/>
          </a:prstGeom>
          <a:noFill/>
        </p:spPr>
        <p:txBody>
          <a:bodyPr wrap="square" rtlCol="0">
            <a:spAutoFit/>
          </a:bodyPr>
          <a:lstStyle/>
          <a:p>
            <a:r>
              <a:rPr lang="en-US" sz="900" dirty="0"/>
              <a:t>500 $/MW/h</a:t>
            </a:r>
          </a:p>
        </p:txBody>
      </p:sp>
    </p:spTree>
    <p:extLst>
      <p:ext uri="{BB962C8B-B14F-4D97-AF65-F5344CB8AC3E}">
        <p14:creationId xmlns:p14="http://schemas.microsoft.com/office/powerpoint/2010/main" val="1628840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Query from Market Participant</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85800"/>
            <a:ext cx="8686800" cy="5791200"/>
          </a:xfrm>
        </p:spPr>
        <p:txBody>
          <a:bodyPr/>
          <a:lstStyle/>
          <a:p>
            <a:pPr marL="114300" marR="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With a bit of paraphrasing</a:t>
            </a:r>
          </a:p>
          <a:p>
            <a:pPr marL="114300" marR="0" indent="0">
              <a:lnSpc>
                <a:spcPct val="107000"/>
              </a:lnSpc>
              <a:spcBef>
                <a:spcPts val="0"/>
              </a:spcBef>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Concerned with the impacts of having an offer cap for ESRs in RTC that was below the price cap.</a:t>
            </a:r>
          </a:p>
          <a:p>
            <a:pPr marL="114300" marR="0" indent="0">
              <a:lnSpc>
                <a:spcPct val="107000"/>
              </a:lnSpc>
              <a:spcBef>
                <a:spcPts val="0"/>
              </a:spcBef>
              <a:spcAft>
                <a:spcPts val="800"/>
              </a:spcAft>
              <a:buNone/>
            </a:pPr>
            <a:r>
              <a:rPr lang="en-US" sz="1600" u="sng" kern="100" dirty="0">
                <a:effectLst/>
                <a:latin typeface="Calibri" panose="020F0502020204030204" pitchFamily="34" charset="0"/>
                <a:ea typeface="Calibri" panose="020F0502020204030204" pitchFamily="34" charset="0"/>
                <a:cs typeface="Times New Roman" panose="02020603050405020304" pitchFamily="18" charset="0"/>
              </a:rPr>
              <a:t>Scenario expressed by the market participant :</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We expect the market to be tightest in HE20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It is a peak summer or winter day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We are in RTC and the bid/offer cap for ESRs is $2,000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It is currently HE17 and we are not in an EEA scenario, and prices are printing $2,500. This signals that the market is tight, but it is not yet at its tightest point (we/ERCOT expect the market to be tightest in HE20).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Under this framework, I will not be allowed to charge my battery in HE17, and instead, I would likely be discharging in HE17.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600" dirty="0">
                <a:effectLst/>
                <a:latin typeface="Calibri" panose="020F0502020204030204" pitchFamily="34" charset="0"/>
                <a:ea typeface="Times New Roman" panose="02020603050405020304" pitchFamily="18" charset="0"/>
                <a:cs typeface="Times New Roman" panose="02020603050405020304" pitchFamily="18" charset="0"/>
              </a:rPr>
              <a:t>ERCOT would benefit from us charging in HE17 because we could then be able to discharge in the tightest hours of the day.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sz="1600" dirty="0">
                <a:effectLst/>
                <a:latin typeface="Calibri" panose="020F0502020204030204" pitchFamily="34" charset="0"/>
                <a:ea typeface="Times New Roman" panose="02020603050405020304" pitchFamily="18" charset="0"/>
              </a:rPr>
              <a:t>I could help the system in this instance by providing regulation up and charging simultaneously (I would have a charging basepoint, and then reduce my charging levels based on regulation up signals). </a:t>
            </a:r>
            <a:endParaRPr lang="en-US" sz="1600" dirty="0">
              <a:latin typeface="Calibri" panose="020F0502020204030204" pitchFamily="34" charset="0"/>
              <a:ea typeface="Times New Roman" panose="02020603050405020304" pitchFamily="18" charset="0"/>
            </a:endParaRPr>
          </a:p>
          <a:p>
            <a:pPr marL="57150" indent="0">
              <a:spcBef>
                <a:spcPts val="0"/>
              </a:spcBef>
              <a:buNone/>
            </a:pPr>
            <a:endParaRPr lang="en-US" sz="1600" dirty="0">
              <a:effectLst/>
              <a:latin typeface="Calibri" panose="020F0502020204030204" pitchFamily="34" charset="0"/>
              <a:ea typeface="Calibri" panose="020F0502020204030204" pitchFamily="34" charset="0"/>
            </a:endParaRPr>
          </a:p>
          <a:p>
            <a:pPr marL="57150" indent="0">
              <a:spcBef>
                <a:spcPts val="0"/>
              </a:spcBef>
              <a:buNone/>
            </a:pPr>
            <a:r>
              <a:rPr lang="en-US" sz="1600" dirty="0">
                <a:effectLst/>
                <a:latin typeface="Calibri" panose="020F0502020204030204" pitchFamily="34" charset="0"/>
                <a:ea typeface="Calibri" panose="020F0502020204030204" pitchFamily="34" charset="0"/>
              </a:rPr>
              <a:t>CAISO faced this issue once already where they had an offer cap for batteries at $1000 and they all were forced to discharge ahead of the evening peak. Prices a couple hours later went to $2,000, and CAISO was left with little battery capacity to help when the market was truly the tightest. </a:t>
            </a:r>
          </a:p>
          <a:p>
            <a:pPr marL="57150" indent="0">
              <a:spcBef>
                <a:spcPts val="0"/>
              </a:spcBef>
              <a:buNone/>
            </a:pPr>
            <a:endParaRPr lang="en-US" sz="1600" dirty="0">
              <a:effectLst/>
              <a:latin typeface="Calibri" panose="020F0502020204030204" pitchFamily="34" charset="0"/>
              <a:ea typeface="Times New Roman" panose="02020603050405020304" pitchFamily="18"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84014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ERCOT Response</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85800"/>
            <a:ext cx="8686800" cy="5052221"/>
          </a:xfrm>
        </p:spPr>
        <p:txBody>
          <a:bodyPr/>
          <a:lstStyle/>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If ESR offer side (or the bid/offer curve) is set at 2000 $/MWh and the LMP at ESR = 2500 $/MWh does not necessarily imply that the ESR must get a discharging Base Point. It depends upon the individual AS offers and MCPCs. Depending on the AS MCPCs, the ESR may even get a charging Base point.</a:t>
            </a: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In RTC+B, RTC SCED is procuring energy and the individual AS products in a co-optimized manner. Given the pricing outcomes from the SCED optimization (no energy price caps), the MW awards for energy and individual AS would be such that it provides the best financial outcome to a Resource based on the submitted bid/offer for energy and offer for AS.</a:t>
            </a: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So in the scenario provided (assume that there are NO transmission constraints.), the ESR LMP =2500 $/MWh when the ESR Offer is 2000 $/MWh. Whether this ESR gets a discharging or charging Base Point depends upon:</a:t>
            </a:r>
          </a:p>
          <a:p>
            <a:pPr marL="342900" marR="0" lvl="0" indent="-342900">
              <a:spcBef>
                <a:spcPts val="0"/>
              </a:spcBef>
              <a:spcAft>
                <a:spcPts val="0"/>
              </a:spcAft>
              <a:buFont typeface="+mj-lt"/>
              <a:buAutoNum type="alphaLcParenR"/>
            </a:pPr>
            <a:r>
              <a:rPr lang="en-US" sz="1600" u="none" strike="noStrike" dirty="0">
                <a:effectLst/>
                <a:latin typeface="Calibri" panose="020F0502020204030204" pitchFamily="34" charset="0"/>
                <a:ea typeface="Times New Roman" panose="02020603050405020304" pitchFamily="18" charset="0"/>
              </a:rPr>
              <a:t>Marginal energy offer cleared, and</a:t>
            </a:r>
            <a:endParaRPr lang="en-US" sz="1600" u="none" strike="noStrike"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lphaLcParenR"/>
            </a:pPr>
            <a:r>
              <a:rPr lang="en-US" sz="1600" u="none" strike="noStrike" dirty="0">
                <a:effectLst/>
                <a:latin typeface="Calibri" panose="020F0502020204030204" pitchFamily="34" charset="0"/>
                <a:ea typeface="Times New Roman" panose="02020603050405020304" pitchFamily="18" charset="0"/>
              </a:rPr>
              <a:t>AS offers submitted for this ESR and the SCED AS MCPCs. </a:t>
            </a:r>
            <a:endParaRPr lang="en-US" sz="1600" u="none" strike="noStrike" dirty="0">
              <a:effectLst/>
              <a:latin typeface="Calibri" panose="020F0502020204030204" pitchFamily="34" charset="0"/>
              <a:ea typeface="Calibri" panose="020F0502020204030204" pitchFamily="34" charset="0"/>
            </a:endParaRP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114300" marR="0" indent="0">
              <a:spcBef>
                <a:spcPts val="0"/>
              </a:spcBef>
              <a:spcAft>
                <a:spcPts val="0"/>
              </a:spcAft>
              <a:buNone/>
            </a:pPr>
            <a:r>
              <a:rPr lang="en-US" sz="1600" u="sng" dirty="0">
                <a:effectLst/>
                <a:latin typeface="Calibri" panose="020F0502020204030204" pitchFamily="34" charset="0"/>
                <a:ea typeface="Calibri" panose="020F0502020204030204" pitchFamily="34" charset="0"/>
              </a:rPr>
              <a:t>A SCED LMP of 2500 $/MWh when the SWCAP = 2000 $/MWh implies that the SCED LMP has AS opportunity costs included.</a:t>
            </a:r>
            <a:endParaRPr lang="en-US" sz="1600" dirty="0">
              <a:effectLst/>
              <a:latin typeface="Calibri" panose="020F0502020204030204" pitchFamily="34" charset="0"/>
              <a:ea typeface="Calibri" panose="020F0502020204030204" pitchFamily="34" charset="0"/>
            </a:endParaRPr>
          </a:p>
          <a:p>
            <a:pPr marL="114300" marR="0" indent="0">
              <a:spcBef>
                <a:spcPts val="0"/>
              </a:spcBef>
              <a:spcAft>
                <a:spcPts val="0"/>
              </a:spcAft>
              <a:buNone/>
            </a:pPr>
            <a:r>
              <a:rPr lang="en-US" sz="1600" u="none" strike="noStrike"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191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ERCOT Response</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85800"/>
            <a:ext cx="8686800" cy="5052221"/>
          </a:xfrm>
        </p:spPr>
        <p:txBody>
          <a:bodyPr/>
          <a:lstStyle/>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Lets look at a couple of scenarios. ESR is a +-100 MW, SOC = 50%, qualified to provide 200 MW of AS (HSL-LSL). ESR bid offer is a flat 2000$/MWh from LSL (-100 MW) to HSL (+100 MW), AS offer for 200 MW = 0 $/MW/h</a:t>
            </a: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114300" marR="0" indent="0">
              <a:spcBef>
                <a:spcPts val="0"/>
              </a:spcBef>
              <a:spcAft>
                <a:spcPts val="0"/>
              </a:spcAft>
              <a:buNone/>
            </a:pPr>
            <a:r>
              <a:rPr lang="en-US" sz="1600" u="sng" dirty="0">
                <a:effectLst/>
                <a:latin typeface="Calibri" panose="020F0502020204030204" pitchFamily="34" charset="0"/>
                <a:ea typeface="Calibri" panose="020F0502020204030204" pitchFamily="34" charset="0"/>
              </a:rPr>
              <a:t>Scenario 1: </a:t>
            </a:r>
            <a:r>
              <a:rPr lang="en-US" sz="1600" dirty="0">
                <a:effectLst/>
                <a:latin typeface="Calibri" panose="020F0502020204030204" pitchFamily="34" charset="0"/>
                <a:ea typeface="Calibri" panose="020F0502020204030204" pitchFamily="34" charset="0"/>
              </a:rPr>
              <a:t>No congestion, LMP=2500 $/MWh, AS MCPC = 800 $/MW/h (consider only one type of AS for simplicity), Marginal Resource Offer cleared is 1700 $/MWh. </a:t>
            </a:r>
          </a:p>
          <a:p>
            <a:pPr marL="11430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In this scenario:</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power balance constraint is not violated (LMP &lt;= power balance penalty)</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ESR is willing to pay up to 2000 $/MWh to charge. </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LMP of 2500 $/MWh has AS opportunity cost of 800 $/MW/h included.</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With AS MCPC = 800 $/MW/h, ASDC is setting price and system is going short on AS</a:t>
            </a:r>
          </a:p>
          <a:p>
            <a:pPr marL="0" marR="0" lvl="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600" dirty="0">
                <a:effectLst/>
                <a:latin typeface="Calibri" panose="020F0502020204030204" pitchFamily="34" charset="0"/>
                <a:ea typeface="Calibri" panose="020F0502020204030204" pitchFamily="34" charset="0"/>
              </a:rPr>
              <a:t>From the above, the outcomes for the ESR are:</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AS awards as much as possible subject to SOC constraints</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ESR </a:t>
            </a:r>
            <a:r>
              <a:rPr lang="en-US" sz="1600" u="sng" dirty="0">
                <a:effectLst/>
                <a:latin typeface="Calibri" panose="020F0502020204030204" pitchFamily="34" charset="0"/>
                <a:ea typeface="Calibri" panose="020F0502020204030204" pitchFamily="34" charset="0"/>
              </a:rPr>
              <a:t>can get a charging Base Point </a:t>
            </a:r>
            <a:r>
              <a:rPr lang="en-US" sz="1600" dirty="0">
                <a:effectLst/>
                <a:latin typeface="Calibri" panose="020F0502020204030204" pitchFamily="34" charset="0"/>
                <a:ea typeface="Calibri" panose="020F0502020204030204" pitchFamily="34" charset="0"/>
              </a:rPr>
              <a:t>if there is SOC charging headroom and generation capacity available in the system. RTC-SCED will </a:t>
            </a:r>
            <a:r>
              <a:rPr lang="en-US" sz="1600" u="sng" dirty="0">
                <a:effectLst/>
                <a:latin typeface="Calibri" panose="020F0502020204030204" pitchFamily="34" charset="0"/>
                <a:ea typeface="Calibri" panose="020F0502020204030204" pitchFamily="34" charset="0"/>
              </a:rPr>
              <a:t>prefer giving the ESR a charging Base Point </a:t>
            </a:r>
            <a:r>
              <a:rPr lang="en-US" sz="1600" dirty="0">
                <a:effectLst/>
                <a:latin typeface="Calibri" panose="020F0502020204030204" pitchFamily="34" charset="0"/>
                <a:ea typeface="Calibri" panose="020F0502020204030204" pitchFamily="34" charset="0"/>
              </a:rPr>
              <a:t>rather than increasing the AS shortage because for each MW of charging Basepoint, the system will benefit by 2000*1 = 2000$, whereas increasing the AS shortage will increase the system benefit by 800*1=800</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20710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1263E-77D8-425D-AEF3-5CDF6CE3F838}"/>
              </a:ext>
            </a:extLst>
          </p:cNvPr>
          <p:cNvSpPr>
            <a:spLocks noGrp="1"/>
          </p:cNvSpPr>
          <p:nvPr>
            <p:ph type="title"/>
          </p:nvPr>
        </p:nvSpPr>
        <p:spPr/>
        <p:txBody>
          <a:bodyPr/>
          <a:lstStyle/>
          <a:p>
            <a:r>
              <a:rPr lang="en-US" sz="2400" dirty="0"/>
              <a:t>ERCOT Response</a:t>
            </a:r>
          </a:p>
        </p:txBody>
      </p:sp>
      <p:sp>
        <p:nvSpPr>
          <p:cNvPr id="3" name="Content Placeholder 2">
            <a:extLst>
              <a:ext uri="{FF2B5EF4-FFF2-40B4-BE49-F238E27FC236}">
                <a16:creationId xmlns:a16="http://schemas.microsoft.com/office/drawing/2014/main" id="{5B1FD249-FC30-4C99-921A-16F9590299EA}"/>
              </a:ext>
            </a:extLst>
          </p:cNvPr>
          <p:cNvSpPr>
            <a:spLocks noGrp="1"/>
          </p:cNvSpPr>
          <p:nvPr>
            <p:ph idx="1"/>
          </p:nvPr>
        </p:nvSpPr>
        <p:spPr>
          <a:xfrm>
            <a:off x="266700" y="685800"/>
            <a:ext cx="8686800" cy="5052221"/>
          </a:xfrm>
        </p:spPr>
        <p:txBody>
          <a:bodyPr/>
          <a:lstStyle/>
          <a:p>
            <a:pPr marL="114300" marR="0" indent="0">
              <a:spcBef>
                <a:spcPts val="0"/>
              </a:spcBef>
              <a:spcAft>
                <a:spcPts val="0"/>
              </a:spcAft>
              <a:buNone/>
            </a:pPr>
            <a:r>
              <a:rPr lang="en-US" sz="1600" u="sng" dirty="0">
                <a:effectLst/>
                <a:latin typeface="Calibri" panose="020F0502020204030204" pitchFamily="34" charset="0"/>
                <a:ea typeface="Calibri" panose="020F0502020204030204" pitchFamily="34" charset="0"/>
              </a:rPr>
              <a:t>Scenario 2:</a:t>
            </a:r>
            <a:r>
              <a:rPr lang="en-US" sz="1600" dirty="0">
                <a:effectLst/>
                <a:latin typeface="Calibri" panose="020F0502020204030204" pitchFamily="34" charset="0"/>
                <a:ea typeface="Calibri" panose="020F0502020204030204" pitchFamily="34" charset="0"/>
              </a:rPr>
              <a:t> No congestion, LMP=2500 $/MWh, AS MCPC = </a:t>
            </a:r>
            <a:r>
              <a:rPr lang="en-US" sz="1600" dirty="0">
                <a:effectLst/>
                <a:highlight>
                  <a:srgbClr val="FFFF00"/>
                </a:highlight>
                <a:latin typeface="Calibri" panose="020F0502020204030204" pitchFamily="34" charset="0"/>
                <a:ea typeface="Calibri" panose="020F0502020204030204" pitchFamily="34" charset="0"/>
              </a:rPr>
              <a:t>500 $/MW/h</a:t>
            </a:r>
            <a:r>
              <a:rPr lang="en-US" sz="1600" dirty="0">
                <a:effectLst/>
                <a:latin typeface="Calibri" panose="020F0502020204030204" pitchFamily="34" charset="0"/>
                <a:ea typeface="Calibri" panose="020F0502020204030204" pitchFamily="34" charset="0"/>
              </a:rPr>
              <a:t> (consider only one type of AS for simplicity), Marginal Resource Offer cleared is </a:t>
            </a:r>
            <a:r>
              <a:rPr lang="en-US" sz="1600" dirty="0">
                <a:effectLst/>
                <a:highlight>
                  <a:srgbClr val="FFFF00"/>
                </a:highlight>
                <a:latin typeface="Calibri" panose="020F0502020204030204" pitchFamily="34" charset="0"/>
                <a:ea typeface="Calibri" panose="020F0502020204030204" pitchFamily="34" charset="0"/>
              </a:rPr>
              <a:t>2000 $/MWh</a:t>
            </a:r>
            <a:r>
              <a:rPr lang="en-US" sz="1600" dirty="0">
                <a:effectLst/>
                <a:latin typeface="Calibri" panose="020F0502020204030204" pitchFamily="34" charset="0"/>
                <a:ea typeface="Calibri" panose="020F0502020204030204" pitchFamily="34" charset="0"/>
              </a:rPr>
              <a:t>. </a:t>
            </a:r>
          </a:p>
          <a:p>
            <a:pPr marL="114300" marR="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114300" marR="0" indent="0">
              <a:spcBef>
                <a:spcPts val="0"/>
              </a:spcBef>
              <a:spcAft>
                <a:spcPts val="0"/>
              </a:spcAft>
              <a:buNone/>
            </a:pPr>
            <a:r>
              <a:rPr lang="en-US" sz="1600" dirty="0">
                <a:effectLst/>
                <a:latin typeface="Calibri" panose="020F0502020204030204" pitchFamily="34" charset="0"/>
                <a:ea typeface="Calibri" panose="020F0502020204030204" pitchFamily="34" charset="0"/>
              </a:rPr>
              <a:t>In this scenario:</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power balance constraint is not violated (LMP &lt;= power balance penalty)</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ESR is willing to pay up to 2000 $/MWh to charge. </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LMP of 2500 $/MWh has AS opportunity cost of </a:t>
            </a:r>
            <a:r>
              <a:rPr lang="en-US" sz="1600" dirty="0">
                <a:effectLst/>
                <a:highlight>
                  <a:srgbClr val="FFFF00"/>
                </a:highlight>
                <a:latin typeface="Calibri" panose="020F0502020204030204" pitchFamily="34" charset="0"/>
                <a:ea typeface="Calibri" panose="020F0502020204030204" pitchFamily="34" charset="0"/>
              </a:rPr>
              <a:t>500</a:t>
            </a:r>
            <a:r>
              <a:rPr lang="en-US" sz="1600" dirty="0">
                <a:effectLst/>
                <a:latin typeface="Calibri" panose="020F0502020204030204" pitchFamily="34" charset="0"/>
                <a:ea typeface="Calibri" panose="020F0502020204030204" pitchFamily="34" charset="0"/>
              </a:rPr>
              <a:t> $/MW/h included.</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With AS MCPC = </a:t>
            </a:r>
            <a:r>
              <a:rPr lang="en-US" sz="1600" dirty="0">
                <a:effectLst/>
                <a:highlight>
                  <a:srgbClr val="FFFF00"/>
                </a:highlight>
                <a:latin typeface="Calibri" panose="020F0502020204030204" pitchFamily="34" charset="0"/>
                <a:ea typeface="Calibri" panose="020F0502020204030204" pitchFamily="34" charset="0"/>
              </a:rPr>
              <a:t>500 $/MW/h</a:t>
            </a:r>
            <a:r>
              <a:rPr lang="en-US" sz="1600" dirty="0">
                <a:effectLst/>
                <a:latin typeface="Calibri" panose="020F0502020204030204" pitchFamily="34" charset="0"/>
                <a:ea typeface="Calibri" panose="020F0502020204030204" pitchFamily="34" charset="0"/>
              </a:rPr>
              <a:t>, ASDC is setting price and system is going short on AS</a:t>
            </a:r>
          </a:p>
          <a:p>
            <a:pPr marL="0" marR="0" lvl="0" indent="0">
              <a:spcBef>
                <a:spcPts val="0"/>
              </a:spcBef>
              <a:spcAft>
                <a:spcPts val="0"/>
              </a:spcAft>
              <a:buNone/>
            </a:pPr>
            <a:endParaRPr lang="en-US" sz="1600" dirty="0">
              <a:latin typeface="Calibri" panose="020F0502020204030204" pitchFamily="34" charset="0"/>
              <a:ea typeface="Calibri" panose="020F0502020204030204" pitchFamily="34" charset="0"/>
            </a:endParaRPr>
          </a:p>
          <a:p>
            <a:pPr marL="0" marR="0" lvl="0" indent="0">
              <a:spcBef>
                <a:spcPts val="0"/>
              </a:spcBef>
              <a:spcAft>
                <a:spcPts val="0"/>
              </a:spcAft>
              <a:buNone/>
            </a:pPr>
            <a:r>
              <a:rPr lang="en-US" sz="1600" dirty="0">
                <a:effectLst/>
                <a:latin typeface="Calibri" panose="020F0502020204030204" pitchFamily="34" charset="0"/>
                <a:ea typeface="Calibri" panose="020F0502020204030204" pitchFamily="34" charset="0"/>
              </a:rPr>
              <a:t>From the above, the outcomes for the ESR are:</a:t>
            </a: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AS awards as much as possible subject to SOC constraints as the best financial outcome for the ESR is maximizing profits from AS </a:t>
            </a:r>
          </a:p>
          <a:p>
            <a:pPr marL="742950" marR="0" lvl="1" indent="-285750">
              <a:spcBef>
                <a:spcPts val="0"/>
              </a:spcBef>
              <a:spcAft>
                <a:spcPts val="0"/>
              </a:spcAft>
              <a:buFont typeface="+mj-lt"/>
              <a:buAutoNum type="alphaLcPeriod"/>
            </a:pPr>
            <a:r>
              <a:rPr lang="en-US" sz="1600" dirty="0">
                <a:effectLst/>
                <a:latin typeface="Calibri" panose="020F0502020204030204" pitchFamily="34" charset="0"/>
                <a:ea typeface="Times New Roman" panose="02020603050405020304" pitchFamily="18" charset="0"/>
              </a:rPr>
              <a:t>Profit from AS = AS MCPC – AS offer = 500-0</a:t>
            </a:r>
            <a:endParaRPr lang="en-US" sz="16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romanLcParenR"/>
            </a:pPr>
            <a:r>
              <a:rPr lang="en-US" sz="1600" dirty="0">
                <a:effectLst/>
                <a:latin typeface="Calibri" panose="020F0502020204030204" pitchFamily="34" charset="0"/>
                <a:ea typeface="Calibri" panose="020F0502020204030204" pitchFamily="34" charset="0"/>
              </a:rPr>
              <a:t>AS ESR bid/Offer is marginal, the ESR </a:t>
            </a:r>
            <a:r>
              <a:rPr lang="en-US" sz="1600" u="sng" dirty="0">
                <a:effectLst/>
                <a:latin typeface="Calibri" panose="020F0502020204030204" pitchFamily="34" charset="0"/>
                <a:ea typeface="Calibri" panose="020F0502020204030204" pitchFamily="34" charset="0"/>
              </a:rPr>
              <a:t>could get a charging or discharging Basepoint </a:t>
            </a:r>
            <a:r>
              <a:rPr lang="en-US" sz="1600" dirty="0">
                <a:effectLst/>
                <a:latin typeface="Calibri" panose="020F0502020204030204" pitchFamily="34" charset="0"/>
                <a:ea typeface="Calibri" panose="020F0502020204030204" pitchFamily="34" charset="0"/>
              </a:rPr>
              <a:t>depending on system conditions. Note: If the result is a discharging Base Point, It can be only a maximum of HSL- AS award. </a:t>
            </a:r>
          </a:p>
        </p:txBody>
      </p:sp>
      <p:sp>
        <p:nvSpPr>
          <p:cNvPr id="4" name="Footer Placeholder 3">
            <a:extLst>
              <a:ext uri="{FF2B5EF4-FFF2-40B4-BE49-F238E27FC236}">
                <a16:creationId xmlns:a16="http://schemas.microsoft.com/office/drawing/2014/main" id="{DF864BBE-692E-4D0D-B22F-6D98EB3D4571}"/>
              </a:ext>
            </a:extLst>
          </p:cNvPr>
          <p:cNvSpPr>
            <a:spLocks noGrp="1"/>
          </p:cNvSpPr>
          <p:nvPr>
            <p:ph type="ftr" sz="quarter" idx="11"/>
          </p:nvPr>
        </p:nvSpPr>
        <p:spPr/>
        <p:txBody>
          <a:bodyPr/>
          <a:lstStyle/>
          <a:p>
            <a:r>
              <a:rPr lang="en-US" dirty="0"/>
              <a:t>FOR DISCUSSION ONLY</a:t>
            </a:r>
          </a:p>
        </p:txBody>
      </p:sp>
      <p:sp>
        <p:nvSpPr>
          <p:cNvPr id="5" name="Slide Number Placeholder 4">
            <a:extLst>
              <a:ext uri="{FF2B5EF4-FFF2-40B4-BE49-F238E27FC236}">
                <a16:creationId xmlns:a16="http://schemas.microsoft.com/office/drawing/2014/main" id="{941EE081-238B-4276-9911-7037BDB629B1}"/>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261642993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5" ma:contentTypeDescription="Create a new document." ma:contentTypeScope="" ma:versionID="999f095e3c3c2712e9c3c3ada0c640f4">
  <xsd:schema xmlns:xsd="http://www.w3.org/2001/XMLSchema" xmlns:xs="http://www.w3.org/2001/XMLSchema" xmlns:p="http://schemas.microsoft.com/office/2006/metadata/properties" xmlns:ns3="ded7f6be-006e-48d8-8435-0405bc84a9a7" xmlns:ns4="97deaf5a-01d9-4834-89d2-802f43df07d1" targetNamespace="http://schemas.microsoft.com/office/2006/metadata/properties" ma:root="true" ma:fieldsID="2f4bdb2bc82288d565e375e555e0c2e2" ns3:_="" ns4:_="">
    <xsd:import namespace="ded7f6be-006e-48d8-8435-0405bc84a9a7"/>
    <xsd:import namespace="97deaf5a-01d9-4834-89d2-802f43df07d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6550B747-2048-4E27-9E7E-01241B80E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d7f6be-006e-48d8-8435-0405bc84a9a7"/>
    <ds:schemaRef ds:uri="97deaf5a-01d9-4834-89d2-802f43df07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dcmitype/"/>
    <ds:schemaRef ds:uri="http://purl.org/dc/elements/1.1/"/>
    <ds:schemaRef ds:uri="http://schemas.microsoft.com/office/infopath/2007/PartnerControls"/>
    <ds:schemaRef ds:uri="http://www.w3.org/XML/1998/namespace"/>
    <ds:schemaRef ds:uri="http://schemas.microsoft.com/office/2006/metadata/properties"/>
    <ds:schemaRef ds:uri="ded7f6be-006e-48d8-8435-0405bc84a9a7"/>
    <ds:schemaRef ds:uri="http://schemas.microsoft.com/office/2006/documentManagement/types"/>
    <ds:schemaRef ds:uri="http://schemas.openxmlformats.org/package/2006/metadata/core-properties"/>
    <ds:schemaRef ds:uri="97deaf5a-01d9-4834-89d2-802f43df07d1"/>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12138</TotalTime>
  <Words>1309</Words>
  <Application>Microsoft Office PowerPoint</Application>
  <PresentationFormat>On-screen Show (4:3)</PresentationFormat>
  <Paragraphs>134</Paragraphs>
  <Slides>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Courier New</vt:lpstr>
      <vt:lpstr>Symbol</vt:lpstr>
      <vt:lpstr>1_Custom Design</vt:lpstr>
      <vt:lpstr>Office Theme</vt:lpstr>
      <vt:lpstr>PowerPoint Presentation</vt:lpstr>
      <vt:lpstr>RTC+B : SWCAP, VOLL, max ASDC settings</vt:lpstr>
      <vt:lpstr>Comment on Opportunity Costs</vt:lpstr>
      <vt:lpstr>Query from Market Participant</vt:lpstr>
      <vt:lpstr>ERCOT Response</vt:lpstr>
      <vt:lpstr>ERCOT Response</vt:lpstr>
      <vt:lpstr>ERCOT Response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367</cp:revision>
  <cp:lastPrinted>2016-01-21T20:53:15Z</cp:lastPrinted>
  <dcterms:created xsi:type="dcterms:W3CDTF">2016-01-21T15:20:31Z</dcterms:created>
  <dcterms:modified xsi:type="dcterms:W3CDTF">2024-05-07T17:53:54Z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y fmtid="{D5CDD505-2E9C-101B-9397-08002B2CF9AE}" pid="3" name="MSIP_Label_7084cbda-52b8-46fb-a7b7-cb5bd465ed85_Enabled">
    <vt:lpwstr>true</vt:lpwstr>
  </property>
  <property fmtid="{D5CDD505-2E9C-101B-9397-08002B2CF9AE}" pid="4" name="MSIP_Label_7084cbda-52b8-46fb-a7b7-cb5bd465ed85_SetDate">
    <vt:lpwstr>2024-02-07T21:04:44Z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8b113ffa-fcdf-449a-9d23-98f82b03c326</vt:lpwstr>
  </property>
  <property fmtid="{D5CDD505-2E9C-101B-9397-08002B2CF9AE}" pid="9" name="MSIP_Label_7084cbda-52b8-46fb-a7b7-cb5bd465ed85_ContentBits">
    <vt:lpwstr>0</vt:lpwstr>
  </property>
</Properties>
</file>