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18" d="100"/>
          <a:sy n="118" d="100"/>
        </p:scale>
        <p:origin x="140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5/2/2024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5/2/2024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05/02/2024</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05/07/2024</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05/07/24</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3" name="Table 2">
            <a:extLst>
              <a:ext uri="{FF2B5EF4-FFF2-40B4-BE49-F238E27FC236}">
                <a16:creationId xmlns:a16="http://schemas.microsoft.com/office/drawing/2014/main" id="{DCE078E4-C988-4685-64BC-8927DAF61DBA}"/>
              </a:ext>
            </a:extLst>
          </p:cNvPr>
          <p:cNvGraphicFramePr>
            <a:graphicFrameLocks noGrp="1"/>
          </p:cNvGraphicFramePr>
          <p:nvPr>
            <p:extLst>
              <p:ext uri="{D42A27DB-BD31-4B8C-83A1-F6EECF244321}">
                <p14:modId xmlns:p14="http://schemas.microsoft.com/office/powerpoint/2010/main" val="942931608"/>
              </p:ext>
            </p:extLst>
          </p:nvPr>
        </p:nvGraphicFramePr>
        <p:xfrm>
          <a:off x="380994" y="990601"/>
          <a:ext cx="8382000" cy="5029203"/>
        </p:xfrm>
        <a:graphic>
          <a:graphicData uri="http://schemas.openxmlformats.org/drawingml/2006/table">
            <a:tbl>
              <a:tblPr/>
              <a:tblGrid>
                <a:gridCol w="698500">
                  <a:extLst>
                    <a:ext uri="{9D8B030D-6E8A-4147-A177-3AD203B41FA5}">
                      <a16:colId xmlns:a16="http://schemas.microsoft.com/office/drawing/2014/main" val="3956200243"/>
                    </a:ext>
                  </a:extLst>
                </a:gridCol>
                <a:gridCol w="698500">
                  <a:extLst>
                    <a:ext uri="{9D8B030D-6E8A-4147-A177-3AD203B41FA5}">
                      <a16:colId xmlns:a16="http://schemas.microsoft.com/office/drawing/2014/main" val="4232612237"/>
                    </a:ext>
                  </a:extLst>
                </a:gridCol>
                <a:gridCol w="698500">
                  <a:extLst>
                    <a:ext uri="{9D8B030D-6E8A-4147-A177-3AD203B41FA5}">
                      <a16:colId xmlns:a16="http://schemas.microsoft.com/office/drawing/2014/main" val="3276625760"/>
                    </a:ext>
                  </a:extLst>
                </a:gridCol>
                <a:gridCol w="698500">
                  <a:extLst>
                    <a:ext uri="{9D8B030D-6E8A-4147-A177-3AD203B41FA5}">
                      <a16:colId xmlns:a16="http://schemas.microsoft.com/office/drawing/2014/main" val="1416275304"/>
                    </a:ext>
                  </a:extLst>
                </a:gridCol>
                <a:gridCol w="698500">
                  <a:extLst>
                    <a:ext uri="{9D8B030D-6E8A-4147-A177-3AD203B41FA5}">
                      <a16:colId xmlns:a16="http://schemas.microsoft.com/office/drawing/2014/main" val="4002458387"/>
                    </a:ext>
                  </a:extLst>
                </a:gridCol>
                <a:gridCol w="698500">
                  <a:extLst>
                    <a:ext uri="{9D8B030D-6E8A-4147-A177-3AD203B41FA5}">
                      <a16:colId xmlns:a16="http://schemas.microsoft.com/office/drawing/2014/main" val="3751757989"/>
                    </a:ext>
                  </a:extLst>
                </a:gridCol>
                <a:gridCol w="698500">
                  <a:extLst>
                    <a:ext uri="{9D8B030D-6E8A-4147-A177-3AD203B41FA5}">
                      <a16:colId xmlns:a16="http://schemas.microsoft.com/office/drawing/2014/main" val="470177615"/>
                    </a:ext>
                  </a:extLst>
                </a:gridCol>
                <a:gridCol w="698500">
                  <a:extLst>
                    <a:ext uri="{9D8B030D-6E8A-4147-A177-3AD203B41FA5}">
                      <a16:colId xmlns:a16="http://schemas.microsoft.com/office/drawing/2014/main" val="1820162505"/>
                    </a:ext>
                  </a:extLst>
                </a:gridCol>
                <a:gridCol w="698500">
                  <a:extLst>
                    <a:ext uri="{9D8B030D-6E8A-4147-A177-3AD203B41FA5}">
                      <a16:colId xmlns:a16="http://schemas.microsoft.com/office/drawing/2014/main" val="3457376225"/>
                    </a:ext>
                  </a:extLst>
                </a:gridCol>
                <a:gridCol w="698500">
                  <a:extLst>
                    <a:ext uri="{9D8B030D-6E8A-4147-A177-3AD203B41FA5}">
                      <a16:colId xmlns:a16="http://schemas.microsoft.com/office/drawing/2014/main" val="368329622"/>
                    </a:ext>
                  </a:extLst>
                </a:gridCol>
                <a:gridCol w="698500">
                  <a:extLst>
                    <a:ext uri="{9D8B030D-6E8A-4147-A177-3AD203B41FA5}">
                      <a16:colId xmlns:a16="http://schemas.microsoft.com/office/drawing/2014/main" val="2598143453"/>
                    </a:ext>
                  </a:extLst>
                </a:gridCol>
                <a:gridCol w="698500">
                  <a:extLst>
                    <a:ext uri="{9D8B030D-6E8A-4147-A177-3AD203B41FA5}">
                      <a16:colId xmlns:a16="http://schemas.microsoft.com/office/drawing/2014/main" val="1532611440"/>
                    </a:ext>
                  </a:extLst>
                </a:gridCol>
              </a:tblGrid>
              <a:tr h="238817">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38278218"/>
                  </a:ext>
                </a:extLst>
              </a:tr>
              <a:tr h="491680">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8162740"/>
                  </a:ext>
                </a:extLst>
              </a:tr>
              <a:tr h="238817">
                <a:tc>
                  <a:txBody>
                    <a:bodyPr/>
                    <a:lstStyle/>
                    <a:p>
                      <a:pPr algn="ctr" fontAlgn="b"/>
                      <a:r>
                        <a:rPr lang="en-US" sz="800" b="0" i="0" u="none" strike="noStrike">
                          <a:solidFill>
                            <a:srgbClr val="000000"/>
                          </a:solidFill>
                          <a:effectLst/>
                          <a:latin typeface="Calibri" panose="020F0502020204030204" pitchFamily="34" charset="0"/>
                        </a:rPr>
                        <a:t>2022-09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81,440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284,323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365,763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1,742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7508641"/>
                  </a:ext>
                </a:extLst>
              </a:tr>
              <a:tr h="238817">
                <a:tc>
                  <a:txBody>
                    <a:bodyPr/>
                    <a:lstStyle/>
                    <a:p>
                      <a:pPr algn="ctr" fontAlgn="b"/>
                      <a:r>
                        <a:rPr lang="en-US" sz="800" b="0" i="0" u="none" strike="noStrike">
                          <a:solidFill>
                            <a:srgbClr val="000000"/>
                          </a:solidFill>
                          <a:effectLst/>
                          <a:latin typeface="Calibri" panose="020F0502020204030204" pitchFamily="34" charset="0"/>
                        </a:rPr>
                        <a:t>2022-10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75,040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261,008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336,048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1765793"/>
                  </a:ext>
                </a:extLst>
              </a:tr>
              <a:tr h="238817">
                <a:tc>
                  <a:txBody>
                    <a:bodyPr/>
                    <a:lstStyle/>
                    <a:p>
                      <a:pPr algn="ctr" fontAlgn="b"/>
                      <a:r>
                        <a:rPr lang="en-US" sz="800" b="0" i="0" u="none" strike="noStrike">
                          <a:solidFill>
                            <a:srgbClr val="000000"/>
                          </a:solidFill>
                          <a:effectLst/>
                          <a:latin typeface="Calibri" panose="020F0502020204030204" pitchFamily="34" charset="0"/>
                        </a:rPr>
                        <a:t>2022-11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70,446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231,597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302,043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1,644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3,908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7133612"/>
                  </a:ext>
                </a:extLst>
              </a:tr>
              <a:tr h="238817">
                <a:tc>
                  <a:txBody>
                    <a:bodyPr/>
                    <a:lstStyle/>
                    <a:p>
                      <a:pPr algn="ctr" fontAlgn="b"/>
                      <a:r>
                        <a:rPr lang="en-US" sz="800" b="0" i="0" u="none" strike="noStrike">
                          <a:solidFill>
                            <a:srgbClr val="000000"/>
                          </a:solidFill>
                          <a:effectLst/>
                          <a:latin typeface="Calibri" panose="020F0502020204030204" pitchFamily="34" charset="0"/>
                        </a:rPr>
                        <a:t>2022-12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70,513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232,968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303,481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1,598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317502"/>
                  </a:ext>
                </a:extLst>
              </a:tr>
              <a:tr h="238817">
                <a:tc>
                  <a:txBody>
                    <a:bodyPr/>
                    <a:lstStyle/>
                    <a:p>
                      <a:pPr algn="ctr" fontAlgn="b"/>
                      <a:r>
                        <a:rPr lang="en-US" sz="800" b="0" i="0" u="none" strike="noStrike">
                          <a:solidFill>
                            <a:srgbClr val="000000"/>
                          </a:solidFill>
                          <a:effectLst/>
                          <a:latin typeface="Calibri" panose="020F0502020204030204" pitchFamily="34" charset="0"/>
                        </a:rPr>
                        <a:t>2023-01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79,563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245,413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324,976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1,348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3,201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8585385"/>
                  </a:ext>
                </a:extLst>
              </a:tr>
              <a:tr h="238817">
                <a:tc>
                  <a:txBody>
                    <a:bodyPr/>
                    <a:lstStyle/>
                    <a:p>
                      <a:pPr algn="ctr" fontAlgn="b"/>
                      <a:r>
                        <a:rPr lang="en-US" sz="800" b="0" i="0" u="none" strike="noStrike">
                          <a:solidFill>
                            <a:srgbClr val="000000"/>
                          </a:solidFill>
                          <a:effectLst/>
                          <a:latin typeface="Calibri" panose="020F0502020204030204" pitchFamily="34" charset="0"/>
                        </a:rPr>
                        <a:t>2023-02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127,309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239,968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367,277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3,547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0.87%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7224722"/>
                  </a:ext>
                </a:extLst>
              </a:tr>
              <a:tr h="238817">
                <a:tc>
                  <a:txBody>
                    <a:bodyPr/>
                    <a:lstStyle/>
                    <a:p>
                      <a:pPr algn="ctr" fontAlgn="b"/>
                      <a:r>
                        <a:rPr lang="en-US" sz="800" b="0" i="0" u="none" strike="noStrike">
                          <a:solidFill>
                            <a:srgbClr val="000000"/>
                          </a:solidFill>
                          <a:effectLst/>
                          <a:latin typeface="Calibri" panose="020F0502020204030204" pitchFamily="34" charset="0"/>
                        </a:rPr>
                        <a:t>2023-03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96,905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281,040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377,945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9660480"/>
                  </a:ext>
                </a:extLst>
              </a:tr>
              <a:tr h="238817">
                <a:tc>
                  <a:txBody>
                    <a:bodyPr/>
                    <a:lstStyle/>
                    <a:p>
                      <a:pPr algn="ctr" fontAlgn="b"/>
                      <a:r>
                        <a:rPr lang="en-US" sz="800" b="0" i="0" u="none" strike="noStrike">
                          <a:solidFill>
                            <a:srgbClr val="000000"/>
                          </a:solidFill>
                          <a:effectLst/>
                          <a:latin typeface="Calibri" panose="020F0502020204030204" pitchFamily="34" charset="0"/>
                        </a:rPr>
                        <a:t>2023-04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78,600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245,045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323,645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1,618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9920350"/>
                  </a:ext>
                </a:extLst>
              </a:tr>
              <a:tr h="238817">
                <a:tc>
                  <a:txBody>
                    <a:bodyPr/>
                    <a:lstStyle/>
                    <a:p>
                      <a:pPr algn="ctr" fontAlgn="b"/>
                      <a:r>
                        <a:rPr lang="en-US" sz="800" b="0" i="0" u="none" strike="noStrike">
                          <a:solidFill>
                            <a:srgbClr val="000000"/>
                          </a:solidFill>
                          <a:effectLst/>
                          <a:latin typeface="Calibri" panose="020F0502020204030204" pitchFamily="34" charset="0"/>
                        </a:rPr>
                        <a:t>2023-05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92,186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267,939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360,125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1,765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0635954"/>
                  </a:ext>
                </a:extLst>
              </a:tr>
              <a:tr h="238817">
                <a:tc>
                  <a:txBody>
                    <a:bodyPr/>
                    <a:lstStyle/>
                    <a:p>
                      <a:pPr algn="ctr" fontAlgn="b"/>
                      <a:r>
                        <a:rPr lang="en-US" sz="800" b="0" i="0" u="none" strike="noStrike">
                          <a:solidFill>
                            <a:srgbClr val="000000"/>
                          </a:solidFill>
                          <a:effectLst/>
                          <a:latin typeface="Calibri" panose="020F0502020204030204" pitchFamily="34" charset="0"/>
                        </a:rPr>
                        <a:t>2023-06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98,957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273,254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372,211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2,033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2,551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4,946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9612326"/>
                  </a:ext>
                </a:extLst>
              </a:tr>
              <a:tr h="238817">
                <a:tc>
                  <a:txBody>
                    <a:bodyPr/>
                    <a:lstStyle/>
                    <a:p>
                      <a:pPr algn="ctr" fontAlgn="b"/>
                      <a:r>
                        <a:rPr lang="en-US" sz="800" b="0" i="0" u="none" strike="noStrike">
                          <a:solidFill>
                            <a:srgbClr val="000000"/>
                          </a:solidFill>
                          <a:effectLst/>
                          <a:latin typeface="Calibri" panose="020F0502020204030204" pitchFamily="34" charset="0"/>
                        </a:rPr>
                        <a:t>2023-07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95,134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266,691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361,825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1,752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2,353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4,456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2811707"/>
                  </a:ext>
                </a:extLst>
              </a:tr>
              <a:tr h="238817">
                <a:tc>
                  <a:txBody>
                    <a:bodyPr/>
                    <a:lstStyle/>
                    <a:p>
                      <a:pPr algn="ctr" fontAlgn="b"/>
                      <a:r>
                        <a:rPr lang="en-US" sz="800" b="0" i="0" u="none" strike="noStrike">
                          <a:solidFill>
                            <a:srgbClr val="000000"/>
                          </a:solidFill>
                          <a:effectLst/>
                          <a:latin typeface="Calibri" panose="020F0502020204030204" pitchFamily="34" charset="0"/>
                        </a:rPr>
                        <a:t>2023-08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119,121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282,005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401,126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1,748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4,704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2065786"/>
                  </a:ext>
                </a:extLst>
              </a:tr>
              <a:tr h="238817">
                <a:tc>
                  <a:txBody>
                    <a:bodyPr/>
                    <a:lstStyle/>
                    <a:p>
                      <a:pPr algn="ctr" fontAlgn="b"/>
                      <a:r>
                        <a:rPr lang="en-US" sz="800" b="0" i="0" u="none" strike="noStrike">
                          <a:solidFill>
                            <a:srgbClr val="000000"/>
                          </a:solidFill>
                          <a:effectLst/>
                          <a:latin typeface="Calibri" panose="020F0502020204030204" pitchFamily="34" charset="0"/>
                        </a:rPr>
                        <a:t>2023-09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78,185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271,986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350,171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1,760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8556930"/>
                  </a:ext>
                </a:extLst>
              </a:tr>
              <a:tr h="238817">
                <a:tc>
                  <a:txBody>
                    <a:bodyPr/>
                    <a:lstStyle/>
                    <a:p>
                      <a:pPr algn="ctr" fontAlgn="b"/>
                      <a:r>
                        <a:rPr lang="en-US" sz="800" b="0" i="0" u="none" strike="noStrike">
                          <a:solidFill>
                            <a:srgbClr val="000000"/>
                          </a:solidFill>
                          <a:effectLst/>
                          <a:latin typeface="Calibri" panose="020F0502020204030204" pitchFamily="34" charset="0"/>
                        </a:rPr>
                        <a:t>2023-10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91,334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262,154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353,488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6081570"/>
                  </a:ext>
                </a:extLst>
              </a:tr>
              <a:tr h="238817">
                <a:tc>
                  <a:txBody>
                    <a:bodyPr/>
                    <a:lstStyle/>
                    <a:p>
                      <a:pPr algn="ctr" fontAlgn="b"/>
                      <a:r>
                        <a:rPr lang="en-US" sz="800" b="0" i="0" u="none" strike="noStrike">
                          <a:solidFill>
                            <a:srgbClr val="000000"/>
                          </a:solidFill>
                          <a:effectLst/>
                          <a:latin typeface="Calibri" panose="020F0502020204030204" pitchFamily="34" charset="0"/>
                        </a:rPr>
                        <a:t>2023-11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73,169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226,549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299,718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1,577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1,864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3,733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930631"/>
                  </a:ext>
                </a:extLst>
              </a:tr>
              <a:tr h="238817">
                <a:tc>
                  <a:txBody>
                    <a:bodyPr/>
                    <a:lstStyle/>
                    <a:p>
                      <a:pPr algn="ctr" fontAlgn="b"/>
                      <a:r>
                        <a:rPr lang="en-US" sz="800" b="0" i="0" u="none" strike="noStrike">
                          <a:solidFill>
                            <a:srgbClr val="000000"/>
                          </a:solidFill>
                          <a:effectLst/>
                          <a:latin typeface="Calibri" panose="020F0502020204030204" pitchFamily="34" charset="0"/>
                        </a:rPr>
                        <a:t>2023-12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124,388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208,546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332,934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1,723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1,862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760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3472566"/>
                  </a:ext>
                </a:extLst>
              </a:tr>
              <a:tr h="238817">
                <a:tc>
                  <a:txBody>
                    <a:bodyPr/>
                    <a:lstStyle/>
                    <a:p>
                      <a:pPr algn="ctr" fontAlgn="b"/>
                      <a:r>
                        <a:rPr lang="en-US" sz="800" b="0" i="0" u="none" strike="noStrike">
                          <a:solidFill>
                            <a:srgbClr val="000000"/>
                          </a:solidFill>
                          <a:effectLst/>
                          <a:latin typeface="Calibri" panose="020F0502020204030204" pitchFamily="34" charset="0"/>
                        </a:rPr>
                        <a:t>2024-01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84,343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263,084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347,427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1,420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2974"/>
                  </a:ext>
                </a:extLst>
              </a:tr>
              <a:tr h="238817">
                <a:tc>
                  <a:txBody>
                    <a:bodyPr/>
                    <a:lstStyle/>
                    <a:p>
                      <a:pPr algn="ctr" fontAlgn="b"/>
                      <a:r>
                        <a:rPr lang="en-US" sz="800" b="0" i="0" u="none" strike="noStrike">
                          <a:solidFill>
                            <a:srgbClr val="000000"/>
                          </a:solidFill>
                          <a:effectLst/>
                          <a:latin typeface="Calibri" panose="020F0502020204030204" pitchFamily="34" charset="0"/>
                        </a:rPr>
                        <a:t>2024-02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105,903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331,939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437,842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1,694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0.79%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1977220"/>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05/07/24</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February 2024 - IAG/IAL Statistics</a:t>
            </a:r>
          </a:p>
          <a:p>
            <a:r>
              <a:rPr lang="en-US" altLang="en-US" dirty="0"/>
              <a:t>Top 10 – February 2024 -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February 2024 -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05/07/24</a:t>
            </a:r>
          </a:p>
        </p:txBody>
      </p:sp>
      <p:graphicFrame>
        <p:nvGraphicFramePr>
          <p:cNvPr id="4" name="Table 3">
            <a:extLst>
              <a:ext uri="{FF2B5EF4-FFF2-40B4-BE49-F238E27FC236}">
                <a16:creationId xmlns:a16="http://schemas.microsoft.com/office/drawing/2014/main" id="{88CDE297-52C8-F3F4-8C28-4B903383CDFF}"/>
              </a:ext>
            </a:extLst>
          </p:cNvPr>
          <p:cNvGraphicFramePr>
            <a:graphicFrameLocks noGrp="1"/>
          </p:cNvGraphicFramePr>
          <p:nvPr>
            <p:extLst>
              <p:ext uri="{D42A27DB-BD31-4B8C-83A1-F6EECF244321}">
                <p14:modId xmlns:p14="http://schemas.microsoft.com/office/powerpoint/2010/main" val="1710557420"/>
              </p:ext>
            </p:extLst>
          </p:nvPr>
        </p:nvGraphicFramePr>
        <p:xfrm>
          <a:off x="2120890" y="1102909"/>
          <a:ext cx="4902201" cy="3914775"/>
        </p:xfrm>
        <a:graphic>
          <a:graphicData uri="http://schemas.openxmlformats.org/drawingml/2006/table">
            <a:tbl>
              <a:tblPr/>
              <a:tblGrid>
                <a:gridCol w="1148953">
                  <a:extLst>
                    <a:ext uri="{9D8B030D-6E8A-4147-A177-3AD203B41FA5}">
                      <a16:colId xmlns:a16="http://schemas.microsoft.com/office/drawing/2014/main" val="1702525396"/>
                    </a:ext>
                  </a:extLst>
                </a:gridCol>
                <a:gridCol w="938312">
                  <a:extLst>
                    <a:ext uri="{9D8B030D-6E8A-4147-A177-3AD203B41FA5}">
                      <a16:colId xmlns:a16="http://schemas.microsoft.com/office/drawing/2014/main" val="1824949542"/>
                    </a:ext>
                  </a:extLst>
                </a:gridCol>
                <a:gridCol w="938312">
                  <a:extLst>
                    <a:ext uri="{9D8B030D-6E8A-4147-A177-3AD203B41FA5}">
                      <a16:colId xmlns:a16="http://schemas.microsoft.com/office/drawing/2014/main" val="2824739318"/>
                    </a:ext>
                  </a:extLst>
                </a:gridCol>
                <a:gridCol w="938312">
                  <a:extLst>
                    <a:ext uri="{9D8B030D-6E8A-4147-A177-3AD203B41FA5}">
                      <a16:colId xmlns:a16="http://schemas.microsoft.com/office/drawing/2014/main" val="2215798569"/>
                    </a:ext>
                  </a:extLst>
                </a:gridCol>
                <a:gridCol w="938312">
                  <a:extLst>
                    <a:ext uri="{9D8B030D-6E8A-4147-A177-3AD203B41FA5}">
                      <a16:colId xmlns:a16="http://schemas.microsoft.com/office/drawing/2014/main" val="2829314780"/>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0.69%</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2371787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06527475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312044484"/>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63139132"/>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1,401</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7171714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72052663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096837298"/>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00241071"/>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1,633</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5833429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77397687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923513737"/>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70425382"/>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83061963"/>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380542175"/>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2950397774"/>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1905670791"/>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436055410"/>
                  </a:ext>
                </a:extLst>
              </a:tr>
            </a:tbl>
          </a:graphicData>
        </a:graphic>
      </p:graphicFrame>
      <p:graphicFrame>
        <p:nvGraphicFramePr>
          <p:cNvPr id="7" name="Object 6">
            <a:extLst>
              <a:ext uri="{FF2B5EF4-FFF2-40B4-BE49-F238E27FC236}">
                <a16:creationId xmlns:a16="http://schemas.microsoft.com/office/drawing/2014/main" id="{6B3091AB-FBAD-6B6B-C352-52C7AFF8F72D}"/>
              </a:ext>
            </a:extLst>
          </p:cNvPr>
          <p:cNvGraphicFramePr>
            <a:graphicFrameLocks noChangeAspect="1"/>
          </p:cNvGraphicFramePr>
          <p:nvPr>
            <p:extLst>
              <p:ext uri="{D42A27DB-BD31-4B8C-83A1-F6EECF244321}">
                <p14:modId xmlns:p14="http://schemas.microsoft.com/office/powerpoint/2010/main" val="500386831"/>
              </p:ext>
            </p:extLst>
          </p:nvPr>
        </p:nvGraphicFramePr>
        <p:xfrm>
          <a:off x="4114790" y="5281044"/>
          <a:ext cx="914400" cy="771525"/>
        </p:xfrm>
        <a:graphic>
          <a:graphicData uri="http://schemas.openxmlformats.org/presentationml/2006/ole">
            <mc:AlternateContent xmlns:mc="http://schemas.openxmlformats.org/markup-compatibility/2006">
              <mc:Choice xmlns:v="urn:schemas-microsoft-com:vml" Requires="v">
                <p:oleObj name="Worksheet" showAsIcon="1" r:id="rId3" imgW="914400" imgH="771525" progId="Excel.Sheet.12">
                  <p:embed/>
                </p:oleObj>
              </mc:Choice>
              <mc:Fallback>
                <p:oleObj name="Worksheet" showAsIcon="1" r:id="rId3" imgW="914400" imgH="771525" progId="Excel.Sheet.12">
                  <p:embed/>
                  <p:pic>
                    <p:nvPicPr>
                      <p:cNvPr id="0" name=""/>
                      <p:cNvPicPr/>
                      <p:nvPr/>
                    </p:nvPicPr>
                    <p:blipFill>
                      <a:blip r:embed="rId4"/>
                      <a:stretch>
                        <a:fillRect/>
                      </a:stretch>
                    </p:blipFill>
                    <p:spPr>
                      <a:xfrm>
                        <a:off x="4114790" y="5281044"/>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February 2024 -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05/07/24</a:t>
            </a:r>
          </a:p>
        </p:txBody>
      </p:sp>
      <p:pic>
        <p:nvPicPr>
          <p:cNvPr id="4" name="Picture 3" descr="Chart, bar chart&#10;&#10;Description automatically generated">
            <a:extLst>
              <a:ext uri="{FF2B5EF4-FFF2-40B4-BE49-F238E27FC236}">
                <a16:creationId xmlns:a16="http://schemas.microsoft.com/office/drawing/2014/main" id="{ED54B3CB-A0F6-154D-39D8-E89CBF2884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24710"/>
            <a:ext cx="9144000" cy="1524000"/>
          </a:xfrm>
          <a:prstGeom prst="rect">
            <a:avLst/>
          </a:prstGeom>
        </p:spPr>
      </p:pic>
      <p:pic>
        <p:nvPicPr>
          <p:cNvPr id="9" name="Picture 8" descr="Chart, waterfall chart&#10;&#10;Description automatically generated">
            <a:extLst>
              <a:ext uri="{FF2B5EF4-FFF2-40B4-BE49-F238E27FC236}">
                <a16:creationId xmlns:a16="http://schemas.microsoft.com/office/drawing/2014/main" id="{8AB8E09B-8831-7300-04B3-9F3AC822F96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2" name="Picture 11" descr="Chart, waterfall chart&#10;&#10;Description automatically generated">
            <a:extLst>
              <a:ext uri="{FF2B5EF4-FFF2-40B4-BE49-F238E27FC236}">
                <a16:creationId xmlns:a16="http://schemas.microsoft.com/office/drawing/2014/main" id="{C2DC43DD-BC4A-6001-6C57-7977162EB07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09290"/>
            <a:ext cx="9144000" cy="1524000"/>
          </a:xfrm>
          <a:prstGeom prst="rect">
            <a:avLst/>
          </a:prstGeom>
        </p:spPr>
      </p:pic>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February 2024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05/07/24</a:t>
            </a:r>
          </a:p>
        </p:txBody>
      </p:sp>
      <p:pic>
        <p:nvPicPr>
          <p:cNvPr id="5" name="Picture 4" descr="Chart&#10;&#10;Description automatically generated">
            <a:extLst>
              <a:ext uri="{FF2B5EF4-FFF2-40B4-BE49-F238E27FC236}">
                <a16:creationId xmlns:a16="http://schemas.microsoft.com/office/drawing/2014/main" id="{E29DED3C-D466-911C-2F5E-27C24D7E0E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19932"/>
            <a:ext cx="9144000" cy="1524000"/>
          </a:xfrm>
          <a:prstGeom prst="rect">
            <a:avLst/>
          </a:prstGeom>
        </p:spPr>
      </p:pic>
      <p:sp>
        <p:nvSpPr>
          <p:cNvPr id="8" name="TextBox 7">
            <a:extLst>
              <a:ext uri="{FF2B5EF4-FFF2-40B4-BE49-F238E27FC236}">
                <a16:creationId xmlns:a16="http://schemas.microsoft.com/office/drawing/2014/main" id="{54CB6D25-FAA4-D50F-E5F2-01D0CB2A337A}"/>
              </a:ext>
            </a:extLst>
          </p:cNvPr>
          <p:cNvSpPr txBox="1"/>
          <p:nvPr/>
        </p:nvSpPr>
        <p:spPr>
          <a:xfrm>
            <a:off x="7391400" y="919569"/>
            <a:ext cx="304800" cy="215444"/>
          </a:xfrm>
          <a:prstGeom prst="rect">
            <a:avLst/>
          </a:prstGeom>
          <a:noFill/>
        </p:spPr>
        <p:txBody>
          <a:bodyPr wrap="square" rtlCol="0">
            <a:spAutoFit/>
          </a:bodyPr>
          <a:lstStyle/>
          <a:p>
            <a:pPr algn="ctr"/>
            <a:r>
              <a:rPr lang="en-US" sz="800" b="1" dirty="0">
                <a:latin typeface="Times New Roman" panose="02020603050405020304" pitchFamily="18" charset="0"/>
                <a:cs typeface="Times New Roman" panose="02020603050405020304" pitchFamily="18" charset="0"/>
              </a:rPr>
              <a:t>3</a:t>
            </a:r>
          </a:p>
        </p:txBody>
      </p:sp>
      <p:pic>
        <p:nvPicPr>
          <p:cNvPr id="10" name="Picture 9" descr="Chart, bar chart, box and whisker chart&#10;&#10;Description automatically generated">
            <a:extLst>
              <a:ext uri="{FF2B5EF4-FFF2-40B4-BE49-F238E27FC236}">
                <a16:creationId xmlns:a16="http://schemas.microsoft.com/office/drawing/2014/main" id="{BD8A8867-36E7-1D02-A693-17F47F44FE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4" name="Picture 13" descr="Chart&#10;&#10;Description automatically generated">
            <a:extLst>
              <a:ext uri="{FF2B5EF4-FFF2-40B4-BE49-F238E27FC236}">
                <a16:creationId xmlns:a16="http://schemas.microsoft.com/office/drawing/2014/main" id="{F94AE4D9-FF2E-43EC-D937-810FCE318D1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14068"/>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05/07/24</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05/07/24</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February 2024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05/07/24</a:t>
            </a:r>
          </a:p>
        </p:txBody>
      </p:sp>
      <p:pic>
        <p:nvPicPr>
          <p:cNvPr id="4" name="Picture 3" descr="Chart, bar chart&#10;&#10;Description automatically generated">
            <a:extLst>
              <a:ext uri="{FF2B5EF4-FFF2-40B4-BE49-F238E27FC236}">
                <a16:creationId xmlns:a16="http://schemas.microsoft.com/office/drawing/2014/main" id="{101EDA9E-B977-EAC5-665B-604CC7997C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05/07/24</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19890</TotalTime>
  <Words>1167</Words>
  <Application>Microsoft Office PowerPoint</Application>
  <PresentationFormat>On-screen Show (4:3)</PresentationFormat>
  <Paragraphs>358</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Microsoft Excel Worksheet</vt:lpstr>
      <vt:lpstr>PowerPoint Presentation</vt:lpstr>
      <vt:lpstr>PowerPoint Presentation</vt:lpstr>
      <vt:lpstr>     February 2024 - IAG/IAL Statistics</vt:lpstr>
      <vt:lpstr>Top 10 - February 2024 - IAG/IAL % Greater Than 1% of Enrollments With number of months Greater Than 1%  </vt:lpstr>
      <vt:lpstr>Top 10 - 12 Month Average IAG/IAL % Greater Than 1% of Enrollments thru February 2024 With number of months Greater Than 1% </vt:lpstr>
      <vt:lpstr>Explanation of IAG/IAL Slides Data</vt:lpstr>
      <vt:lpstr>Explanation of IAG/IAL Slides Data (Cont)</vt:lpstr>
      <vt:lpstr>Top - 12 Month Average Rescission % Greater Than 1% of Switches thru February 2024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459</cp:revision>
  <cp:lastPrinted>2016-01-21T20:53:15Z</cp:lastPrinted>
  <dcterms:created xsi:type="dcterms:W3CDTF">2016-01-21T15:20:31Z</dcterms:created>
  <dcterms:modified xsi:type="dcterms:W3CDTF">2024-05-03T14:15:24Z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2023-07-27T18:52:37Z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f659e144-ea40-4eb8-9716-d60e96740848</vt:lpwstr>
  </property>
  <property fmtid="{D5CDD505-2E9C-101B-9397-08002B2CF9AE}" pid="9" name="MSIP_Label_7084cbda-52b8-46fb-a7b7-cb5bd465ed85_ContentBits">
    <vt:lpwstr>0</vt:lpwstr>
  </property>
</Properties>
</file>