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9" r:id="rId6"/>
    <p:sldId id="261" r:id="rId7"/>
    <p:sldId id="262" r:id="rId8"/>
    <p:sldId id="263" r:id="rId9"/>
    <p:sldId id="258" r:id="rId10"/>
    <p:sldId id="26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686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4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6868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426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9500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475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11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564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55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008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87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033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082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56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7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275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5CE01-EDA9-4590-9F84-D3EAEF83005D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7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7006C-5D56-4092-AF9B-E3FD19C988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Market Coordination Team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7D822-807D-47FC-9708-03D87214A0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RMS: May 07, 2024</a:t>
            </a:r>
          </a:p>
        </p:txBody>
      </p:sp>
    </p:spTree>
    <p:extLst>
      <p:ext uri="{BB962C8B-B14F-4D97-AF65-F5344CB8AC3E}">
        <p14:creationId xmlns:p14="http://schemas.microsoft.com/office/powerpoint/2010/main" val="990848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76D90-B3E8-416B-8D64-743A789A7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April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F80E6-BA41-4D74-9334-13F894EC2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19743"/>
            <a:ext cx="8915400" cy="4514147"/>
          </a:xfrm>
        </p:spPr>
        <p:txBody>
          <a:bodyPr>
            <a:normAutofit/>
          </a:bodyPr>
          <a:lstStyle/>
          <a:p>
            <a:r>
              <a:rPr lang="en-US" sz="2800" dirty="0"/>
              <a:t>Reviewed redlines from TXSETCC848 – State or Province Codes will only contain uppercase letters</a:t>
            </a:r>
          </a:p>
          <a:p>
            <a:endParaRPr lang="en-US" sz="2800" dirty="0"/>
          </a:p>
          <a:p>
            <a:r>
              <a:rPr lang="en-US" sz="2800" dirty="0"/>
              <a:t>Reviewed updates to the Texas SET 5.0 Q&amp;A</a:t>
            </a:r>
          </a:p>
          <a:p>
            <a:endParaRPr lang="en-US" sz="2800" dirty="0"/>
          </a:p>
          <a:p>
            <a:r>
              <a:rPr lang="en-US" sz="2800" dirty="0"/>
              <a:t>Reviewed Texas SET v5.0 Implementation Plan</a:t>
            </a:r>
            <a:endParaRPr lang="en-US" sz="2600" dirty="0"/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664631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C5029-B06D-8F32-5EFB-2E7766290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Texas SET v5.0 Implementation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926A0-3AC7-914B-A4C6-76D64444A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33850"/>
            <a:ext cx="8915400" cy="4900040"/>
          </a:xfrm>
        </p:spPr>
        <p:txBody>
          <a:bodyPr>
            <a:normAutofit/>
          </a:bodyPr>
          <a:lstStyle/>
          <a:p>
            <a:r>
              <a:rPr lang="en-US" dirty="0"/>
              <a:t>Tuesday, November 5, 2024</a:t>
            </a:r>
          </a:p>
          <a:p>
            <a:pPr lvl="1"/>
            <a:r>
              <a:rPr lang="en-US" dirty="0"/>
              <a:t>2:00pm </a:t>
            </a:r>
          </a:p>
          <a:p>
            <a:pPr lvl="2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Market Conference Call – Confirm all MPs are ready to proceed with Texas SET v5.0 Implementation</a:t>
            </a:r>
          </a:p>
          <a:p>
            <a:r>
              <a:rPr lang="en-US" dirty="0"/>
              <a:t>Wednesday, November 6, 2004</a:t>
            </a:r>
          </a:p>
          <a:p>
            <a:pPr lvl="1"/>
            <a:r>
              <a:rPr lang="en-US" dirty="0"/>
              <a:t>12:00pm </a:t>
            </a:r>
          </a:p>
          <a:p>
            <a:pPr lvl="2"/>
            <a:r>
              <a:rPr lang="en-US" dirty="0"/>
              <a:t>CRs suspend sending 650_01 DNP Transactions – Pending DNPs will continue to be worked according to the DNP procedure</a:t>
            </a:r>
          </a:p>
          <a:p>
            <a:pPr lvl="1"/>
            <a:r>
              <a:rPr lang="en-US" dirty="0"/>
              <a:t>5:00pm </a:t>
            </a:r>
          </a:p>
          <a:p>
            <a:pPr lvl="2"/>
            <a:r>
              <a:rPr lang="en-US" dirty="0"/>
              <a:t>TDSPs will flush systems to cancel all pending 650 DNPs and send complete unexecutables to CRs</a:t>
            </a:r>
          </a:p>
          <a:p>
            <a:r>
              <a:rPr lang="en-US" dirty="0"/>
              <a:t>Thursday, November 7, 2024</a:t>
            </a:r>
          </a:p>
          <a:p>
            <a:pPr lvl="1"/>
            <a:r>
              <a:rPr lang="en-US" dirty="0"/>
              <a:t>4:00pm </a:t>
            </a:r>
          </a:p>
          <a:p>
            <a:pPr lvl="2"/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Market Conference Call – Confirm DNPs are suspended; Roll call for TDSPs only</a:t>
            </a:r>
          </a:p>
        </p:txBody>
      </p:sp>
    </p:spTree>
    <p:extLst>
      <p:ext uri="{BB962C8B-B14F-4D97-AF65-F5344CB8AC3E}">
        <p14:creationId xmlns:p14="http://schemas.microsoft.com/office/powerpoint/2010/main" val="2999532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C88B7-18F5-901C-3A8A-56EA3B68B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85226"/>
            <a:ext cx="8915400" cy="639241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Friday, November 8, 2024</a:t>
            </a:r>
          </a:p>
          <a:p>
            <a:pPr lvl="1"/>
            <a:r>
              <a:rPr lang="en-US" dirty="0"/>
              <a:t>12:00pm </a:t>
            </a:r>
          </a:p>
          <a:p>
            <a:pPr lvl="2"/>
            <a:r>
              <a:rPr lang="en-US" dirty="0"/>
              <a:t>CRs suspend sending 814 transactions to ERCOT (both EDI and through Retail portion of MIS)</a:t>
            </a:r>
          </a:p>
          <a:p>
            <a:pPr lvl="2"/>
            <a:r>
              <a:rPr lang="en-US" dirty="0"/>
              <a:t> CRs begin using Safety Net process as needed for submitting MVIs with a requested date of November 8 - November 9 </a:t>
            </a:r>
          </a:p>
          <a:p>
            <a:pPr lvl="2"/>
            <a:r>
              <a:rPr lang="en-US" dirty="0"/>
              <a:t>CRs begin using Emergency Reconnect for non-payment spreadsheet process as needed for submitting Reconnects for Non-Payment</a:t>
            </a:r>
          </a:p>
          <a:p>
            <a:pPr lvl="2"/>
            <a:r>
              <a:rPr lang="fr-FR" dirty="0" err="1"/>
              <a:t>CRs</a:t>
            </a:r>
            <a:r>
              <a:rPr lang="fr-FR" dirty="0"/>
              <a:t> suspend 814_PC and 650_01 transactions </a:t>
            </a:r>
          </a:p>
          <a:p>
            <a:pPr lvl="2"/>
            <a:r>
              <a:rPr lang="en-US" dirty="0"/>
              <a:t>TDSPs suspend 814_20 and 650_04 transactions </a:t>
            </a:r>
          </a:p>
          <a:p>
            <a:pPr lvl="1"/>
            <a:r>
              <a:rPr lang="en-US" dirty="0"/>
              <a:t>1:00pm</a:t>
            </a:r>
          </a:p>
          <a:p>
            <a:pPr lvl="2"/>
            <a:r>
              <a:rPr lang="en-US" dirty="0"/>
              <a:t>TDSPs suspend 867s and 814 responses as well as 814_PD, 650_02 transactions</a:t>
            </a:r>
          </a:p>
          <a:p>
            <a:pPr lvl="2"/>
            <a:r>
              <a:rPr lang="en-US" dirty="0"/>
              <a:t>CRs suspend 824 transactions</a:t>
            </a:r>
          </a:p>
          <a:p>
            <a:pPr lvl="2"/>
            <a:r>
              <a:rPr lang="en-US" dirty="0"/>
              <a:t>TDSPs to log MarkeTrak Issue with ERCOT for Initial County load file</a:t>
            </a:r>
          </a:p>
          <a:p>
            <a:pPr lvl="1"/>
            <a:r>
              <a:rPr lang="en-US" dirty="0"/>
              <a:t>2:00pm</a:t>
            </a:r>
          </a:p>
          <a:p>
            <a:pPr lvl="2"/>
            <a:r>
              <a:rPr lang="en-US" dirty="0"/>
              <a:t>3rd Market Conference Call - ERCOT confirmation of transaction suspension.  Update on transaction processing.</a:t>
            </a:r>
          </a:p>
          <a:p>
            <a:pPr lvl="1"/>
            <a:r>
              <a:rPr lang="en-US" dirty="0"/>
              <a:t>4:00pm</a:t>
            </a:r>
          </a:p>
          <a:p>
            <a:pPr lvl="2"/>
            <a:r>
              <a:rPr lang="fr-FR" dirty="0" err="1"/>
              <a:t>TDSPs</a:t>
            </a:r>
            <a:r>
              <a:rPr lang="fr-FR" dirty="0"/>
              <a:t> suspend 810_02 (810_03MC) transactions</a:t>
            </a:r>
          </a:p>
          <a:p>
            <a:pPr lvl="2"/>
            <a:r>
              <a:rPr lang="fr-FR" dirty="0" err="1"/>
              <a:t>CRs</a:t>
            </a:r>
            <a:r>
              <a:rPr lang="fr-FR" dirty="0"/>
              <a:t> suspend 820_02 (820_03MC) transactions</a:t>
            </a:r>
          </a:p>
          <a:p>
            <a:pPr lvl="2"/>
            <a:r>
              <a:rPr lang="en-US" dirty="0"/>
              <a:t>997s suspended for all transactions</a:t>
            </a:r>
          </a:p>
          <a:p>
            <a:pPr lvl="2"/>
            <a:r>
              <a:rPr lang="en-US" dirty="0"/>
              <a:t>ERCOT shuts down inbound and outbound processing and MarkeTrak</a:t>
            </a:r>
          </a:p>
        </p:txBody>
      </p:sp>
    </p:spTree>
    <p:extLst>
      <p:ext uri="{BB962C8B-B14F-4D97-AF65-F5344CB8AC3E}">
        <p14:creationId xmlns:p14="http://schemas.microsoft.com/office/powerpoint/2010/main" val="1597609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3F8CB-1F80-CADE-524E-73A772E41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637562"/>
            <a:ext cx="8915400" cy="562901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Saturday, November 9, 2024</a:t>
            </a:r>
          </a:p>
          <a:p>
            <a:pPr lvl="1"/>
            <a:r>
              <a:rPr lang="en-US" dirty="0"/>
              <a:t>12:00pm</a:t>
            </a:r>
          </a:p>
          <a:p>
            <a:pPr lvl="2"/>
            <a:r>
              <a:rPr lang="en-US" dirty="0"/>
              <a:t>4th Market Conference Call - MP Migration Status</a:t>
            </a:r>
          </a:p>
          <a:p>
            <a:pPr lvl="1"/>
            <a:r>
              <a:rPr lang="en-US" dirty="0"/>
              <a:t>6:00pm</a:t>
            </a:r>
          </a:p>
          <a:p>
            <a:pPr lvl="2"/>
            <a:r>
              <a:rPr lang="en-US" dirty="0"/>
              <a:t>5th Market Conference Call - MP Migration Status</a:t>
            </a:r>
          </a:p>
          <a:p>
            <a:r>
              <a:rPr lang="en-US" dirty="0"/>
              <a:t>Sunday, November 10, 2024</a:t>
            </a:r>
          </a:p>
          <a:p>
            <a:pPr lvl="1"/>
            <a:r>
              <a:rPr lang="en-US" dirty="0"/>
              <a:t>10:00am</a:t>
            </a:r>
          </a:p>
          <a:p>
            <a:pPr lvl="2"/>
            <a:r>
              <a:rPr lang="en-US" dirty="0"/>
              <a:t>6th Market Conference Call - MP Migration Status; Confirm Market Readiness</a:t>
            </a:r>
          </a:p>
          <a:p>
            <a:pPr lvl="1"/>
            <a:r>
              <a:rPr lang="en-US" dirty="0"/>
              <a:t>5:00pm</a:t>
            </a:r>
          </a:p>
          <a:p>
            <a:pPr lvl="2"/>
            <a:r>
              <a:rPr lang="en-US" dirty="0"/>
              <a:t>7th Market Conference Call - MP Migration Status; Confirm Market Readiness</a:t>
            </a:r>
          </a:p>
          <a:p>
            <a:r>
              <a:rPr lang="en-US" dirty="0"/>
              <a:t>Monday, November 11, 2024</a:t>
            </a:r>
          </a:p>
          <a:p>
            <a:pPr lvl="1"/>
            <a:r>
              <a:rPr lang="en-US" dirty="0"/>
              <a:t>10:00am</a:t>
            </a:r>
          </a:p>
          <a:p>
            <a:pPr lvl="2"/>
            <a:r>
              <a:rPr lang="en-US" dirty="0"/>
              <a:t>8th Market Conference Call - MP Migration Status</a:t>
            </a:r>
          </a:p>
          <a:p>
            <a:endParaRPr lang="en-US" dirty="0"/>
          </a:p>
          <a:p>
            <a:r>
              <a:rPr lang="en-US" dirty="0"/>
              <a:t>You can find a copy of the Texas SET v5.0 Implementation Plan on the Market Coordination page of ERCOT.com</a:t>
            </a:r>
          </a:p>
        </p:txBody>
      </p:sp>
    </p:spTree>
    <p:extLst>
      <p:ext uri="{BB962C8B-B14F-4D97-AF65-F5344CB8AC3E}">
        <p14:creationId xmlns:p14="http://schemas.microsoft.com/office/powerpoint/2010/main" val="1078357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0FE29-D39A-4634-97FA-819326848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Future</a:t>
            </a:r>
            <a:r>
              <a:rPr lang="en-US" dirty="0"/>
              <a:t>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C224E-6851-4993-99F5-3F5B2A11A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June 11</a:t>
            </a:r>
            <a:r>
              <a:rPr lang="en-US" sz="2800" baseline="30000" dirty="0"/>
              <a:t>th</a:t>
            </a:r>
            <a:r>
              <a:rPr lang="en-US" sz="2800" dirty="0"/>
              <a:t> </a:t>
            </a:r>
          </a:p>
          <a:p>
            <a:endParaRPr lang="en-US" sz="2800" dirty="0"/>
          </a:p>
          <a:p>
            <a:r>
              <a:rPr lang="en-US" sz="2800" dirty="0"/>
              <a:t>July 16</a:t>
            </a:r>
            <a:r>
              <a:rPr lang="en-US" sz="2800" baseline="30000" dirty="0"/>
              <a:t>th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August 13</a:t>
            </a:r>
            <a:r>
              <a:rPr lang="en-US" sz="2800" baseline="30000" dirty="0"/>
              <a:t>th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924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B45CAC-9CB2-FC63-9821-685B01C4C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4712E04-D0D3-5EC9-D886-C34C509AE3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1669" y="946777"/>
            <a:ext cx="10128446" cy="5578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71722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38A853E2A21D478864F317E572DCF9" ma:contentTypeVersion="12" ma:contentTypeDescription="Create a new document." ma:contentTypeScope="" ma:versionID="029a2705f5fe948151c097c78f8bd955">
  <xsd:schema xmlns:xsd="http://www.w3.org/2001/XMLSchema" xmlns:xs="http://www.w3.org/2001/XMLSchema" xmlns:p="http://schemas.microsoft.com/office/2006/metadata/properties" xmlns:ns3="97deaf5a-01d9-4834-89d2-802f43df07d1" xmlns:ns4="ded7f6be-006e-48d8-8435-0405bc84a9a7" targetNamespace="http://schemas.microsoft.com/office/2006/metadata/properties" ma:root="true" ma:fieldsID="93c90ac9b57db8328c650b64ab4e73e9" ns3:_="" ns4:_="">
    <xsd:import namespace="97deaf5a-01d9-4834-89d2-802f43df07d1"/>
    <xsd:import namespace="ded7f6be-006e-48d8-8435-0405bc84a9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eaf5a-01d9-4834-89d2-802f43df07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d7f6be-006e-48d8-8435-0405bc84a9a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AB06AE6-F182-4DF8-8B0B-8C70BE614E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deaf5a-01d9-4834-89d2-802f43df07d1"/>
    <ds:schemaRef ds:uri="ded7f6be-006e-48d8-8435-0405bc84a9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FB7A8B-BDA3-4416-BD04-166D89D0C5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215376-418E-4677-914E-486E763E705E}">
  <ds:schemaRefs>
    <ds:schemaRef ds:uri="http://www.w3.org/XML/1998/namespace"/>
    <ds:schemaRef ds:uri="http://purl.org/dc/elements/1.1/"/>
    <ds:schemaRef ds:uri="ded7f6be-006e-48d8-8435-0405bc84a9a7"/>
    <ds:schemaRef ds:uri="http://purl.org/dc/terms/"/>
    <ds:schemaRef ds:uri="97deaf5a-01d9-4834-89d2-802f43df07d1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3973</TotalTime>
  <Words>389</Words>
  <Application>Microsoft Office PowerPoint</Application>
  <PresentationFormat>Widescreen</PresentationFormat>
  <Paragraphs>59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Wisp</vt:lpstr>
      <vt:lpstr>Market Coordination Team Update</vt:lpstr>
      <vt:lpstr>April</vt:lpstr>
      <vt:lpstr>Texas SET v5.0 Implementation Plan</vt:lpstr>
      <vt:lpstr>PowerPoint Presentation</vt:lpstr>
      <vt:lpstr>PowerPoint Presentation</vt:lpstr>
      <vt:lpstr>Future Meetings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Coordination Team Update</dc:title>
  <dc:creator>Thurman, Kathryn</dc:creator>
  <cp:lastModifiedBy>Thurman, Kathryn</cp:lastModifiedBy>
  <cp:revision>31</cp:revision>
  <dcterms:created xsi:type="dcterms:W3CDTF">2022-07-28T16:49:29Z</dcterms:created>
  <dcterms:modified xsi:type="dcterms:W3CDTF">2024-04-17T17:19:30Z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0x010100E238A853E2A21D478864F317E572DCF9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2023-07-25T13:03:22Z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0973334d-558f-4079-a0c1-5bed0c28f24d</vt:lpwstr>
  </property>
  <property fmtid="{D5CDD505-2E9C-101B-9397-08002B2CF9AE}" pid="9" name="MSIP_Label_7084cbda-52b8-46fb-a7b7-cb5bd465ed85_ContentBits">
    <vt:lpwstr>0</vt:lpwstr>
  </property>
</Properties>
</file>