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6"/>
  </p:notesMasterIdLst>
  <p:handoutMasterIdLst>
    <p:handoutMasterId r:id="rId17"/>
  </p:handoutMasterIdLst>
  <p:sldIdLst>
    <p:sldId id="260" r:id="rId6"/>
    <p:sldId id="281" r:id="rId7"/>
    <p:sldId id="279" r:id="rId8"/>
    <p:sldId id="331" r:id="rId9"/>
    <p:sldId id="327" r:id="rId10"/>
    <p:sldId id="319" r:id="rId11"/>
    <p:sldId id="330" r:id="rId12"/>
    <p:sldId id="324" r:id="rId13"/>
    <p:sldId id="332" r:id="rId14"/>
    <p:sldId id="285"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11" d="100"/>
          <a:sy n="111" d="100"/>
        </p:scale>
        <p:origin x="1518" y="114"/>
      </p:cViewPr>
      <p:guideLst>
        <p:guide orient="horz" pos="2160"/>
        <p:guide pos="2880"/>
      </p:guideLst>
    </p:cSldViewPr>
  </p:slideViewPr>
  <p:notesTextViewPr>
    <p:cViewPr>
      <p:scale>
        <a:sx n="3" d="2"/>
        <a:sy n="3" d="2"/>
      </p:scale>
      <p:origin x="0" y="0"/>
    </p:cViewPr>
  </p:notesTextViewPr>
  <p:notesViewPr>
    <p:cSldViewPr showGuides="1">
      <p:cViewPr varScale="1">
        <p:scale>
          <a:sx n="88" d="100"/>
          <a:sy n="88" d="100"/>
        </p:scale>
        <p:origin x="3684"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04/29/2024</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04/29/2024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781547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30039760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28336388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42444901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dirty="0"/>
          </a:p>
        </p:txBody>
      </p:sp>
    </p:spTree>
    <p:extLst>
      <p:ext uri="{BB962C8B-B14F-4D97-AF65-F5344CB8AC3E}">
        <p14:creationId xmlns:p14="http://schemas.microsoft.com/office/powerpoint/2010/main" val="3639138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dirty="0"/>
          </a:p>
        </p:txBody>
      </p:sp>
    </p:spTree>
    <p:extLst>
      <p:ext uri="{BB962C8B-B14F-4D97-AF65-F5344CB8AC3E}">
        <p14:creationId xmlns:p14="http://schemas.microsoft.com/office/powerpoint/2010/main" val="26340472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dirty="0"/>
          </a:p>
        </p:txBody>
      </p:sp>
    </p:spTree>
    <p:extLst>
      <p:ext uri="{BB962C8B-B14F-4D97-AF65-F5344CB8AC3E}">
        <p14:creationId xmlns:p14="http://schemas.microsoft.com/office/powerpoint/2010/main" val="13738729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dirty="0"/>
          </a:p>
        </p:txBody>
      </p:sp>
    </p:spTree>
    <p:extLst>
      <p:ext uri="{BB962C8B-B14F-4D97-AF65-F5344CB8AC3E}">
        <p14:creationId xmlns:p14="http://schemas.microsoft.com/office/powerpoint/2010/main" val="8952942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dirty="0"/>
          </a:p>
        </p:txBody>
      </p:sp>
    </p:spTree>
    <p:extLst>
      <p:ext uri="{BB962C8B-B14F-4D97-AF65-F5344CB8AC3E}">
        <p14:creationId xmlns:p14="http://schemas.microsoft.com/office/powerpoint/2010/main" val="22480382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774125" cy="246221"/>
          </a:xfrm>
          <a:prstGeom prst="rect">
            <a:avLst/>
          </a:prstGeom>
          <a:noFill/>
        </p:spPr>
        <p:txBody>
          <a:bodyPr wrap="square" rtlCol="0">
            <a:spAutoFit/>
          </a:bodyPr>
          <a:lstStyle/>
          <a:p>
            <a:pPr algn="l"/>
            <a:r>
              <a:rPr lang="en-US" sz="1000" b="1" baseline="0" dirty="0">
                <a:solidFill>
                  <a:schemeClr val="tx2"/>
                </a:solidFill>
              </a:rPr>
              <a:t>PUBLIC – 4/30/24 MWG</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ercot.com/calendar/04302024-MWG-Meeting-_-Webex"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www.ercot.com/about/governance/index.html"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819400"/>
            <a:ext cx="5257800" cy="1231106"/>
          </a:xfrm>
          <a:prstGeom prst="rect">
            <a:avLst/>
          </a:prstGeom>
          <a:noFill/>
        </p:spPr>
        <p:txBody>
          <a:bodyPr wrap="square" rtlCol="0">
            <a:spAutoFit/>
          </a:bodyPr>
          <a:lstStyle/>
          <a:p>
            <a:r>
              <a:rPr lang="en-US" sz="2000" b="1" dirty="0">
                <a:solidFill>
                  <a:schemeClr val="tx2"/>
                </a:solidFill>
                <a:latin typeface="TradeGothic LT" panose="020B0506030503020504" pitchFamily="34" charset="0"/>
                <a:ea typeface="TradeGothic LT" panose="020B0506030503020504" pitchFamily="34" charset="0"/>
              </a:rPr>
              <a:t>Meter Working Group</a:t>
            </a:r>
          </a:p>
          <a:p>
            <a:endParaRPr lang="en-US" dirty="0">
              <a:solidFill>
                <a:schemeClr val="tx2"/>
              </a:solidFill>
            </a:endParaRPr>
          </a:p>
          <a:p>
            <a:endParaRPr lang="en-US" dirty="0">
              <a:solidFill>
                <a:schemeClr val="tx2"/>
              </a:solidFill>
            </a:endParaRPr>
          </a:p>
          <a:p>
            <a:r>
              <a:rPr lang="en-US" dirty="0">
                <a:solidFill>
                  <a:schemeClr val="tx2"/>
                </a:solidFill>
                <a:latin typeface="TradeGothic LT" panose="020B0506030503020504" pitchFamily="34" charset="0"/>
                <a:ea typeface="TradeGothic LT" panose="020B0506030503020504" pitchFamily="34" charset="0"/>
              </a:rPr>
              <a:t>April 30, 2024</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Meeting Summary and Closing Remarks</a:t>
            </a:r>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dirty="0"/>
          </a:p>
        </p:txBody>
      </p:sp>
      <p:sp>
        <p:nvSpPr>
          <p:cNvPr id="3" name="Rectangle 2"/>
          <p:cNvSpPr/>
          <p:nvPr/>
        </p:nvSpPr>
        <p:spPr>
          <a:xfrm>
            <a:off x="381000" y="914400"/>
            <a:ext cx="8001000" cy="1938992"/>
          </a:xfrm>
          <a:prstGeom prst="rect">
            <a:avLst/>
          </a:prstGeom>
        </p:spPr>
        <p:txBody>
          <a:bodyPr wrap="square">
            <a:spAutoFit/>
          </a:bodyPr>
          <a:lstStyle/>
          <a:p>
            <a:pPr marL="285750" lvl="1"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Thank you for your attendance and participation.</a:t>
            </a: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sz="2000" kern="0" dirty="0">
                <a:solidFill>
                  <a:srgbClr val="000000"/>
                </a:solidFill>
                <a:latin typeface="TradeGothic LT" panose="020B0506030503020504" pitchFamily="34" charset="0"/>
                <a:ea typeface="TradeGothic LT" panose="020B0506030503020504" pitchFamily="34" charset="0"/>
              </a:rPr>
              <a:t>Notes from this meeting will be posted on the ERCOT website under the key documents for this meeting.</a:t>
            </a:r>
          </a:p>
          <a:p>
            <a:pPr marL="742950" lvl="2" indent="-285750">
              <a:buFont typeface="Arial" panose="020B0604020202020204" pitchFamily="34" charset="0"/>
              <a:buChar char="•"/>
            </a:pPr>
            <a:r>
              <a:rPr lang="en-US" sz="2000" dirty="0">
                <a:hlinkClick r:id="rId3"/>
              </a:rPr>
              <a:t>https://www.ercot.com/calendar/04302024-MWG-Meeting-_-Webex</a:t>
            </a:r>
            <a:endParaRPr lang="en-US" sz="2000" dirty="0"/>
          </a:p>
        </p:txBody>
      </p:sp>
    </p:spTree>
    <p:extLst>
      <p:ext uri="{BB962C8B-B14F-4D97-AF65-F5344CB8AC3E}">
        <p14:creationId xmlns:p14="http://schemas.microsoft.com/office/powerpoint/2010/main" val="2036713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Anti-Trust Admonition</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
        <p:nvSpPr>
          <p:cNvPr id="3" name="TextBox 2"/>
          <p:cNvSpPr txBox="1"/>
          <p:nvPr/>
        </p:nvSpPr>
        <p:spPr>
          <a:xfrm>
            <a:off x="381000" y="762000"/>
            <a:ext cx="8458200" cy="5078313"/>
          </a:xfrm>
          <a:prstGeom prst="rect">
            <a:avLst/>
          </a:prstGeom>
          <a:noFill/>
        </p:spPr>
        <p:txBody>
          <a:bodyPr wrap="square" rtlCol="0">
            <a:spAutoFit/>
          </a:bodyPr>
          <a:lstStyle/>
          <a:p>
            <a:pPr marL="0" lvl="1"/>
            <a:r>
              <a:rPr lang="en-US" altLang="en-US" sz="2000" b="1" u="sng" kern="0" dirty="0">
                <a:solidFill>
                  <a:srgbClr val="000000"/>
                </a:solidFill>
                <a:latin typeface="TradeGothic LT" panose="020B0506030503020504" pitchFamily="34" charset="0"/>
                <a:ea typeface="TradeGothic LT" panose="020B0506030503020504" pitchFamily="34" charset="0"/>
              </a:rPr>
              <a:t>Antitrust Admonition</a:t>
            </a:r>
            <a:endParaRPr lang="en-US" sz="2000" kern="0" dirty="0">
              <a:solidFill>
                <a:srgbClr val="000000"/>
              </a:solidFill>
              <a:latin typeface="TradeGothic LT" panose="020B0506030503020504" pitchFamily="34" charset="0"/>
              <a:ea typeface="TradeGothic LT" panose="020B0506030503020504" pitchFamily="34" charset="0"/>
            </a:endParaRPr>
          </a:p>
          <a:p>
            <a:pPr marL="0" lvl="1"/>
            <a:r>
              <a:rPr lang="en-US" sz="2000" kern="0" dirty="0">
                <a:solidFill>
                  <a:srgbClr val="000000"/>
                </a:solidFill>
                <a:latin typeface="TradeGothic LT" panose="020B0506030503020504" pitchFamily="34" charset="0"/>
                <a:ea typeface="TradeGothic LT" panose="020B0506030503020504" pitchFamily="34" charset="0"/>
              </a:rPr>
              <a:t>To avoid raising concerns about antitrust liability, participants in ERCOT activities should refrain from proposing any action or measure that would exceed ERCOT’s authority under federal or state law. For additional information, stakeholders should consult the </a:t>
            </a:r>
            <a:r>
              <a:rPr lang="en-US" sz="2000" i="1" kern="0" dirty="0">
                <a:solidFill>
                  <a:srgbClr val="000000"/>
                </a:solidFill>
                <a:latin typeface="TradeGothic LT" panose="020B0506030503020504" pitchFamily="34" charset="0"/>
                <a:ea typeface="TradeGothic LT" panose="020B0506030503020504" pitchFamily="34" charset="0"/>
              </a:rPr>
              <a:t>Statement of Position on Antitrust Issues for Members of ERCOT Committees, Subcommittees, and Working Groups</a:t>
            </a:r>
            <a:r>
              <a:rPr lang="en-US" sz="2000" kern="0" dirty="0">
                <a:solidFill>
                  <a:srgbClr val="000000"/>
                </a:solidFill>
                <a:latin typeface="TradeGothic LT" panose="020B0506030503020504" pitchFamily="34" charset="0"/>
                <a:ea typeface="TradeGothic LT" panose="020B0506030503020504" pitchFamily="34" charset="0"/>
              </a:rPr>
              <a:t>, which is posted on the ERCOT website. </a:t>
            </a:r>
            <a:br>
              <a:rPr lang="en-US" sz="2000" kern="0" dirty="0">
                <a:solidFill>
                  <a:srgbClr val="000000"/>
                </a:solidFill>
                <a:latin typeface="TradeGothic LT" panose="020B0506030503020504" pitchFamily="34" charset="0"/>
                <a:ea typeface="TradeGothic LT" panose="020B0506030503020504" pitchFamily="34" charset="0"/>
              </a:rPr>
            </a:br>
            <a:r>
              <a:rPr lang="en-US" sz="2000" kern="0" dirty="0">
                <a:solidFill>
                  <a:srgbClr val="000000"/>
                </a:solidFill>
                <a:latin typeface="TradeGothic LT" panose="020B0506030503020504" pitchFamily="34" charset="0"/>
                <a:ea typeface="TradeGothic LT" panose="020B0506030503020504" pitchFamily="34" charset="0"/>
                <a:hlinkClick r:id="rId3"/>
              </a:rPr>
              <a:t>http://www.ercot.com/about/governance/index.html</a:t>
            </a: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lvl="0">
              <a:defRPr/>
            </a:pPr>
            <a:r>
              <a:rPr lang="en-US" altLang="en-US" sz="2400" b="1" u="sng" kern="0" dirty="0">
                <a:solidFill>
                  <a:srgbClr val="000000"/>
                </a:solidFill>
                <a:latin typeface="TradeGothic LT" panose="020B0506030503020504" pitchFamily="34" charset="0"/>
                <a:ea typeface="TradeGothic LT" panose="020B0506030503020504" pitchFamily="34" charset="0"/>
              </a:rPr>
              <a:t>Disclaimer</a:t>
            </a:r>
          </a:p>
          <a:p>
            <a:pPr lvl="0">
              <a:lnSpc>
                <a:spcPct val="80000"/>
              </a:lnSpc>
              <a:defRPr/>
            </a:pPr>
            <a:r>
              <a:rPr lang="en-US" altLang="en-US" sz="2000" kern="0" dirty="0">
                <a:solidFill>
                  <a:srgbClr val="000000"/>
                </a:solidFill>
                <a:latin typeface="TradeGothic LT" panose="020B0506030503020504" pitchFamily="34" charset="0"/>
                <a:ea typeface="TradeGothic LT" panose="020B0506030503020504" pitchFamily="34" charset="0"/>
              </a:rPr>
              <a:t>All presentations and materials submitted by Market Participants or any other Entity to ERCOT staff for this meeting are received and posted with the acknowledgement that the information will be considered public in accordance with the ERCOT Websites Content Management Operating Procedure.</a:t>
            </a: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597254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latin typeface="TradeGothic LT" panose="020B0506030503020504" pitchFamily="34" charset="0"/>
                <a:ea typeface="TradeGothic LT" panose="020B0506030503020504" pitchFamily="34" charset="0"/>
              </a:rPr>
              <a:t>Review of 12/12/23 MWG Notes and Procedure Update</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
        <p:nvSpPr>
          <p:cNvPr id="12" name="TextBox 11"/>
          <p:cNvSpPr txBox="1"/>
          <p:nvPr/>
        </p:nvSpPr>
        <p:spPr>
          <a:xfrm>
            <a:off x="381000" y="1182231"/>
            <a:ext cx="8153400" cy="2246769"/>
          </a:xfrm>
          <a:prstGeom prst="rect">
            <a:avLst/>
          </a:prstGeom>
          <a:noFill/>
        </p:spPr>
        <p:txBody>
          <a:bodyPr wrap="square" rtlCol="0">
            <a:spAutoFit/>
          </a:bodyPr>
          <a:lstStyle/>
          <a:p>
            <a:pPr marL="285750" lvl="1"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Review notes posted after 12/12/23 MWG WebEx</a:t>
            </a:r>
          </a:p>
          <a:p>
            <a:pPr marL="285750" lvl="1" indent="-285750">
              <a:buFont typeface="Arial" panose="020B0604020202020204" pitchFamily="34" charset="0"/>
              <a:buChar char="•"/>
            </a:pPr>
            <a:endParaRPr lang="en-US" alt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Review updated MWG Procedures</a:t>
            </a:r>
          </a:p>
          <a:p>
            <a:pPr marL="742950" lvl="2"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Last updated in 2005</a:t>
            </a:r>
          </a:p>
          <a:p>
            <a:pPr marL="742950" lvl="2"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Updated procedures will need to be submitted to WMS for approval</a:t>
            </a: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015055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SMOGRR028</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
        <p:nvSpPr>
          <p:cNvPr id="3" name="Rectangle 2"/>
          <p:cNvSpPr/>
          <p:nvPr/>
        </p:nvSpPr>
        <p:spPr>
          <a:xfrm>
            <a:off x="381000" y="762000"/>
            <a:ext cx="8305800" cy="3416320"/>
          </a:xfrm>
          <a:prstGeom prst="rect">
            <a:avLst/>
          </a:prstGeom>
        </p:spPr>
        <p:txBody>
          <a:bodyPr wrap="square">
            <a:spAutoFit/>
          </a:bodyPr>
          <a:lstStyle/>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Presentation from Schneider Electric</a:t>
            </a:r>
          </a:p>
          <a:p>
            <a:pPr marL="285750" lvl="1" indent="-285750">
              <a:buFont typeface="Arial" panose="020B0604020202020204" pitchFamily="34" charset="0"/>
              <a:buChar char="•"/>
            </a:pPr>
            <a:endParaRPr lang="en-US" altLang="en-US" sz="24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Discussion</a:t>
            </a:r>
          </a:p>
          <a:p>
            <a:pPr marL="285750" lvl="1" indent="-285750">
              <a:buFont typeface="Arial" panose="020B0604020202020204" pitchFamily="34" charset="0"/>
              <a:buChar char="•"/>
            </a:pPr>
            <a:endParaRPr lang="en-US" altLang="en-US" sz="24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alt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845377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Loss Compensation Worksheet Update</a:t>
            </a: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
        <p:nvSpPr>
          <p:cNvPr id="3" name="Rectangle 2"/>
          <p:cNvSpPr/>
          <p:nvPr/>
        </p:nvSpPr>
        <p:spPr>
          <a:xfrm>
            <a:off x="381000" y="762000"/>
            <a:ext cx="8305800" cy="6401753"/>
          </a:xfrm>
          <a:prstGeom prst="rect">
            <a:avLst/>
          </a:prstGeom>
        </p:spPr>
        <p:txBody>
          <a:bodyPr wrap="square">
            <a:spAutoFit/>
          </a:bodyPr>
          <a:lstStyle/>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Updated and modified to better support current loss compensation types:</a:t>
            </a:r>
          </a:p>
          <a:p>
            <a:pPr marL="742950" lvl="2" indent="-285750">
              <a:buFont typeface="Arial" panose="020B0604020202020204" pitchFamily="34" charset="0"/>
              <a:buChar char="•"/>
            </a:pPr>
            <a:r>
              <a:rPr lang="en-US" altLang="en-US" sz="2200" kern="0" dirty="0">
                <a:solidFill>
                  <a:srgbClr val="000000"/>
                </a:solidFill>
                <a:latin typeface="TradeGothic LT" panose="020B0506030503020504" pitchFamily="34" charset="0"/>
                <a:ea typeface="TradeGothic LT" panose="020B0506030503020504" pitchFamily="34" charset="0"/>
              </a:rPr>
              <a:t>Separate tabs for data entry depending on loss type.</a:t>
            </a:r>
          </a:p>
          <a:p>
            <a:pPr marL="742950" lvl="2" indent="-285750">
              <a:buFont typeface="Arial" panose="020B0604020202020204" pitchFamily="34" charset="0"/>
              <a:buChar char="•"/>
            </a:pPr>
            <a:r>
              <a:rPr lang="en-US" altLang="en-US" sz="2200" kern="0" dirty="0">
                <a:solidFill>
                  <a:srgbClr val="000000"/>
                </a:solidFill>
                <a:latin typeface="TradeGothic LT" panose="020B0506030503020504" pitchFamily="34" charset="0"/>
                <a:ea typeface="TradeGothic LT" panose="020B0506030503020504" pitchFamily="34" charset="0"/>
              </a:rPr>
              <a:t>Remove need to add placeholder “1” to allow line loss only compensation.</a:t>
            </a:r>
          </a:p>
          <a:p>
            <a:pPr marL="742950" lvl="2" indent="-285750">
              <a:buFont typeface="Arial" panose="020B0604020202020204" pitchFamily="34" charset="0"/>
              <a:buChar char="•"/>
            </a:pPr>
            <a:r>
              <a:rPr lang="en-US" altLang="en-US" sz="2200" kern="0" dirty="0">
                <a:solidFill>
                  <a:srgbClr val="000000"/>
                </a:solidFill>
                <a:latin typeface="TradeGothic LT" panose="020B0506030503020504" pitchFamily="34" charset="0"/>
                <a:ea typeface="TradeGothic LT" panose="020B0506030503020504" pitchFamily="34" charset="0"/>
              </a:rPr>
              <a:t>Add section for calculation of omitted line loss per SMOG 8.4(3).</a:t>
            </a:r>
          </a:p>
          <a:p>
            <a:pPr marL="742950" lvl="2" indent="-285750">
              <a:buFont typeface="Arial" panose="020B0604020202020204" pitchFamily="34" charset="0"/>
              <a:buChar char="•"/>
            </a:pPr>
            <a:r>
              <a:rPr lang="en-US" altLang="en-US" sz="2200" kern="0" dirty="0">
                <a:solidFill>
                  <a:srgbClr val="000000"/>
                </a:solidFill>
                <a:latin typeface="TradeGothic LT" panose="020B0506030503020504" pitchFamily="34" charset="0"/>
                <a:ea typeface="TradeGothic LT" panose="020B0506030503020504" pitchFamily="34" charset="0"/>
              </a:rPr>
              <a:t>Incorporate current limiting reactor calculation</a:t>
            </a:r>
          </a:p>
          <a:p>
            <a:pPr marL="742950" lvl="2" indent="-285750">
              <a:buFont typeface="Arial" panose="020B0604020202020204" pitchFamily="34" charset="0"/>
              <a:buChar char="•"/>
            </a:pPr>
            <a:endParaRPr lang="en-US" altLang="en-US" sz="22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altLang="en-US" sz="2200" kern="0" dirty="0">
                <a:solidFill>
                  <a:srgbClr val="000000"/>
                </a:solidFill>
                <a:latin typeface="TradeGothic LT" panose="020B0506030503020504" pitchFamily="34" charset="0"/>
                <a:ea typeface="TradeGothic LT" panose="020B0506030503020504" pitchFamily="34" charset="0"/>
              </a:rPr>
              <a:t>An issue with loss calculation of 5s meters was found last month. </a:t>
            </a:r>
          </a:p>
          <a:p>
            <a:pPr marL="742950" lvl="2" indent="-285750">
              <a:buFont typeface="Arial" panose="020B0604020202020204" pitchFamily="34" charset="0"/>
              <a:buChar char="•"/>
            </a:pPr>
            <a:r>
              <a:rPr lang="en-US" altLang="en-US" sz="2200" kern="0" dirty="0">
                <a:solidFill>
                  <a:srgbClr val="000000"/>
                </a:solidFill>
                <a:latin typeface="TradeGothic LT" panose="020B0506030503020504" pitchFamily="34" charset="0"/>
                <a:ea typeface="TradeGothic LT" panose="020B0506030503020504" pitchFamily="34" charset="0"/>
              </a:rPr>
              <a:t>Unity calculation not accounting for 30-degree shift between current and voltage.</a:t>
            </a:r>
          </a:p>
          <a:p>
            <a:pPr marL="285750" lvl="1" indent="-285750">
              <a:buFont typeface="Arial" panose="020B0604020202020204" pitchFamily="34" charset="0"/>
              <a:buChar char="•"/>
            </a:pPr>
            <a:endParaRPr lang="en-US" alt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288714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ESRs Co-located with Retail Loads </a:t>
            </a: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
        <p:nvSpPr>
          <p:cNvPr id="3" name="Rectangle 2"/>
          <p:cNvSpPr/>
          <p:nvPr/>
        </p:nvSpPr>
        <p:spPr>
          <a:xfrm>
            <a:off x="381000" y="762000"/>
            <a:ext cx="8305800" cy="7109639"/>
          </a:xfrm>
          <a:prstGeom prst="rect">
            <a:avLst/>
          </a:prstGeom>
        </p:spPr>
        <p:txBody>
          <a:bodyPr wrap="square">
            <a:spAutoFit/>
          </a:bodyPr>
          <a:lstStyle/>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ERCOT is receiving numerous inquires about co-locating ESRs and retail loads (non generation associated) behind a common single POI.</a:t>
            </a:r>
          </a:p>
          <a:p>
            <a:pPr marL="742950" lvl="2" indent="-285750">
              <a:buFont typeface="Arial" panose="020B0604020202020204" pitchFamily="34" charset="0"/>
              <a:buChar char="•"/>
            </a:pPr>
            <a:r>
              <a:rPr lang="en-US" altLang="en-US" sz="2200" kern="0" dirty="0">
                <a:solidFill>
                  <a:srgbClr val="000000"/>
                </a:solidFill>
                <a:latin typeface="TradeGothic LT" panose="020B0506030503020504" pitchFamily="34" charset="0"/>
                <a:ea typeface="TradeGothic LT" panose="020B0506030503020504" pitchFamily="34" charset="0"/>
              </a:rPr>
              <a:t>Current rules prevent an ESR sharing a POI with a retail load from receiving WSL treatment.</a:t>
            </a:r>
          </a:p>
          <a:p>
            <a:pPr marL="742950" lvl="2" indent="-285750">
              <a:buFont typeface="Arial" panose="020B0604020202020204" pitchFamily="34" charset="0"/>
              <a:buChar char="•"/>
            </a:pPr>
            <a:endParaRPr lang="en-US" altLang="en-US" sz="22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altLang="en-US" sz="2200" kern="0" dirty="0">
                <a:solidFill>
                  <a:srgbClr val="000000"/>
                </a:solidFill>
                <a:latin typeface="TradeGothic LT" panose="020B0506030503020504" pitchFamily="34" charset="0"/>
                <a:ea typeface="TradeGothic LT" panose="020B0506030503020504" pitchFamily="34" charset="0"/>
              </a:rPr>
              <a:t>In internal discussions ERCOT is exploring two possible means to support ESR and retail load co-location. Protocol/SMOG language updates may be needed to move either concept forward.</a:t>
            </a:r>
          </a:p>
          <a:p>
            <a:pPr marL="742950" lvl="2" indent="-285750">
              <a:buFont typeface="Arial" panose="020B0604020202020204" pitchFamily="34" charset="0"/>
              <a:buChar char="•"/>
            </a:pPr>
            <a:r>
              <a:rPr lang="en-US" altLang="en-US" sz="2200" kern="0" dirty="0">
                <a:solidFill>
                  <a:srgbClr val="000000"/>
                </a:solidFill>
                <a:latin typeface="TradeGothic LT" panose="020B0506030503020504" pitchFamily="34" charset="0"/>
                <a:ea typeface="TradeGothic LT" panose="020B0506030503020504" pitchFamily="34" charset="0"/>
              </a:rPr>
              <a:t>Generator accumulator concept using the generator channel or the existing ESR meter.</a:t>
            </a:r>
          </a:p>
          <a:p>
            <a:pPr marL="742950" lvl="2" indent="-285750">
              <a:buFont typeface="Arial" panose="020B0604020202020204" pitchFamily="34" charset="0"/>
              <a:buChar char="•"/>
            </a:pPr>
            <a:r>
              <a:rPr lang="en-US" altLang="en-US" sz="2200" kern="0" dirty="0">
                <a:solidFill>
                  <a:srgbClr val="000000"/>
                </a:solidFill>
                <a:latin typeface="TradeGothic LT" panose="020B0506030503020504" pitchFamily="34" charset="0"/>
                <a:ea typeface="TradeGothic LT" panose="020B0506030503020504" pitchFamily="34" charset="0"/>
              </a:rPr>
              <a:t>Compensating the existing ESR meter generator channel to the POI. </a:t>
            </a:r>
          </a:p>
          <a:p>
            <a:pPr marL="742950" lvl="2" indent="-285750">
              <a:buFont typeface="Arial" panose="020B0604020202020204" pitchFamily="34" charset="0"/>
              <a:buChar char="•"/>
            </a:pPr>
            <a:endParaRPr lang="en-US" altLang="en-US" sz="22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alt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2730923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Site Audit Checklist Update</a:t>
            </a: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sp>
        <p:nvSpPr>
          <p:cNvPr id="3" name="Rectangle 2"/>
          <p:cNvSpPr/>
          <p:nvPr/>
        </p:nvSpPr>
        <p:spPr>
          <a:xfrm>
            <a:off x="373811" y="762000"/>
            <a:ext cx="8305800" cy="3170099"/>
          </a:xfrm>
          <a:prstGeom prst="rect">
            <a:avLst/>
          </a:prstGeom>
        </p:spPr>
        <p:txBody>
          <a:bodyPr wrap="square">
            <a:spAutoFit/>
          </a:bodyPr>
          <a:lstStyle/>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Checklist updated to support ESRs.</a:t>
            </a:r>
          </a:p>
          <a:p>
            <a:pPr marL="742950" lvl="2"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Additional section 8 added for both ESRs with internal aux load and without.</a:t>
            </a:r>
          </a:p>
          <a:p>
            <a:pPr marL="285750" lvl="1" indent="-285750">
              <a:buFont typeface="Arial" panose="020B0604020202020204" pitchFamily="34" charset="0"/>
              <a:buChar char="•"/>
            </a:pPr>
            <a:endParaRPr lang="en-US" altLang="en-US" sz="24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sz="2400" kern="0" dirty="0">
                <a:solidFill>
                  <a:srgbClr val="000000"/>
                </a:solidFill>
                <a:latin typeface="TradeGothic LT" panose="020B0506030503020504" pitchFamily="34" charset="0"/>
                <a:ea typeface="TradeGothic LT" panose="020B0506030503020504" pitchFamily="34" charset="0"/>
              </a:rPr>
              <a:t>ERCOT expects to post the updated version by 5/3/24.</a:t>
            </a: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36059612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NPRR and SMOGRR Statu</a:t>
            </a:r>
            <a:r>
              <a:rPr lang="en-US" dirty="0">
                <a:latin typeface="TradeGothic LT" panose="020B0506030503020504" pitchFamily="34" charset="0"/>
                <a:ea typeface="TradeGothic LT" panose="020B0506030503020504" pitchFamily="34" charset="0"/>
              </a:rPr>
              <a:t>s </a:t>
            </a:r>
            <a:r>
              <a:rPr lang="en-US" b="1" dirty="0">
                <a:solidFill>
                  <a:schemeClr val="accent1"/>
                </a:solidFill>
                <a:latin typeface="TradeGothic LT" panose="020B0506030503020504" pitchFamily="34" charset="0"/>
                <a:ea typeface="TradeGothic LT" panose="020B0506030503020504" pitchFamily="34" charset="0"/>
              </a:rPr>
              <a:t>Updates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sp>
        <p:nvSpPr>
          <p:cNvPr id="3" name="Rectangle 2"/>
          <p:cNvSpPr/>
          <p:nvPr/>
        </p:nvSpPr>
        <p:spPr>
          <a:xfrm>
            <a:off x="245853" y="762000"/>
            <a:ext cx="8305800" cy="7478970"/>
          </a:xfrm>
          <a:prstGeom prst="rect">
            <a:avLst/>
          </a:prstGeom>
        </p:spPr>
        <p:txBody>
          <a:bodyPr wrap="square">
            <a:spAutoFit/>
          </a:bodyPr>
          <a:lstStyle/>
          <a:p>
            <a:pPr marL="233363" lvl="1" indent="-233363">
              <a:buFont typeface="Arial" panose="020B0604020202020204" pitchFamily="34" charset="0"/>
              <a:buChar char="•"/>
            </a:pPr>
            <a:r>
              <a:rPr lang="en-US" altLang="en-US" kern="0" dirty="0">
                <a:solidFill>
                  <a:srgbClr val="000000"/>
                </a:solidFill>
                <a:latin typeface="TradeGothic LT" panose="020B0506030503020504" pitchFamily="34" charset="0"/>
                <a:ea typeface="TradeGothic LT" panose="020B0506030503020504" pitchFamily="34" charset="0"/>
              </a:rPr>
              <a:t>NPRR 1193 – PUCT approved 4/11/24</a:t>
            </a:r>
          </a:p>
          <a:p>
            <a:pPr marL="457200" lvl="4" indent="-233363">
              <a:buFont typeface="Arial" panose="020B0604020202020204" pitchFamily="34" charset="0"/>
              <a:buChar char="•"/>
            </a:pPr>
            <a:r>
              <a:rPr lang="en-US" altLang="en-US" kern="0" dirty="0">
                <a:solidFill>
                  <a:srgbClr val="000000"/>
                </a:solidFill>
                <a:latin typeface="TradeGothic LT" panose="020B0506030503020504" pitchFamily="34" charset="0"/>
                <a:ea typeface="TradeGothic LT" panose="020B0506030503020504" pitchFamily="34" charset="0"/>
              </a:rPr>
              <a:t>Moves design proposal form to SMOG</a:t>
            </a:r>
          </a:p>
          <a:p>
            <a:pPr marL="233363" lvl="2" indent="-233363"/>
            <a:endParaRPr lang="en-US" altLang="en-US" kern="0" dirty="0">
              <a:solidFill>
                <a:srgbClr val="000000"/>
              </a:solidFill>
              <a:latin typeface="TradeGothic LT" panose="020B0506030503020504" pitchFamily="34" charset="0"/>
              <a:ea typeface="TradeGothic LT" panose="020B0506030503020504" pitchFamily="34" charset="0"/>
            </a:endParaRPr>
          </a:p>
          <a:p>
            <a:pPr marL="233363" lvl="1" indent="-233363">
              <a:buFont typeface="Arial" panose="020B0604020202020204" pitchFamily="34" charset="0"/>
              <a:buChar char="•"/>
            </a:pPr>
            <a:r>
              <a:rPr lang="en-US" altLang="en-US" kern="0" dirty="0">
                <a:solidFill>
                  <a:srgbClr val="000000"/>
                </a:solidFill>
                <a:latin typeface="TradeGothic LT" panose="020B0506030503020504" pitchFamily="34" charset="0"/>
                <a:ea typeface="TradeGothic LT" panose="020B0506030503020504" pitchFamily="34" charset="0"/>
              </a:rPr>
              <a:t>SMOGRR 027 – PUCT approved 4/11/24</a:t>
            </a:r>
          </a:p>
          <a:p>
            <a:pPr marL="457200" lvl="3" indent="-233363">
              <a:buFont typeface="Arial" panose="020B0604020202020204" pitchFamily="34" charset="0"/>
              <a:buChar char="•"/>
            </a:pPr>
            <a:r>
              <a:rPr lang="en-US" altLang="en-US" kern="0" dirty="0">
                <a:solidFill>
                  <a:srgbClr val="000000"/>
                </a:solidFill>
                <a:latin typeface="TradeGothic LT" panose="020B0506030503020504" pitchFamily="34" charset="0"/>
                <a:ea typeface="TradeGothic LT" panose="020B0506030503020504" pitchFamily="34" charset="0"/>
              </a:rPr>
              <a:t>Moves design proposal form to SMOG</a:t>
            </a:r>
          </a:p>
          <a:p>
            <a:pPr marL="233363" lvl="2" indent="-233363">
              <a:buFont typeface="Arial" panose="020B0604020202020204" pitchFamily="34" charset="0"/>
              <a:buChar char="•"/>
            </a:pPr>
            <a:endParaRPr lang="en-US" altLang="en-US" kern="0" dirty="0">
              <a:solidFill>
                <a:srgbClr val="000000"/>
              </a:solidFill>
              <a:latin typeface="TradeGothic LT" panose="020B0506030503020504" pitchFamily="34" charset="0"/>
              <a:ea typeface="TradeGothic LT" panose="020B0506030503020504" pitchFamily="34" charset="0"/>
            </a:endParaRPr>
          </a:p>
          <a:p>
            <a:pPr marL="233363" lvl="1" indent="-233363">
              <a:buFont typeface="Arial" panose="020B0604020202020204" pitchFamily="34" charset="0"/>
              <a:buChar char="•"/>
            </a:pPr>
            <a:r>
              <a:rPr lang="en-US" altLang="en-US" kern="0" dirty="0">
                <a:solidFill>
                  <a:srgbClr val="000000"/>
                </a:solidFill>
                <a:latin typeface="TradeGothic LT" panose="020B0506030503020504" pitchFamily="34" charset="0"/>
                <a:ea typeface="TradeGothic LT" panose="020B0506030503020504" pitchFamily="34" charset="0"/>
              </a:rPr>
              <a:t>NPRR 1194 – PRS rejected 12/15/23</a:t>
            </a:r>
          </a:p>
          <a:p>
            <a:pPr marL="457200" lvl="3" indent="-233363">
              <a:buFont typeface="Arial" panose="020B0604020202020204" pitchFamily="34" charset="0"/>
              <a:buChar char="•"/>
            </a:pPr>
            <a:r>
              <a:rPr lang="en-US" altLang="en-US" kern="0" dirty="0">
                <a:solidFill>
                  <a:srgbClr val="000000"/>
                </a:solidFill>
                <a:latin typeface="TradeGothic LT" panose="020B0506030503020504" pitchFamily="34" charset="0"/>
                <a:ea typeface="TradeGothic LT" panose="020B0506030503020504" pitchFamily="34" charset="0"/>
              </a:rPr>
              <a:t>WSL aux load netting prohibitions</a:t>
            </a:r>
          </a:p>
          <a:p>
            <a:pPr marL="233363" lvl="2" indent="-233363">
              <a:buFont typeface="Arial" panose="020B0604020202020204" pitchFamily="34" charset="0"/>
              <a:buChar char="•"/>
            </a:pPr>
            <a:endParaRPr lang="en-US" altLang="en-US" kern="0" dirty="0">
              <a:solidFill>
                <a:srgbClr val="000000"/>
              </a:solidFill>
              <a:latin typeface="TradeGothic LT" panose="020B0506030503020504" pitchFamily="34" charset="0"/>
              <a:ea typeface="TradeGothic LT" panose="020B0506030503020504" pitchFamily="34" charset="0"/>
            </a:endParaRPr>
          </a:p>
          <a:p>
            <a:pPr marL="233363" lvl="1" indent="-233363">
              <a:buFont typeface="Arial" panose="020B0604020202020204" pitchFamily="34" charset="0"/>
              <a:buChar char="•"/>
            </a:pPr>
            <a:r>
              <a:rPr lang="en-US" altLang="en-US" kern="0" dirty="0">
                <a:solidFill>
                  <a:srgbClr val="000000"/>
                </a:solidFill>
                <a:latin typeface="TradeGothic LT" panose="020B0506030503020504" pitchFamily="34" charset="0"/>
                <a:ea typeface="TradeGothic LT" panose="020B0506030503020504" pitchFamily="34" charset="0"/>
              </a:rPr>
              <a:t>NPRR 1195 – PUCT approved 4/11/24</a:t>
            </a:r>
          </a:p>
          <a:p>
            <a:pPr marL="457200" lvl="2" indent="-233363">
              <a:buFont typeface="Arial" panose="020B0604020202020204" pitchFamily="34" charset="0"/>
              <a:buChar char="•"/>
            </a:pPr>
            <a:r>
              <a:rPr lang="en-US" altLang="en-US" kern="0" dirty="0">
                <a:solidFill>
                  <a:srgbClr val="000000"/>
                </a:solidFill>
                <a:latin typeface="TradeGothic LT" panose="020B0506030503020504" pitchFamily="34" charset="0"/>
                <a:ea typeface="TradeGothic LT" panose="020B0506030503020504" pitchFamily="34" charset="0"/>
              </a:rPr>
              <a:t>Adds language on RE requirements for EPS facilities</a:t>
            </a:r>
          </a:p>
          <a:p>
            <a:pPr marL="233363" lvl="2" indent="-233363">
              <a:buFont typeface="Arial" panose="020B0604020202020204" pitchFamily="34" charset="0"/>
              <a:buChar char="•"/>
            </a:pPr>
            <a:endParaRPr lang="en-US" altLang="en-US" kern="0" dirty="0">
              <a:solidFill>
                <a:srgbClr val="000000"/>
              </a:solidFill>
              <a:latin typeface="TradeGothic LT" panose="020B0506030503020504" pitchFamily="34" charset="0"/>
              <a:ea typeface="TradeGothic LT" panose="020B0506030503020504" pitchFamily="34" charset="0"/>
            </a:endParaRPr>
          </a:p>
          <a:p>
            <a:pPr marL="233363" lvl="1" indent="-233363">
              <a:buFont typeface="Arial" panose="020B0604020202020204" pitchFamily="34" charset="0"/>
              <a:buChar char="•"/>
            </a:pPr>
            <a:r>
              <a:rPr lang="en-US" altLang="en-US" kern="0" dirty="0">
                <a:solidFill>
                  <a:srgbClr val="000000"/>
                </a:solidFill>
                <a:latin typeface="TradeGothic LT" panose="020B0506030503020504" pitchFamily="34" charset="0"/>
                <a:ea typeface="TradeGothic LT" panose="020B0506030503020504" pitchFamily="34" charset="0"/>
              </a:rPr>
              <a:t>NPRR 1197 – Board approved 4/23/24, pending PUCT approval</a:t>
            </a:r>
          </a:p>
          <a:p>
            <a:pPr marL="457200" lvl="3" indent="-233363">
              <a:buFont typeface="Arial" panose="020B0604020202020204" pitchFamily="34" charset="0"/>
              <a:buChar char="•"/>
            </a:pPr>
            <a:r>
              <a:rPr lang="en-US" altLang="en-US" kern="0" dirty="0">
                <a:solidFill>
                  <a:srgbClr val="000000"/>
                </a:solidFill>
                <a:latin typeface="TradeGothic LT" panose="020B0506030503020504" pitchFamily="34" charset="0"/>
                <a:ea typeface="TradeGothic LT" panose="020B0506030503020504" pitchFamily="34" charset="0"/>
              </a:rPr>
              <a:t>Allows subtractive metering (un-netting of loads)</a:t>
            </a:r>
          </a:p>
          <a:p>
            <a:pPr marL="233363" lvl="2" indent="-233363">
              <a:buFont typeface="Arial" panose="020B0604020202020204" pitchFamily="34" charset="0"/>
              <a:buChar char="•"/>
            </a:pPr>
            <a:endParaRPr lang="en-US" altLang="en-US" kern="0" dirty="0">
              <a:solidFill>
                <a:srgbClr val="000000"/>
              </a:solidFill>
              <a:latin typeface="TradeGothic LT" panose="020B0506030503020504" pitchFamily="34" charset="0"/>
              <a:ea typeface="TradeGothic LT" panose="020B0506030503020504" pitchFamily="34" charset="0"/>
            </a:endParaRPr>
          </a:p>
          <a:p>
            <a:pPr marL="233363" lvl="1" indent="-233363">
              <a:buFont typeface="Arial" panose="020B0604020202020204" pitchFamily="34" charset="0"/>
              <a:buChar char="•"/>
            </a:pPr>
            <a:r>
              <a:rPr lang="en-US" altLang="en-US" kern="0" dirty="0">
                <a:solidFill>
                  <a:srgbClr val="000000"/>
                </a:solidFill>
                <a:latin typeface="TradeGothic LT" panose="020B0506030503020504" pitchFamily="34" charset="0"/>
                <a:ea typeface="TradeGothic LT" panose="020B0506030503020504" pitchFamily="34" charset="0"/>
              </a:rPr>
              <a:t>NPRR 1200 – on hold at WMS pending SMOGRR028</a:t>
            </a:r>
          </a:p>
          <a:p>
            <a:pPr marL="457200" lvl="3" indent="-233363">
              <a:buFont typeface="Arial" panose="020B0604020202020204" pitchFamily="34" charset="0"/>
              <a:buChar char="•"/>
            </a:pPr>
            <a:r>
              <a:rPr lang="en-US" altLang="en-US" kern="0" dirty="0">
                <a:solidFill>
                  <a:srgbClr val="000000"/>
                </a:solidFill>
                <a:latin typeface="TradeGothic LT" panose="020B0506030503020504" pitchFamily="34" charset="0"/>
                <a:ea typeface="TradeGothic LT" panose="020B0506030503020504" pitchFamily="34" charset="0"/>
              </a:rPr>
              <a:t>Current limiting reactor compensation via telemetered value</a:t>
            </a:r>
          </a:p>
          <a:p>
            <a:pPr marL="233363" lvl="2" indent="-233363">
              <a:buFont typeface="Arial" panose="020B0604020202020204" pitchFamily="34" charset="0"/>
              <a:buChar char="•"/>
            </a:pPr>
            <a:endParaRPr lang="en-US" altLang="en-US" kern="0" dirty="0">
              <a:solidFill>
                <a:srgbClr val="000000"/>
              </a:solidFill>
              <a:latin typeface="TradeGothic LT" panose="020B0506030503020504" pitchFamily="34" charset="0"/>
              <a:ea typeface="TradeGothic LT" panose="020B0506030503020504" pitchFamily="34" charset="0"/>
            </a:endParaRPr>
          </a:p>
          <a:p>
            <a:pPr marL="233363" lvl="1" indent="-233363">
              <a:buFont typeface="Arial" panose="020B0604020202020204" pitchFamily="34" charset="0"/>
              <a:buChar char="•"/>
            </a:pPr>
            <a:r>
              <a:rPr lang="en-US" altLang="en-US" kern="0" dirty="0">
                <a:solidFill>
                  <a:srgbClr val="000000"/>
                </a:solidFill>
                <a:latin typeface="TradeGothic LT" panose="020B0506030503020504" pitchFamily="34" charset="0"/>
                <a:ea typeface="TradeGothic LT" panose="020B0506030503020504" pitchFamily="34" charset="0"/>
              </a:rPr>
              <a:t>SMOGRR 030 – PUCT approved 4/11/24</a:t>
            </a:r>
          </a:p>
          <a:p>
            <a:pPr marL="457200" lvl="3" indent="-233363">
              <a:buFont typeface="Arial" panose="020B0604020202020204" pitchFamily="34" charset="0"/>
              <a:buChar char="•"/>
            </a:pPr>
            <a:r>
              <a:rPr lang="en-US" altLang="en-US" kern="0" dirty="0">
                <a:solidFill>
                  <a:srgbClr val="000000"/>
                </a:solidFill>
                <a:latin typeface="TradeGothic LT" panose="020B0506030503020504" pitchFamily="34" charset="0"/>
                <a:ea typeface="TradeGothic LT" panose="020B0506030503020504" pitchFamily="34" charset="0"/>
              </a:rPr>
              <a:t>Moves temporary exemption form to SMOG</a:t>
            </a:r>
          </a:p>
          <a:p>
            <a:pPr marL="742950" lvl="2" indent="-285750">
              <a:buFont typeface="Arial" panose="020B0604020202020204" pitchFamily="34" charset="0"/>
              <a:buChar char="•"/>
            </a:pPr>
            <a:endParaRPr lang="en-US" alt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9735271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New or Other Business Items</a:t>
            </a:r>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sp>
        <p:nvSpPr>
          <p:cNvPr id="3" name="Rectangle 2"/>
          <p:cNvSpPr/>
          <p:nvPr/>
        </p:nvSpPr>
        <p:spPr>
          <a:xfrm>
            <a:off x="381000" y="914400"/>
            <a:ext cx="8305800" cy="1938992"/>
          </a:xfrm>
          <a:prstGeom prst="rect">
            <a:avLst/>
          </a:prstGeom>
        </p:spPr>
        <p:txBody>
          <a:bodyPr wrap="square">
            <a:spAutoFit/>
          </a:bodyPr>
          <a:lstStyle/>
          <a:p>
            <a:pPr marL="285750" lvl="1"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Request for any new or other business items</a:t>
            </a: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4279999766"/>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c34af464-7aa1-4edd-9be4-83dffc1cb926"/>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73B813C5-B896-4665-8CDA-23C23DD459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12609</TotalTime>
  <Words>567</Words>
  <Application>Microsoft Office PowerPoint</Application>
  <PresentationFormat>On-screen Show (4:3)</PresentationFormat>
  <Paragraphs>112</Paragraphs>
  <Slides>10</Slides>
  <Notes>9</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10</vt:i4>
      </vt:variant>
    </vt:vector>
  </HeadingPairs>
  <TitlesOfParts>
    <vt:vector size="15" baseType="lpstr">
      <vt:lpstr>Arial</vt:lpstr>
      <vt:lpstr>Calibri</vt:lpstr>
      <vt:lpstr>TradeGothic LT</vt:lpstr>
      <vt:lpstr>1_Custom Design</vt:lpstr>
      <vt:lpstr>Office Theme</vt:lpstr>
      <vt:lpstr>PowerPoint Presentation</vt:lpstr>
      <vt:lpstr>Anti-Trust Admonition</vt:lpstr>
      <vt:lpstr>Review of 12/12/23 MWG Notes and Procedure Update</vt:lpstr>
      <vt:lpstr>SMOGRR028</vt:lpstr>
      <vt:lpstr>Loss Compensation Worksheet Update</vt:lpstr>
      <vt:lpstr>ESRs Co-located with Retail Loads </vt:lpstr>
      <vt:lpstr>Site Audit Checklist Update</vt:lpstr>
      <vt:lpstr>NPRR and SMOGRR Status Updates</vt:lpstr>
      <vt:lpstr>New or Other Business Items</vt:lpstr>
      <vt:lpstr>Meeting Summary and Closing Remarks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Maul, Donald</cp:lastModifiedBy>
  <cp:revision>351</cp:revision>
  <cp:lastPrinted>2016-01-21T20:53:15Z</cp:lastPrinted>
  <dcterms:created xsi:type="dcterms:W3CDTF">2016-01-21T15:20:31Z</dcterms:created>
  <dcterms:modified xsi:type="dcterms:W3CDTF">2024-04-29T19:23:02Z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y fmtid="{D5CDD505-2E9C-101B-9397-08002B2CF9AE}" pid="3" name="MSIP_Label_7084cbda-52b8-46fb-a7b7-cb5bd465ed85_Enabled">
    <vt:lpwstr>true</vt:lpwstr>
  </property>
  <property fmtid="{D5CDD505-2E9C-101B-9397-08002B2CF9AE}" pid="4" name="MSIP_Label_7084cbda-52b8-46fb-a7b7-cb5bd465ed85_SetDate">
    <vt:lpwstr>2023-10-19T12:53:30Z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9cb86894-6c01-44dd-96c7-ac59748ed38e</vt:lpwstr>
  </property>
  <property fmtid="{D5CDD505-2E9C-101B-9397-08002B2CF9AE}" pid="9" name="MSIP_Label_7084cbda-52b8-46fb-a7b7-cb5bd465ed85_ContentBits">
    <vt:lpwstr>0</vt:lpwstr>
  </property>
</Properties>
</file>