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12"/>
  </p:notesMasterIdLst>
  <p:sldIdLst>
    <p:sldId id="256" r:id="rId4"/>
    <p:sldId id="273" r:id="rId5"/>
    <p:sldId id="275" r:id="rId6"/>
    <p:sldId id="280" r:id="rId7"/>
    <p:sldId id="282" r:id="rId8"/>
    <p:sldId id="276" r:id="rId9"/>
    <p:sldId id="271" r:id="rId10"/>
    <p:sldId id="28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013" autoAdjust="0"/>
  </p:normalViewPr>
  <p:slideViewPr>
    <p:cSldViewPr snapToGrid="0">
      <p:cViewPr varScale="1">
        <p:scale>
          <a:sx n="148" d="100"/>
          <a:sy n="148" d="100"/>
        </p:scale>
        <p:origin x="740"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D1443C-CE44-4172-AB8B-E82421BDF7A4}" type="datetimeFigureOut">
              <a:rPr lang="en-US" smtClean="0"/>
              <a:t>4/26/2024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C0B8DF-3FAF-497E-9097-12EEE8788EF7}" type="slidenum">
              <a:rPr lang="en-US" smtClean="0"/>
              <a:t>‹#›</a:t>
            </a:fld>
            <a:endParaRPr lang="en-US" dirty="0"/>
          </a:p>
        </p:txBody>
      </p:sp>
    </p:spTree>
    <p:extLst>
      <p:ext uri="{BB962C8B-B14F-4D97-AF65-F5344CB8AC3E}">
        <p14:creationId xmlns:p14="http://schemas.microsoft.com/office/powerpoint/2010/main" val="1723247321"/>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1</a:t>
            </a:fld>
            <a:endParaRPr lang="en-US" dirty="0"/>
          </a:p>
        </p:txBody>
      </p:sp>
    </p:spTree>
    <p:extLst>
      <p:ext uri="{BB962C8B-B14F-4D97-AF65-F5344CB8AC3E}">
        <p14:creationId xmlns:p14="http://schemas.microsoft.com/office/powerpoint/2010/main" val="22531369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2</a:t>
            </a:fld>
            <a:endParaRPr lang="en-US" dirty="0"/>
          </a:p>
        </p:txBody>
      </p:sp>
    </p:spTree>
    <p:extLst>
      <p:ext uri="{BB962C8B-B14F-4D97-AF65-F5344CB8AC3E}">
        <p14:creationId xmlns:p14="http://schemas.microsoft.com/office/powerpoint/2010/main" val="3571687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3</a:t>
            </a:fld>
            <a:endParaRPr lang="en-US" dirty="0"/>
          </a:p>
        </p:txBody>
      </p:sp>
    </p:spTree>
    <p:extLst>
      <p:ext uri="{BB962C8B-B14F-4D97-AF65-F5344CB8AC3E}">
        <p14:creationId xmlns:p14="http://schemas.microsoft.com/office/powerpoint/2010/main" val="1633516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4</a:t>
            </a:fld>
            <a:endParaRPr lang="en-US" dirty="0"/>
          </a:p>
        </p:txBody>
      </p:sp>
    </p:spTree>
    <p:extLst>
      <p:ext uri="{BB962C8B-B14F-4D97-AF65-F5344CB8AC3E}">
        <p14:creationId xmlns:p14="http://schemas.microsoft.com/office/powerpoint/2010/main" val="9554942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C0B8DF-3FAF-497E-9097-12EEE8788EF7}" type="slidenum">
              <a:rPr lang="en-US" smtClean="0"/>
              <a:t>5</a:t>
            </a:fld>
            <a:endParaRPr lang="en-US" dirty="0"/>
          </a:p>
        </p:txBody>
      </p:sp>
    </p:spTree>
    <p:extLst>
      <p:ext uri="{BB962C8B-B14F-4D97-AF65-F5344CB8AC3E}">
        <p14:creationId xmlns:p14="http://schemas.microsoft.com/office/powerpoint/2010/main" val="24611162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C0B8DF-3FAF-497E-9097-12EEE8788EF7}" type="slidenum">
              <a:rPr lang="en-US" smtClean="0"/>
              <a:t>6</a:t>
            </a:fld>
            <a:endParaRPr lang="en-US" dirty="0"/>
          </a:p>
        </p:txBody>
      </p:sp>
    </p:spTree>
    <p:extLst>
      <p:ext uri="{BB962C8B-B14F-4D97-AF65-F5344CB8AC3E}">
        <p14:creationId xmlns:p14="http://schemas.microsoft.com/office/powerpoint/2010/main" val="27597934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7</a:t>
            </a:fld>
            <a:endParaRPr lang="en-US" dirty="0"/>
          </a:p>
        </p:txBody>
      </p:sp>
    </p:spTree>
    <p:extLst>
      <p:ext uri="{BB962C8B-B14F-4D97-AF65-F5344CB8AC3E}">
        <p14:creationId xmlns:p14="http://schemas.microsoft.com/office/powerpoint/2010/main" val="32535625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8</a:t>
            </a:fld>
            <a:endParaRPr lang="en-US" dirty="0"/>
          </a:p>
        </p:txBody>
      </p:sp>
    </p:spTree>
    <p:extLst>
      <p:ext uri="{BB962C8B-B14F-4D97-AF65-F5344CB8AC3E}">
        <p14:creationId xmlns:p14="http://schemas.microsoft.com/office/powerpoint/2010/main" val="4132385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73D0D46-40A3-4597-A497-A5F10193839D}" type="datetimeFigureOut">
              <a:rPr lang="en-US" smtClean="0"/>
              <a:t>4/26/2024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242002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4/26/2024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82245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4/26/2024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998236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4/26/2024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330181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3D0D46-40A3-4597-A497-A5F10193839D}" type="datetimeFigureOut">
              <a:rPr lang="en-US" smtClean="0"/>
              <a:t>4/26/2024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185185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3D0D46-40A3-4597-A497-A5F10193839D}" type="datetimeFigureOut">
              <a:rPr lang="en-US" smtClean="0"/>
              <a:t>4/26/2024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886432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3D0D46-40A3-4597-A497-A5F10193839D}" type="datetimeFigureOut">
              <a:rPr lang="en-US" smtClean="0"/>
              <a:t>4/26/2024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3791342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3D0D46-40A3-4597-A497-A5F10193839D}" type="datetimeFigureOut">
              <a:rPr lang="en-US" smtClean="0"/>
              <a:t>4/26/2024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815477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3D0D46-40A3-4597-A497-A5F10193839D}" type="datetimeFigureOut">
              <a:rPr lang="en-US" smtClean="0"/>
              <a:t>4/26/2024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621048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4/26/2024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226504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4/26/2024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250567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3D0D46-40A3-4597-A497-A5F10193839D}" type="datetimeFigureOut">
              <a:rPr lang="en-US" smtClean="0"/>
              <a:t>4/26/2024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80FE78-2EBE-4BD9-AA1E-946C24E9D4C8}" type="slidenum">
              <a:rPr lang="en-US" smtClean="0"/>
              <a:t>‹#›</a:t>
            </a:fld>
            <a:endParaRPr lang="en-US" dirty="0"/>
          </a:p>
        </p:txBody>
      </p:sp>
    </p:spTree>
    <p:extLst>
      <p:ext uri="{BB962C8B-B14F-4D97-AF65-F5344CB8AC3E}">
        <p14:creationId xmlns:p14="http://schemas.microsoft.com/office/powerpoint/2010/main" val="462967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Operations </a:t>
            </a:r>
            <a:r>
              <a:rPr lang="en-US"/>
              <a:t>Working Group Meeting </a:t>
            </a:r>
            <a:r>
              <a:rPr lang="en-US" dirty="0"/>
              <a:t>Notes	</a:t>
            </a:r>
          </a:p>
        </p:txBody>
      </p:sp>
      <p:sp>
        <p:nvSpPr>
          <p:cNvPr id="3" name="Subtitle 2"/>
          <p:cNvSpPr>
            <a:spLocks noGrp="1"/>
          </p:cNvSpPr>
          <p:nvPr>
            <p:ph type="subTitle" idx="1"/>
          </p:nvPr>
        </p:nvSpPr>
        <p:spPr>
          <a:xfrm>
            <a:off x="1494503" y="3611870"/>
            <a:ext cx="9144000" cy="1655762"/>
          </a:xfrm>
        </p:spPr>
        <p:txBody>
          <a:bodyPr>
            <a:normAutofit lnSpcReduction="10000"/>
          </a:bodyPr>
          <a:lstStyle/>
          <a:p>
            <a:r>
              <a:rPr lang="en-US" dirty="0"/>
              <a:t>Chair- Rickey Floyd</a:t>
            </a:r>
          </a:p>
          <a:p>
            <a:r>
              <a:rPr lang="en-US" dirty="0"/>
              <a:t>Vice-Chair- Tyler Springer</a:t>
            </a:r>
          </a:p>
          <a:p>
            <a:r>
              <a:rPr lang="en-US" dirty="0"/>
              <a:t>HITE List Sub-Chair – Pushkar Chhajed</a:t>
            </a:r>
          </a:p>
          <a:p>
            <a:r>
              <a:rPr lang="en-US" dirty="0"/>
              <a:t>04/18/2024</a:t>
            </a:r>
          </a:p>
        </p:txBody>
      </p:sp>
    </p:spTree>
    <p:extLst>
      <p:ext uri="{BB962C8B-B14F-4D97-AF65-F5344CB8AC3E}">
        <p14:creationId xmlns:p14="http://schemas.microsoft.com/office/powerpoint/2010/main" val="743565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ERCOT Updates and System Operation Report</a:t>
            </a:r>
          </a:p>
        </p:txBody>
      </p:sp>
      <p:sp>
        <p:nvSpPr>
          <p:cNvPr id="3" name="Content Placeholder 2"/>
          <p:cNvSpPr>
            <a:spLocks noGrp="1"/>
          </p:cNvSpPr>
          <p:nvPr>
            <p:ph idx="1"/>
          </p:nvPr>
        </p:nvSpPr>
        <p:spPr/>
        <p:txBody>
          <a:bodyPr>
            <a:normAutofit/>
          </a:bodyPr>
          <a:lstStyle/>
          <a:p>
            <a:r>
              <a:rPr lang="en-US" dirty="0"/>
              <a:t>Unofficial Peaks Reported by ERCOT (Alex Lee)</a:t>
            </a:r>
          </a:p>
          <a:p>
            <a:r>
              <a:rPr lang="en-US" dirty="0"/>
              <a:t>March Peak Demand – 55,300 MW on 3/5 . </a:t>
            </a:r>
          </a:p>
          <a:p>
            <a:r>
              <a:rPr lang="en-US" sz="2400" dirty="0"/>
              <a:t>March Solar Penetration – 18,881 MW - New Record set on 3/28 at 1124</a:t>
            </a:r>
          </a:p>
          <a:p>
            <a:pPr lvl="1"/>
            <a:r>
              <a:rPr lang="en-US" sz="2000" dirty="0"/>
              <a:t>Penetration record at 42.98% on 3/28/24 11:27 </a:t>
            </a:r>
          </a:p>
          <a:p>
            <a:pPr lvl="1"/>
            <a:r>
              <a:rPr lang="en-US" sz="2000" dirty="0"/>
              <a:t>No operational concerns noted during 4/8 solar eclipse.  </a:t>
            </a:r>
          </a:p>
          <a:p>
            <a:endParaRPr lang="en-US" dirty="0"/>
          </a:p>
          <a:p>
            <a:endParaRPr lang="en-US" dirty="0"/>
          </a:p>
        </p:txBody>
      </p:sp>
    </p:spTree>
    <p:extLst>
      <p:ext uri="{BB962C8B-B14F-4D97-AF65-F5344CB8AC3E}">
        <p14:creationId xmlns:p14="http://schemas.microsoft.com/office/powerpoint/2010/main" val="3983845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Texas Reliability Entity Report</a:t>
            </a:r>
          </a:p>
        </p:txBody>
      </p:sp>
      <p:sp>
        <p:nvSpPr>
          <p:cNvPr id="3" name="Content Placeholder 2"/>
          <p:cNvSpPr>
            <a:spLocks noGrp="1"/>
          </p:cNvSpPr>
          <p:nvPr>
            <p:ph idx="1"/>
          </p:nvPr>
        </p:nvSpPr>
        <p:spPr>
          <a:xfrm>
            <a:off x="729859" y="1634944"/>
            <a:ext cx="10515600" cy="4351338"/>
          </a:xfrm>
        </p:spPr>
        <p:txBody>
          <a:bodyPr>
            <a:normAutofit/>
          </a:bodyPr>
          <a:lstStyle/>
          <a:p>
            <a:pPr marL="0" marR="0" indent="0">
              <a:spcBef>
                <a:spcPts val="0"/>
              </a:spcBef>
              <a:spcAft>
                <a:spcPts val="0"/>
              </a:spcAft>
              <a:buNone/>
            </a:pPr>
            <a:r>
              <a:rPr lang="en-US" sz="1800" dirty="0">
                <a:latin typeface="Calibri" panose="020F0502020204030204" pitchFamily="34" charset="0"/>
              </a:rPr>
              <a:t>Industry Outreach </a:t>
            </a:r>
          </a:p>
          <a:p>
            <a:pPr lvl="1">
              <a:spcBef>
                <a:spcPts val="0"/>
              </a:spcBef>
            </a:pPr>
            <a:r>
              <a:rPr lang="en-US" sz="1400" dirty="0">
                <a:effectLst/>
                <a:latin typeface="Calibri" panose="020F0502020204030204" pitchFamily="34" charset="0"/>
              </a:rPr>
              <a:t>April 24th spring standards and compliance workshop. </a:t>
            </a:r>
          </a:p>
          <a:p>
            <a:pPr lvl="1">
              <a:spcBef>
                <a:spcPts val="0"/>
              </a:spcBef>
            </a:pPr>
            <a:r>
              <a:rPr lang="en-US" sz="1400" dirty="0">
                <a:latin typeface="Calibri" panose="020F0502020204030204" pitchFamily="34" charset="0"/>
              </a:rPr>
              <a:t>May 2 talk with Texas RE</a:t>
            </a:r>
          </a:p>
          <a:p>
            <a:pPr lvl="1">
              <a:spcBef>
                <a:spcPts val="0"/>
              </a:spcBef>
            </a:pPr>
            <a:r>
              <a:rPr lang="en-US" sz="1400" dirty="0">
                <a:effectLst/>
                <a:latin typeface="Calibri" panose="020F0502020204030204" pitchFamily="34" charset="0"/>
              </a:rPr>
              <a:t>May 15 Board of Directors meeting</a:t>
            </a:r>
          </a:p>
          <a:p>
            <a:pPr lvl="1">
              <a:spcBef>
                <a:spcPts val="0"/>
              </a:spcBef>
            </a:pPr>
            <a:r>
              <a:rPr lang="en-US" sz="1400" dirty="0">
                <a:latin typeface="Calibri" panose="020F0502020204030204" pitchFamily="34" charset="0"/>
              </a:rPr>
              <a:t>April 30/May 1 PCGC open meeting online </a:t>
            </a:r>
            <a:endParaRPr lang="en-US" sz="1400" dirty="0">
              <a:effectLst/>
              <a:latin typeface="Calibri" panose="020F0502020204030204" pitchFamily="34" charset="0"/>
            </a:endParaRPr>
          </a:p>
          <a:p>
            <a:pPr marL="457200" lvl="1" indent="0">
              <a:buNone/>
            </a:pPr>
            <a:endParaRPr lang="en-US" dirty="0"/>
          </a:p>
          <a:p>
            <a:pPr marL="457200" lvl="1" indent="0">
              <a:buNone/>
            </a:pPr>
            <a:endParaRPr lang="en-US" dirty="0"/>
          </a:p>
        </p:txBody>
      </p:sp>
    </p:spTree>
    <p:extLst>
      <p:ext uri="{BB962C8B-B14F-4D97-AF65-F5344CB8AC3E}">
        <p14:creationId xmlns:p14="http://schemas.microsoft.com/office/powerpoint/2010/main" val="3366539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16867-77F2-405D-A125-4C368187A5CD}"/>
              </a:ext>
            </a:extLst>
          </p:cNvPr>
          <p:cNvSpPr>
            <a:spLocks noGrp="1"/>
          </p:cNvSpPr>
          <p:nvPr>
            <p:ph type="title"/>
          </p:nvPr>
        </p:nvSpPr>
        <p:spPr/>
        <p:txBody>
          <a:bodyPr/>
          <a:lstStyle/>
          <a:p>
            <a:r>
              <a:rPr lang="en-US" dirty="0"/>
              <a:t>NOGRR262 – </a:t>
            </a:r>
            <a:r>
              <a:rPr lang="en-US" sz="4400" dirty="0">
                <a:effectLst/>
              </a:rPr>
              <a:t>Provisions for Operator Controlled Load Shed</a:t>
            </a:r>
            <a:endParaRPr lang="en-US" dirty="0"/>
          </a:p>
        </p:txBody>
      </p:sp>
      <p:sp>
        <p:nvSpPr>
          <p:cNvPr id="3" name="Content Placeholder 2">
            <a:extLst>
              <a:ext uri="{FF2B5EF4-FFF2-40B4-BE49-F238E27FC236}">
                <a16:creationId xmlns:a16="http://schemas.microsoft.com/office/drawing/2014/main" id="{651C6292-163C-42B9-9170-D20092701091}"/>
              </a:ext>
            </a:extLst>
          </p:cNvPr>
          <p:cNvSpPr>
            <a:spLocks noGrp="1"/>
          </p:cNvSpPr>
          <p:nvPr>
            <p:ph idx="1"/>
          </p:nvPr>
        </p:nvSpPr>
        <p:spPr/>
        <p:txBody>
          <a:bodyPr>
            <a:normAutofit fontScale="47500" lnSpcReduction="20000"/>
          </a:bodyPr>
          <a:lstStyle/>
          <a:p>
            <a:r>
              <a:rPr lang="en-US" sz="2600" dirty="0"/>
              <a:t>Update on CenterPoint's Comments</a:t>
            </a:r>
          </a:p>
          <a:p>
            <a:pPr lvl="1"/>
            <a:r>
              <a:rPr lang="en-US" sz="2200" dirty="0"/>
              <a:t>Looking for clarification on the load shed SCADA vs Non SCADA.</a:t>
            </a:r>
          </a:p>
          <a:p>
            <a:pPr lvl="1"/>
            <a:r>
              <a:rPr lang="en-US" sz="2200" dirty="0"/>
              <a:t>Avoid using UFLS unless required to meet operating instructions.  Clarity to ERCOT language added.   </a:t>
            </a:r>
          </a:p>
          <a:p>
            <a:pPr lvl="1"/>
            <a:r>
              <a:rPr lang="en-US" sz="2200" dirty="0"/>
              <a:t>Unless provisions specified in Section 4.5.3.3, EEA Levels, are required to meet ERCOT operating instructions for manual Load shed</a:t>
            </a:r>
          </a:p>
          <a:p>
            <a:pPr lvl="2"/>
            <a:r>
              <a:rPr lang="en-US" dirty="0"/>
              <a:t>Oncor – Paragraph 7 – Avoid when ever possible critical load or UFLS or UVLS, why needed, already covered in NOGRR.  Avoid when ever possible is not the right approach, sometime is necessary.  </a:t>
            </a:r>
          </a:p>
          <a:p>
            <a:pPr lvl="2"/>
            <a:r>
              <a:rPr lang="en-US" dirty="0"/>
              <a:t>Paragraph 7 C – Whenever possible is very vague.</a:t>
            </a:r>
          </a:p>
          <a:p>
            <a:pPr lvl="2"/>
            <a:r>
              <a:rPr lang="en-US" dirty="0"/>
              <a:t>ONCOR will follow up with a submission of comments. </a:t>
            </a:r>
          </a:p>
          <a:p>
            <a:r>
              <a:rPr lang="en-US" sz="2600" dirty="0"/>
              <a:t>Update on AEP’s comments</a:t>
            </a:r>
          </a:p>
          <a:p>
            <a:pPr lvl="1"/>
            <a:r>
              <a:rPr lang="en-US" sz="2200" dirty="0"/>
              <a:t>AEP comments do not conflict with CenterPoint's comments, so they will be combined together. </a:t>
            </a:r>
          </a:p>
          <a:p>
            <a:pPr lvl="1"/>
            <a:r>
              <a:rPr lang="en-US" sz="2200" dirty="0"/>
              <a:t>Adding language that distinguishes TO affiliated controlled SCADA from entities that would be allocated a load shed share and thus not require the TO </a:t>
            </a:r>
            <a:r>
              <a:rPr lang="en-US" sz="2200" dirty="0" err="1"/>
              <a:t>to</a:t>
            </a:r>
            <a:r>
              <a:rPr lang="en-US" sz="2200" dirty="0"/>
              <a:t> shed extra SCADA controlled load to make up for TO non directly affiliated loads such as non-critical industrial loads or third party TDSPs.</a:t>
            </a:r>
          </a:p>
          <a:p>
            <a:pPr lvl="1"/>
            <a:r>
              <a:rPr lang="en-US" sz="2200" dirty="0"/>
              <a:t>With the industrial load increasing significantly and potentially significantly exceeding the residential and commercial loads for several companies distinguishing the time frame difference for facilities a TO directly controls versus those that are activated by an instruction is important to capture.</a:t>
            </a:r>
          </a:p>
          <a:p>
            <a:pPr lvl="1"/>
            <a:r>
              <a:rPr lang="en-US" sz="2200" dirty="0"/>
              <a:t>TO’s do not necessary have SCADA over all industrial customers, so per the language SCADA control first would require distribution load shed then follow up with industrial load shed. </a:t>
            </a:r>
          </a:p>
          <a:p>
            <a:pPr lvl="2"/>
            <a:r>
              <a:rPr lang="en-US" sz="1800" dirty="0"/>
              <a:t>Fred (ERCOT) the purpose it to align with EOP-11 could modify more to be clear.  This is in existing language.  The intent is not to modify the existing language.  Suggestion is to put language in TO’s emergency operations plan to specify and make clear.    </a:t>
            </a:r>
          </a:p>
          <a:p>
            <a:pPr lvl="1"/>
            <a:r>
              <a:rPr lang="en-US" sz="2200" dirty="0"/>
              <a:t>AEP to modify comments for some additional clarity</a:t>
            </a:r>
          </a:p>
          <a:p>
            <a:r>
              <a:rPr lang="en-US" sz="2600" dirty="0"/>
              <a:t>Additional Discussion</a:t>
            </a:r>
          </a:p>
          <a:p>
            <a:pPr lvl="1"/>
            <a:r>
              <a:rPr lang="en-US" sz="2200" dirty="0"/>
              <a:t>Oncor add to paragraph B, if entity gets to point where they have exhausted SCADA control capability to notify ERCOT to give them heads up on the situational awareness</a:t>
            </a:r>
            <a:r>
              <a:rPr lang="en-US" sz="1800" dirty="0">
                <a:latin typeface="Times New Roman" panose="02020603050405020304" pitchFamily="18" charset="0"/>
              </a:rPr>
              <a:t>. </a:t>
            </a:r>
          </a:p>
          <a:p>
            <a:pPr lvl="1"/>
            <a:r>
              <a:rPr lang="en-US" sz="2100" dirty="0"/>
              <a:t>Follow up discussion for next meeting. </a:t>
            </a:r>
          </a:p>
          <a:p>
            <a:pPr lvl="1"/>
            <a:endParaRPr lang="en-US" sz="1800" dirty="0">
              <a:latin typeface="Times New Roman" panose="02020603050405020304" pitchFamily="18" charset="0"/>
            </a:endParaRPr>
          </a:p>
          <a:p>
            <a:pPr marL="457200" lvl="1" indent="0">
              <a:buNone/>
            </a:pPr>
            <a:r>
              <a:rPr lang="en-US" sz="1800" dirty="0">
                <a:latin typeface="Times New Roman" panose="02020603050405020304" pitchFamily="18" charset="0"/>
              </a:rPr>
              <a:t> </a:t>
            </a:r>
            <a:endParaRPr lang="en-US" dirty="0"/>
          </a:p>
        </p:txBody>
      </p:sp>
    </p:spTree>
    <p:extLst>
      <p:ext uri="{BB962C8B-B14F-4D97-AF65-F5344CB8AC3E}">
        <p14:creationId xmlns:p14="http://schemas.microsoft.com/office/powerpoint/2010/main" val="4240099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BB829-9057-41D5-9389-6CCE4C4E0422}"/>
              </a:ext>
            </a:extLst>
          </p:cNvPr>
          <p:cNvSpPr>
            <a:spLocks noGrp="1"/>
          </p:cNvSpPr>
          <p:nvPr>
            <p:ph type="title"/>
          </p:nvPr>
        </p:nvSpPr>
        <p:spPr/>
        <p:txBody>
          <a:bodyPr/>
          <a:lstStyle/>
          <a:p>
            <a:r>
              <a:rPr lang="en-US" dirty="0"/>
              <a:t>NPRR 1221 – Related to NOGRR262</a:t>
            </a:r>
          </a:p>
        </p:txBody>
      </p:sp>
      <p:sp>
        <p:nvSpPr>
          <p:cNvPr id="6" name="Content Placeholder 5">
            <a:extLst>
              <a:ext uri="{FF2B5EF4-FFF2-40B4-BE49-F238E27FC236}">
                <a16:creationId xmlns:a16="http://schemas.microsoft.com/office/drawing/2014/main" id="{6A1F668E-F004-4A4C-BB88-2F7D46A965AC}"/>
              </a:ext>
            </a:extLst>
          </p:cNvPr>
          <p:cNvSpPr>
            <a:spLocks noGrp="1"/>
          </p:cNvSpPr>
          <p:nvPr>
            <p:ph idx="1"/>
          </p:nvPr>
        </p:nvSpPr>
        <p:spPr/>
        <p:txBody>
          <a:bodyPr/>
          <a:lstStyle/>
          <a:p>
            <a:r>
              <a:rPr lang="en-US" dirty="0"/>
              <a:t>Fred (ERCOT) NPRR is paired with NOGRR262 team discussed earlier, provide previsions for operator controlled manual load shed.  Revision tried to change provision on manual load shed usage, UFLS and UVLS to align with EOP-11 that was just approved.  Currently protocol usage is limited as long as we can still maintain obligation of 25%.  In certain conditions there may be a need to utilize the UVLS or UFLS.  Combination of NPRR and NOGRR together align with EOP-11.</a:t>
            </a:r>
          </a:p>
          <a:p>
            <a:endParaRPr lang="en-US" dirty="0"/>
          </a:p>
        </p:txBody>
      </p:sp>
    </p:spTree>
    <p:extLst>
      <p:ext uri="{BB962C8B-B14F-4D97-AF65-F5344CB8AC3E}">
        <p14:creationId xmlns:p14="http://schemas.microsoft.com/office/powerpoint/2010/main" val="4244061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BB829-9057-41D5-9389-6CCE4C4E0422}"/>
              </a:ext>
            </a:extLst>
          </p:cNvPr>
          <p:cNvSpPr>
            <a:spLocks noGrp="1"/>
          </p:cNvSpPr>
          <p:nvPr>
            <p:ph type="title"/>
          </p:nvPr>
        </p:nvSpPr>
        <p:spPr/>
        <p:txBody>
          <a:bodyPr/>
          <a:lstStyle/>
          <a:p>
            <a:r>
              <a:rPr lang="en-US" dirty="0"/>
              <a:t>NPRR 1070 - </a:t>
            </a:r>
            <a:r>
              <a:rPr lang="en-US" sz="4400" dirty="0">
                <a:effectLst/>
              </a:rPr>
              <a:t>Planning Criteria for GTC Exit Solutions</a:t>
            </a:r>
            <a:endParaRPr lang="en-US" dirty="0"/>
          </a:p>
        </p:txBody>
      </p:sp>
      <p:sp>
        <p:nvSpPr>
          <p:cNvPr id="6" name="Content Placeholder 5">
            <a:extLst>
              <a:ext uri="{FF2B5EF4-FFF2-40B4-BE49-F238E27FC236}">
                <a16:creationId xmlns:a16="http://schemas.microsoft.com/office/drawing/2014/main" id="{6A1F668E-F004-4A4C-BB88-2F7D46A965AC}"/>
              </a:ext>
            </a:extLst>
          </p:cNvPr>
          <p:cNvSpPr>
            <a:spLocks noGrp="1"/>
          </p:cNvSpPr>
          <p:nvPr>
            <p:ph idx="1"/>
          </p:nvPr>
        </p:nvSpPr>
        <p:spPr/>
        <p:txBody>
          <a:bodyPr/>
          <a:lstStyle/>
          <a:p>
            <a:r>
              <a:rPr lang="en-US" dirty="0"/>
              <a:t>Update requested from ERCOT. </a:t>
            </a:r>
          </a:p>
          <a:p>
            <a:pPr lvl="1"/>
            <a:r>
              <a:rPr lang="en-US" dirty="0"/>
              <a:t>AEP would like to see this moved forward. </a:t>
            </a:r>
          </a:p>
          <a:p>
            <a:r>
              <a:rPr lang="en-US" dirty="0"/>
              <a:t>Freddy Garcia (ERCOT) appropriate SME’s from ERCOT not on call, will provide email update or be on next meeting to update.</a:t>
            </a:r>
          </a:p>
          <a:p>
            <a:endParaRPr lang="en-US" dirty="0"/>
          </a:p>
        </p:txBody>
      </p:sp>
    </p:spTree>
    <p:extLst>
      <p:ext uri="{BB962C8B-B14F-4D97-AF65-F5344CB8AC3E}">
        <p14:creationId xmlns:p14="http://schemas.microsoft.com/office/powerpoint/2010/main" val="735206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OTWG Update</a:t>
            </a:r>
          </a:p>
        </p:txBody>
      </p:sp>
      <p:sp>
        <p:nvSpPr>
          <p:cNvPr id="3" name="Content Placeholder 2"/>
          <p:cNvSpPr>
            <a:spLocks noGrp="1"/>
          </p:cNvSpPr>
          <p:nvPr>
            <p:ph idx="1"/>
          </p:nvPr>
        </p:nvSpPr>
        <p:spPr/>
        <p:txBody>
          <a:bodyPr>
            <a:normAutofit/>
          </a:bodyPr>
          <a:lstStyle/>
          <a:p>
            <a:r>
              <a:rPr lang="en-US" dirty="0"/>
              <a:t>ERCOT Severe Weather Drill (SWDTF)</a:t>
            </a:r>
          </a:p>
          <a:p>
            <a:pPr lvl="1"/>
            <a:r>
              <a:rPr lang="en-US" dirty="0"/>
              <a:t>During Cycle 4, 2024 no final date available yet.</a:t>
            </a:r>
          </a:p>
          <a:p>
            <a:pPr lvl="2"/>
            <a:r>
              <a:rPr lang="en-US" dirty="0"/>
              <a:t>Facilitation Window (8/12 to 9/16)</a:t>
            </a:r>
          </a:p>
          <a:p>
            <a:pPr lvl="2"/>
            <a:r>
              <a:rPr lang="en-US" dirty="0"/>
              <a:t>This is a one-day drill that will fall in one of the weeks listed above.</a:t>
            </a:r>
          </a:p>
          <a:p>
            <a:r>
              <a:rPr lang="en-US" dirty="0"/>
              <a:t>ROS action item to OTWG training outline for BS resources. </a:t>
            </a:r>
          </a:p>
          <a:p>
            <a:pPr lvl="1"/>
            <a:r>
              <a:rPr lang="en-US" dirty="0"/>
              <a:t>Freddy (ERCOT) will reach out to ERCOT internal training. </a:t>
            </a:r>
          </a:p>
        </p:txBody>
      </p:sp>
    </p:spTree>
    <p:extLst>
      <p:ext uri="{BB962C8B-B14F-4D97-AF65-F5344CB8AC3E}">
        <p14:creationId xmlns:p14="http://schemas.microsoft.com/office/powerpoint/2010/main" val="3854356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9C5C1-2A89-4FE3-A92B-7FF929157CBE}"/>
              </a:ext>
            </a:extLst>
          </p:cNvPr>
          <p:cNvSpPr>
            <a:spLocks noGrp="1"/>
          </p:cNvSpPr>
          <p:nvPr>
            <p:ph type="title"/>
          </p:nvPr>
        </p:nvSpPr>
        <p:spPr/>
        <p:txBody>
          <a:bodyPr/>
          <a:lstStyle/>
          <a:p>
            <a:r>
              <a:rPr lang="en-US" dirty="0"/>
              <a:t>Other Business</a:t>
            </a:r>
          </a:p>
        </p:txBody>
      </p:sp>
      <p:sp>
        <p:nvSpPr>
          <p:cNvPr id="3" name="Content Placeholder 2">
            <a:extLst>
              <a:ext uri="{FF2B5EF4-FFF2-40B4-BE49-F238E27FC236}">
                <a16:creationId xmlns:a16="http://schemas.microsoft.com/office/drawing/2014/main" id="{3787ABA1-C071-446A-9B9B-3404EFFD80C3}"/>
              </a:ext>
            </a:extLst>
          </p:cNvPr>
          <p:cNvSpPr>
            <a:spLocks noGrp="1"/>
          </p:cNvSpPr>
          <p:nvPr>
            <p:ph idx="1"/>
          </p:nvPr>
        </p:nvSpPr>
        <p:spPr/>
        <p:txBody>
          <a:bodyPr>
            <a:normAutofit/>
          </a:bodyPr>
          <a:lstStyle/>
          <a:p>
            <a:r>
              <a:rPr lang="en-US" sz="3600" dirty="0"/>
              <a:t>None. </a:t>
            </a:r>
          </a:p>
        </p:txBody>
      </p:sp>
    </p:spTree>
    <p:extLst>
      <p:ext uri="{BB962C8B-B14F-4D97-AF65-F5344CB8AC3E}">
        <p14:creationId xmlns:p14="http://schemas.microsoft.com/office/powerpoint/2010/main" val="15383382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mM1ZjhlYjEyLTViMjctNDM5ZC1hYWE2LTM0MDJhZjYyNmZhMyIgdmFsdWU9IiIgeG1sbnM9Imh0dHA6Ly93d3cuYm9sZG9uamFtZXMuY29tLzIwMDgvMDEvc2llL2ludGVybmFsL2xhYmVsIiAvPjxlbGVtZW50IHVpZD0iZDE0ZjVjMzYtZjQ0YS00MzE1LWI0MzgtMDA1Y2ZlOGYwNjlmIiB2YWx1ZT0iIiB4bWxucz0iaHR0cDovL3d3dy5ib2xkb25qYW1lcy5jb20vMjAwOC8wMS9zaWUvaW50ZXJuYWwvbGFiZWwiIC8+PC9zaXNsPjxVc2VyTmFtZT5DT1JQXHMyMTU5ODU8L1VzZXJOYW1lPjxEYXRlVGltZT4zLzEzLzIwMjQgNDo0MTowOSBQTTwvRGF0ZVRpbWU+PExhYmVsU3RyaW5nPkFFUCBQdWJsaWM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e9c0b8d7-bdb4-4fd3-b62a-f50327aaefce" origin="userSelected">
  <element uid="c5f8eb12-5b27-439d-aaa6-3402af626fa3" value=""/>
  <element uid="d14f5c36-f44a-4315-b438-005cfe8f069f" value=""/>
</sisl>
</file>

<file path=customXml/itemProps1.xml><?xml version="1.0" encoding="utf-8"?>
<ds:datastoreItem xmlns:ds="http://schemas.openxmlformats.org/officeDocument/2006/customXml" ds:itemID="{646B5928-8F0E-4F6E-B076-5F58C8BAAEA7}">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7D99AB32-571E-443D-A5CC-FE3A2F666E8C}">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otalTime>4505</TotalTime>
  <Words>687</Words>
  <Application>Microsoft Office PowerPoint</Application>
  <PresentationFormat>Widescreen</PresentationFormat>
  <Paragraphs>60</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Operations Working Group Meeting Notes </vt:lpstr>
      <vt:lpstr>ERCOT Updates and System Operation Report</vt:lpstr>
      <vt:lpstr>Texas Reliability Entity Report</vt:lpstr>
      <vt:lpstr>NOGRR262 – Provisions for Operator Controlled Load Shed</vt:lpstr>
      <vt:lpstr>NPRR 1221 – Related to NOGRR262</vt:lpstr>
      <vt:lpstr>NPRR 1070 - Planning Criteria for GTC Exit Solutions</vt:lpstr>
      <vt:lpstr>OTWG Update</vt:lpstr>
      <vt:lpstr>Other Business</vt:lpstr>
    </vt:vector>
  </TitlesOfParts>
  <Company>Garland Power &amp; Light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Operations Working Group</dc:title>
  <dc:creator>Floyd</dc:creator>
  <cp:lastModifiedBy>Floyd, Rickey</cp:lastModifiedBy>
  <cp:revision>53</cp:revision>
  <dcterms:created xsi:type="dcterms:W3CDTF">2017-05-03T20:12:06Z</dcterms:created>
  <dcterms:modified xsi:type="dcterms:W3CDTF">2024-04-26T15:12:39Z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722B413E-14ED-44AB-BA37-C0F7103B7B0E</vt:lpwstr>
  </property>
  <property fmtid="{D5CDD505-2E9C-101B-9397-08002B2CF9AE}" pid="3" name="ArticulatePath">
    <vt:lpwstr>Presentation1</vt:lpwstr>
  </property>
  <property fmtid="{D5CDD505-2E9C-101B-9397-08002B2CF9AE}" pid="4" name="docIndexRef">
    <vt:lpwstr>d8d00dd3-b5ee-45ad-b2f3-03f31e2777f5</vt:lpwstr>
  </property>
  <property fmtid="{D5CDD505-2E9C-101B-9397-08002B2CF9AE}" pid="5" name="bjClsUserRVM">
    <vt:lpwstr>[]</vt:lpwstr>
  </property>
  <property fmtid="{D5CDD505-2E9C-101B-9397-08002B2CF9AE}" pid="6" name="bjSaver">
    <vt:lpwstr>eKjbB4XF/I3lnhLAvyEhKj6Lb8jcG+mE</vt:lpwstr>
  </property>
  <property fmtid="{D5CDD505-2E9C-101B-9397-08002B2CF9AE}" pid="7" name="bjDocumentLabelXML">
    <vt:lpwstr>&lt;?xml version="1.0" encoding="us-ascii"?&gt;&lt;sisl xmlns:xsd="http://www.w3.org/2001/XMLSchema" xmlns:xsi="http://www.w3.org/2001/XMLSchema-instance" sislVersion="0" policy="e9c0b8d7-bdb4-4fd3-b62a-f50327aaefce" origin="userSelected" xmlns="http://www.boldonj</vt:lpwstr>
  </property>
  <property fmtid="{D5CDD505-2E9C-101B-9397-08002B2CF9AE}" pid="8" name="bjDocumentLabelXML-0">
    <vt:lpwstr>ames.com/2008/01/sie/internal/label"&gt;&lt;element uid="c5f8eb12-5b27-439d-aaa6-3402af626fa3" value="" /&gt;&lt;element uid="d14f5c36-f44a-4315-b438-005cfe8f069f" value="" /&gt;&lt;/sisl&gt;</vt:lpwstr>
  </property>
  <property fmtid="{D5CDD505-2E9C-101B-9397-08002B2CF9AE}" pid="9" name="bjDocumentSecurityLabel">
    <vt:lpwstr>AEP Public</vt:lpwstr>
  </property>
  <property fmtid="{D5CDD505-2E9C-101B-9397-08002B2CF9AE}" pid="10" name="MSIP_Label_5c34e43d-0b77-4b2c-b224-1b46981ccfdb_SiteId">
    <vt:lpwstr>15f3c881-6b03-4ff6-8559-77bf5177818f</vt:lpwstr>
  </property>
  <property fmtid="{D5CDD505-2E9C-101B-9397-08002B2CF9AE}" pid="11" name="MSIP_Label_5c34e43d-0b77-4b2c-b224-1b46981ccfdb_Name">
    <vt:lpwstr>AEP Public</vt:lpwstr>
  </property>
  <property fmtid="{D5CDD505-2E9C-101B-9397-08002B2CF9AE}" pid="12" name="MSIP_Label_5c34e43d-0b77-4b2c-b224-1b46981ccfdb_Enabled">
    <vt:lpwstr>true</vt:lpwstr>
  </property>
  <property fmtid="{D5CDD505-2E9C-101B-9397-08002B2CF9AE}" pid="13" name="bjLabelHistoryID">
    <vt:lpwstr>{646B5928-8F0E-4F6E-B076-5F58C8BAAEA7}</vt:lpwstr>
  </property>
</Properties>
</file>