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757" r:id="rId5"/>
    <p:sldMasterId id="2147483763" r:id="rId6"/>
    <p:sldMasterId id="2147483765" r:id="rId7"/>
    <p:sldMasterId id="2147483663" r:id="rId8"/>
    <p:sldMasterId id="2147483739" r:id="rId9"/>
  </p:sldMasterIdLst>
  <p:notesMasterIdLst>
    <p:notesMasterId r:id="rId16"/>
  </p:notesMasterIdLst>
  <p:handoutMasterIdLst>
    <p:handoutMasterId r:id="rId17"/>
  </p:handoutMasterIdLst>
  <p:sldIdLst>
    <p:sldId id="542" r:id="rId10"/>
    <p:sldId id="632" r:id="rId11"/>
    <p:sldId id="633" r:id="rId12"/>
    <p:sldId id="627" r:id="rId13"/>
    <p:sldId id="631" r:id="rId14"/>
    <p:sldId id="63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AD32F3-9A8F-BBAB-6DC6-D1C0E300C730}" name="Butler, Luke" initials="BL" userId="S::Luke.Butler@ercot.com::cace11a8-8eef-4699-982e-2334d57899d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B957"/>
    <a:srgbClr val="C6E0B4"/>
    <a:srgbClr val="CCDADF"/>
    <a:srgbClr val="E7EEF0"/>
    <a:srgbClr val="B364C1"/>
    <a:srgbClr val="00CE7D"/>
    <a:srgbClr val="FFFFFF"/>
    <a:srgbClr val="910258"/>
    <a:srgbClr val="1F8B9D"/>
    <a:srgbClr val="093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6836F3-35C2-4B65-92D1-3F4E3F4BFE02}" v="4" dt="2024-04-25T22:16:16.838"/>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85429" autoAdjust="0"/>
  </p:normalViewPr>
  <p:slideViewPr>
    <p:cSldViewPr snapToGrid="0">
      <p:cViewPr varScale="1">
        <p:scale>
          <a:sx n="111" d="100"/>
          <a:sy n="111" d="100"/>
        </p:scale>
        <p:origin x="153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5" Type="http://schemas.openxmlformats.org/officeDocument/2006/relationships/slideMaster" Target="slideMasters/slideMaster2.xml"/><Relationship Id="rId15" Type="http://schemas.openxmlformats.org/officeDocument/2006/relationships/slide" Target="slides/slide6.xml"/><Relationship Id="rId23" Type="http://schemas.microsoft.com/office/2018/10/relationships/authors" Target="authors.xml"/><Relationship Id="rId10" Type="http://schemas.openxmlformats.org/officeDocument/2006/relationships/slide" Target="slides/slide1.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567151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55500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185140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795499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62164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25225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194763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74484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239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256449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59923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slideLayout" Target="../slideLayouts/slideLayout2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19" Type="http://schemas.openxmlformats.org/officeDocument/2006/relationships/theme" Target="../theme/theme5.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6.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56461756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2992083627"/>
      </p:ext>
    </p:extLst>
  </p:cSld>
  <p:clrMap bg1="lt1" tx1="dk1" bg2="lt2" tx2="dk2" accent1="accent1" accent2="accent2" accent3="accent3" accent4="accent4" accent5="accent5" accent6="accent6" hlink="hlink" folHlink="folHlink"/>
  <p:sldLayoutIdLst>
    <p:sldLayoutId id="21474837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118601"/>
      </p:ext>
    </p:extLst>
  </p:cSld>
  <p:clrMap bg1="lt1" tx1="dk1" bg2="lt2" tx2="dk2" accent1="accent1" accent2="accent2" accent3="accent3" accent4="accent4" accent5="accent5" accent6="accent6" hlink="hlink" folHlink="folHlink"/>
  <p:sldLayoutIdLst>
    <p:sldLayoutId id="2147483766"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1682683" cy="215444"/>
          </a:xfrm>
          <a:prstGeom prst="rect">
            <a:avLst/>
          </a:prstGeom>
          <a:noFill/>
        </p:spPr>
        <p:txBody>
          <a:bodyPr wrap="square" rtlCol="0">
            <a:spAutoFit/>
          </a:bodyPr>
          <a:lstStyle/>
          <a:p>
            <a:r>
              <a:rPr lang="en-US" sz="750" b="1" dirty="0">
                <a:solidFill>
                  <a:srgbClr val="5B6770"/>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dirty="0">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03192024-2024-Ancillary-Services-Methodology" TargetMode="External"/><Relationship Id="rId7" Type="http://schemas.openxmlformats.org/officeDocument/2006/relationships/hyperlink" Target="https://www.ercot.com/files/docs/2024/04/15/8.2%20System%20Operations%20Update.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ercot.com/files/docs/2024/04/12/5.%20ERCOT%20Reports.zip" TargetMode="External"/><Relationship Id="rId5" Type="http://schemas.openxmlformats.org/officeDocument/2006/relationships/hyperlink" Target="https://www.ercot.com/files/docs/2024/04/02/05-ros_ecrs_trigger_nprr1224-v2.pptx" TargetMode="External"/><Relationship Id="rId4" Type="http://schemas.openxmlformats.org/officeDocument/2006/relationships/hyperlink" Target="https://www.ercot.com/files/docs/2024/04/02/05-wms_march_ruc_analysis-v2.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calendar/03192024-2024-Ancillary-Services-Methodology"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8.emf"/><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216804-BD82-6056-35BC-BC8239617C81}"/>
              </a:ext>
            </a:extLst>
          </p:cNvPr>
          <p:cNvSpPr>
            <a:spLocks noGrp="1"/>
          </p:cNvSpPr>
          <p:nvPr>
            <p:ph type="body" sz="quarter" idx="3"/>
          </p:nvPr>
        </p:nvSpPr>
        <p:spPr/>
        <p:txBody>
          <a:bodyPr/>
          <a:lstStyle/>
          <a:p>
            <a:r>
              <a:rPr lang="en-US" dirty="0"/>
              <a:t>April 26, 2024</a:t>
            </a:r>
          </a:p>
        </p:txBody>
      </p:sp>
      <p:sp>
        <p:nvSpPr>
          <p:cNvPr id="3" name="Text Placeholder 2">
            <a:extLst>
              <a:ext uri="{FF2B5EF4-FFF2-40B4-BE49-F238E27FC236}">
                <a16:creationId xmlns:a16="http://schemas.microsoft.com/office/drawing/2014/main" id="{934B861D-3202-B3E0-B30F-EAFCC7718B63}"/>
              </a:ext>
            </a:extLst>
          </p:cNvPr>
          <p:cNvSpPr>
            <a:spLocks noGrp="1"/>
          </p:cNvSpPr>
          <p:nvPr>
            <p:ph type="body" sz="quarter" idx="10"/>
          </p:nvPr>
        </p:nvSpPr>
        <p:spPr>
          <a:xfrm>
            <a:off x="3547872" y="3970020"/>
            <a:ext cx="4465283" cy="382524"/>
          </a:xfrm>
        </p:spPr>
        <p:txBody>
          <a:bodyPr/>
          <a:lstStyle/>
          <a:p>
            <a:r>
              <a:rPr lang="en-US" dirty="0"/>
              <a:t>Nitika Mago</a:t>
            </a:r>
          </a:p>
          <a:p>
            <a:r>
              <a:rPr lang="en-US" dirty="0"/>
              <a:t>Balancing Operations Planning Staff</a:t>
            </a:r>
          </a:p>
        </p:txBody>
      </p:sp>
      <p:sp>
        <p:nvSpPr>
          <p:cNvPr id="5" name="Text Placeholder 4">
            <a:extLst>
              <a:ext uri="{FF2B5EF4-FFF2-40B4-BE49-F238E27FC236}">
                <a16:creationId xmlns:a16="http://schemas.microsoft.com/office/drawing/2014/main" id="{E8102EFE-BC76-C819-747E-8E2528F1DBA1}"/>
              </a:ext>
            </a:extLst>
          </p:cNvPr>
          <p:cNvSpPr>
            <a:spLocks noGrp="1"/>
          </p:cNvSpPr>
          <p:nvPr>
            <p:ph type="body" sz="quarter" idx="11"/>
          </p:nvPr>
        </p:nvSpPr>
        <p:spPr/>
        <p:txBody>
          <a:bodyPr/>
          <a:lstStyle/>
          <a:p>
            <a:r>
              <a:rPr lang="en-US" sz="2800" b="1" dirty="0">
                <a:solidFill>
                  <a:schemeClr val="tx2"/>
                </a:solidFill>
              </a:rPr>
              <a:t>NPRR1224 </a:t>
            </a:r>
          </a:p>
          <a:p>
            <a:r>
              <a:rPr lang="en-US" sz="2800" b="1" dirty="0">
                <a:solidFill>
                  <a:schemeClr val="tx2"/>
                </a:solidFill>
              </a:rPr>
              <a:t>Sensitivity Analysis for Power Balance Penalty based ECRS  manual deployment trigger</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D1721-894B-18A4-49AF-117C619F0C00}"/>
              </a:ext>
            </a:extLst>
          </p:cNvPr>
          <p:cNvSpPr>
            <a:spLocks noGrp="1"/>
          </p:cNvSpPr>
          <p:nvPr>
            <p:ph type="title"/>
          </p:nvPr>
        </p:nvSpPr>
        <p:spPr/>
        <p:txBody>
          <a:bodyPr/>
          <a:lstStyle/>
          <a:p>
            <a:r>
              <a:rPr lang="en-US" dirty="0"/>
              <a:t>Introduction</a:t>
            </a:r>
          </a:p>
        </p:txBody>
      </p:sp>
      <p:sp>
        <p:nvSpPr>
          <p:cNvPr id="5" name="Content Placeholder 4">
            <a:extLst>
              <a:ext uri="{FF2B5EF4-FFF2-40B4-BE49-F238E27FC236}">
                <a16:creationId xmlns:a16="http://schemas.microsoft.com/office/drawing/2014/main" id="{3FAAC959-8248-78D1-ACED-5913EBD2337B}"/>
              </a:ext>
            </a:extLst>
          </p:cNvPr>
          <p:cNvSpPr>
            <a:spLocks noGrp="1"/>
          </p:cNvSpPr>
          <p:nvPr>
            <p:ph idx="1"/>
          </p:nvPr>
        </p:nvSpPr>
        <p:spPr/>
        <p:txBody>
          <a:bodyPr/>
          <a:lstStyle/>
          <a:p>
            <a:r>
              <a:rPr lang="en-US" sz="1400" dirty="0"/>
              <a:t>During discussion on NPRR1224, ECRS Manual Deployment Triggers at the April 05</a:t>
            </a:r>
            <a:r>
              <a:rPr lang="en-US" sz="1400" baseline="30000" dirty="0"/>
              <a:t>th</a:t>
            </a:r>
            <a:r>
              <a:rPr lang="en-US" sz="1400" dirty="0"/>
              <a:t> 2024, Protocol Revision Subcommittee meeting, there was request to conduct a sensitivity analysis for the proposed Power Balance Penalty based manual deployment trigger.</a:t>
            </a:r>
          </a:p>
          <a:p>
            <a:endParaRPr lang="en-US" sz="1400" dirty="0"/>
          </a:p>
          <a:p>
            <a:r>
              <a:rPr lang="en-US" sz="1400" dirty="0"/>
              <a:t>Following is a recap of the proposed trigger in Nodal Protocol Section 6.5.7.6.2.4, Deployment and Recall of ERCOT Contingency Reserve Service in the version of NPRR1224 that was published on March 27, 2024.</a:t>
            </a:r>
          </a:p>
          <a:p>
            <a:pPr marL="342900" lvl="1" indent="0">
              <a:buNone/>
            </a:pPr>
            <a:r>
              <a:rPr lang="en-US" sz="1400" i="1" dirty="0"/>
              <a:t>ERCOT may manually release up to 500 MW of ECRS capacity from SCED-dispatchable Resources when the power balance constraint is violated and the MW amount of power balance constraint violation is at or above </a:t>
            </a:r>
            <a:r>
              <a:rPr lang="en-US" sz="1400" b="1" i="1" u="sng" dirty="0"/>
              <a:t>30 MW </a:t>
            </a:r>
            <a:r>
              <a:rPr lang="en-US" sz="1400" i="1" dirty="0"/>
              <a:t>for at least </a:t>
            </a:r>
            <a:r>
              <a:rPr lang="en-US" sz="1400" b="1" i="1" u="sng" dirty="0"/>
              <a:t>ten consecutive minutes</a:t>
            </a:r>
            <a:r>
              <a:rPr lang="en-US" sz="1400" i="1" dirty="0"/>
              <a:t>.  Following such an ECRS release, if the power balance constraint violation remains at or above </a:t>
            </a:r>
            <a:r>
              <a:rPr lang="en-US" sz="1400" b="1" i="1" u="sng" dirty="0"/>
              <a:t>30 MW</a:t>
            </a:r>
            <a:r>
              <a:rPr lang="en-US" sz="1400" i="1" dirty="0"/>
              <a:t>, ERCOT may release additional MW of ECRS from SCED-dispatchable Resources.</a:t>
            </a:r>
          </a:p>
          <a:p>
            <a:endParaRPr lang="en-US" dirty="0"/>
          </a:p>
          <a:p>
            <a:r>
              <a:rPr lang="en-US" sz="1400" dirty="0"/>
              <a:t>ERCOT has conducted an analysis to test how often would this trigger could recommend release of ECRS if different combinations of </a:t>
            </a:r>
            <a:r>
              <a:rPr lang="en-US" sz="1400" i="1" dirty="0"/>
              <a:t>power balance constraint violation</a:t>
            </a:r>
            <a:r>
              <a:rPr lang="en-US" sz="1400" dirty="0"/>
              <a:t> (X, a negative value) and </a:t>
            </a:r>
            <a:r>
              <a:rPr lang="en-US" sz="1400" i="1" dirty="0"/>
              <a:t>consecutive time duration</a:t>
            </a:r>
            <a:r>
              <a:rPr lang="en-US" sz="1400" dirty="0"/>
              <a:t> (Y) for all SCED executions in June 1, 2023 – April 1, 2024. </a:t>
            </a:r>
          </a:p>
          <a:p>
            <a:endParaRPr lang="en-US" sz="1400" dirty="0"/>
          </a:p>
          <a:p>
            <a:r>
              <a:rPr lang="en-US" sz="1400" dirty="0"/>
              <a:t>This slide deck shares results from this analysis. </a:t>
            </a:r>
          </a:p>
        </p:txBody>
      </p:sp>
      <p:sp>
        <p:nvSpPr>
          <p:cNvPr id="4" name="Slide Number Placeholder 3">
            <a:extLst>
              <a:ext uri="{FF2B5EF4-FFF2-40B4-BE49-F238E27FC236}">
                <a16:creationId xmlns:a16="http://schemas.microsoft.com/office/drawing/2014/main" id="{8F6691B8-D500-3343-315F-95376ACF2C1D}"/>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3" name="TextBox 2">
            <a:extLst>
              <a:ext uri="{FF2B5EF4-FFF2-40B4-BE49-F238E27FC236}">
                <a16:creationId xmlns:a16="http://schemas.microsoft.com/office/drawing/2014/main" id="{E80D4465-8EC4-3A84-B0FF-F5ABE607599E}"/>
              </a:ext>
            </a:extLst>
          </p:cNvPr>
          <p:cNvSpPr txBox="1"/>
          <p:nvPr/>
        </p:nvSpPr>
        <p:spPr>
          <a:xfrm>
            <a:off x="1945340" y="6459490"/>
            <a:ext cx="6893860" cy="400144"/>
          </a:xfrm>
          <a:prstGeom prst="rect">
            <a:avLst/>
          </a:prstGeom>
          <a:noFill/>
        </p:spPr>
        <p:txBody>
          <a:bodyPr wrap="square" numCol="3" rtlCol="0">
            <a:noAutofit/>
          </a:bodyPr>
          <a:lstStyle/>
          <a:p>
            <a:pPr marL="0" indent="0">
              <a:buNone/>
            </a:pPr>
            <a:r>
              <a:rPr kumimoji="0" lang="en-US" sz="800" b="0" i="0" u="none" strike="noStrike" kern="1200" cap="none" spc="0" normalizeH="0" baseline="0" noProof="0" dirty="0">
                <a:ln>
                  <a:noFill/>
                </a:ln>
                <a:solidFill>
                  <a:srgbClr val="FF0000"/>
                </a:solidFill>
                <a:effectLst/>
                <a:uLnTx/>
                <a:uFillTx/>
                <a:ea typeface="+mn-ea"/>
                <a:cs typeface="+mn-cs"/>
              </a:rPr>
              <a:t>*</a:t>
            </a:r>
            <a:r>
              <a:rPr kumimoji="0" lang="en-US" sz="800" b="0" i="0" u="none" strike="noStrike" kern="1200" cap="none" spc="0" normalizeH="0" baseline="0" noProof="0" dirty="0">
                <a:ln>
                  <a:noFill/>
                </a:ln>
                <a:solidFill>
                  <a:schemeClr val="tx2"/>
                </a:solidFill>
                <a:effectLst/>
                <a:uLnTx/>
                <a:uFillTx/>
                <a:ea typeface="+mn-ea"/>
                <a:cs typeface="+mn-cs"/>
              </a:rPr>
              <a:t>For reference past </a:t>
            </a:r>
            <a:r>
              <a:rPr lang="en-US" sz="800" dirty="0">
                <a:solidFill>
                  <a:schemeClr val="tx2"/>
                </a:solidFill>
              </a:rPr>
              <a:t>ERCOT presentations on this topic include:</a:t>
            </a:r>
          </a:p>
          <a:p>
            <a:pPr marL="0" indent="0">
              <a:buNone/>
            </a:pPr>
            <a:endParaRPr lang="en-US" sz="800" dirty="0">
              <a:solidFill>
                <a:schemeClr val="tx2"/>
              </a:solidFill>
            </a:endParaRPr>
          </a:p>
          <a:p>
            <a:pPr marL="341313" lvl="1" indent="-228600">
              <a:buFont typeface="+mj-lt"/>
              <a:buAutoNum type="arabicPeriod"/>
            </a:pPr>
            <a:r>
              <a:rPr lang="en-US" sz="800" dirty="0">
                <a:solidFill>
                  <a:schemeClr val="tx2"/>
                </a:solidFill>
              </a:rPr>
              <a:t>March 19, 2024 Workshop </a:t>
            </a:r>
            <a:r>
              <a:rPr lang="en-US" sz="800" dirty="0">
                <a:solidFill>
                  <a:schemeClr val="tx2"/>
                </a:solidFill>
                <a:hlinkClick r:id="rId3">
                  <a:extLst>
                    <a:ext uri="{A12FA001-AC4F-418D-AE19-62706E023703}">
                      <ahyp:hlinkClr xmlns:ahyp="http://schemas.microsoft.com/office/drawing/2018/hyperlinkcolor" val="tx"/>
                    </a:ext>
                  </a:extLst>
                </a:hlinkClick>
              </a:rPr>
              <a:t>Link</a:t>
            </a:r>
            <a:endParaRPr lang="en-US" sz="800" dirty="0">
              <a:solidFill>
                <a:schemeClr val="tx2"/>
              </a:solidFill>
            </a:endParaRPr>
          </a:p>
          <a:p>
            <a:pPr marL="341313" lvl="1" indent="-228600">
              <a:buFont typeface="+mj-lt"/>
              <a:buAutoNum type="arabicPeriod"/>
            </a:pPr>
            <a:r>
              <a:rPr lang="en-US" sz="800" dirty="0">
                <a:solidFill>
                  <a:schemeClr val="tx2"/>
                </a:solidFill>
              </a:rPr>
              <a:t>April 03, 2024 WMS </a:t>
            </a:r>
            <a:r>
              <a:rPr lang="en-US" sz="800" dirty="0">
                <a:solidFill>
                  <a:schemeClr val="tx2"/>
                </a:solidFill>
                <a:hlinkClick r:id="rId4">
                  <a:extLst>
                    <a:ext uri="{A12FA001-AC4F-418D-AE19-62706E023703}">
                      <ahyp:hlinkClr xmlns:ahyp="http://schemas.microsoft.com/office/drawing/2018/hyperlinkcolor" val="tx"/>
                    </a:ext>
                  </a:extLst>
                </a:hlinkClick>
              </a:rPr>
              <a:t>Link</a:t>
            </a:r>
            <a:endParaRPr lang="en-US" sz="800" dirty="0">
              <a:solidFill>
                <a:schemeClr val="tx2"/>
              </a:solidFill>
            </a:endParaRPr>
          </a:p>
          <a:p>
            <a:pPr marL="341313" lvl="1" indent="-228600">
              <a:buFont typeface="+mj-lt"/>
              <a:buAutoNum type="arabicPeriod"/>
            </a:pPr>
            <a:r>
              <a:rPr lang="en-US" sz="800" dirty="0">
                <a:solidFill>
                  <a:schemeClr val="tx2"/>
                </a:solidFill>
              </a:rPr>
              <a:t>April 04, 2024 ROS </a:t>
            </a:r>
            <a:r>
              <a:rPr lang="en-US" sz="800" dirty="0">
                <a:solidFill>
                  <a:schemeClr val="tx2"/>
                </a:solidFill>
                <a:hlinkClick r:id="rId5">
                  <a:extLst>
                    <a:ext uri="{A12FA001-AC4F-418D-AE19-62706E023703}">
                      <ahyp:hlinkClr xmlns:ahyp="http://schemas.microsoft.com/office/drawing/2018/hyperlinkcolor" val="tx"/>
                    </a:ext>
                  </a:extLst>
                </a:hlinkClick>
              </a:rPr>
              <a:t>Link</a:t>
            </a:r>
            <a:endParaRPr lang="en-US" sz="800" dirty="0">
              <a:solidFill>
                <a:schemeClr val="tx2"/>
              </a:solidFill>
            </a:endParaRPr>
          </a:p>
          <a:p>
            <a:pPr marL="233363" lvl="1" indent="-228600">
              <a:buFont typeface="+mj-lt"/>
              <a:buAutoNum type="arabicPeriod"/>
            </a:pPr>
            <a:r>
              <a:rPr lang="en-US" sz="800" dirty="0">
                <a:solidFill>
                  <a:schemeClr val="tx2"/>
                </a:solidFill>
              </a:rPr>
              <a:t>April 15, 2024 TAC </a:t>
            </a:r>
            <a:r>
              <a:rPr lang="en-US" sz="800" dirty="0">
                <a:solidFill>
                  <a:schemeClr val="tx2"/>
                </a:solidFill>
                <a:hlinkClick r:id="rId6">
                  <a:extLst>
                    <a:ext uri="{A12FA001-AC4F-418D-AE19-62706E023703}">
                      <ahyp:hlinkClr xmlns:ahyp="http://schemas.microsoft.com/office/drawing/2018/hyperlinkcolor" val="tx"/>
                    </a:ext>
                  </a:extLst>
                </a:hlinkClick>
              </a:rPr>
              <a:t>Link</a:t>
            </a:r>
            <a:endParaRPr lang="en-US" sz="800" dirty="0">
              <a:solidFill>
                <a:schemeClr val="tx2"/>
              </a:solidFill>
            </a:endParaRPr>
          </a:p>
          <a:p>
            <a:pPr marL="233363" lvl="1" indent="-228600">
              <a:buFont typeface="+mj-lt"/>
              <a:buAutoNum type="arabicPeriod"/>
            </a:pPr>
            <a:r>
              <a:rPr lang="en-US" sz="800" dirty="0">
                <a:solidFill>
                  <a:schemeClr val="tx2"/>
                </a:solidFill>
              </a:rPr>
              <a:t>April 22, 2024 </a:t>
            </a:r>
            <a:r>
              <a:rPr lang="en-US" sz="800" dirty="0" err="1">
                <a:solidFill>
                  <a:schemeClr val="tx2"/>
                </a:solidFill>
              </a:rPr>
              <a:t>BoD</a:t>
            </a:r>
            <a:r>
              <a:rPr lang="en-US" sz="800" dirty="0">
                <a:solidFill>
                  <a:schemeClr val="tx2"/>
                </a:solidFill>
              </a:rPr>
              <a:t> R&amp;M </a:t>
            </a:r>
            <a:r>
              <a:rPr lang="en-US" sz="800" dirty="0">
                <a:solidFill>
                  <a:schemeClr val="tx2"/>
                </a:solidFill>
                <a:hlinkClick r:id="rId7">
                  <a:extLst>
                    <a:ext uri="{A12FA001-AC4F-418D-AE19-62706E023703}">
                      <ahyp:hlinkClr xmlns:ahyp="http://schemas.microsoft.com/office/drawing/2018/hyperlinkcolor" val="tx"/>
                    </a:ext>
                  </a:extLst>
                </a:hlinkClick>
              </a:rPr>
              <a:t>Link</a:t>
            </a:r>
            <a:endParaRPr lang="en-US" sz="800" dirty="0">
              <a:solidFill>
                <a:schemeClr val="tx2"/>
              </a:solidFill>
            </a:endParaRPr>
          </a:p>
        </p:txBody>
      </p:sp>
    </p:spTree>
    <p:extLst>
      <p:ext uri="{BB962C8B-B14F-4D97-AF65-F5344CB8AC3E}">
        <p14:creationId xmlns:p14="http://schemas.microsoft.com/office/powerpoint/2010/main" val="3718683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07B6-17B0-0ABC-31A7-4EF793F2EEA1}"/>
              </a:ext>
            </a:extLst>
          </p:cNvPr>
          <p:cNvSpPr>
            <a:spLocks noGrp="1"/>
          </p:cNvSpPr>
          <p:nvPr>
            <p:ph type="title"/>
          </p:nvPr>
        </p:nvSpPr>
        <p:spPr/>
        <p:txBody>
          <a:bodyPr/>
          <a:lstStyle/>
          <a:p>
            <a:r>
              <a:rPr lang="en-US" dirty="0"/>
              <a:t>Analysis Methodology</a:t>
            </a:r>
          </a:p>
        </p:txBody>
      </p:sp>
      <p:sp>
        <p:nvSpPr>
          <p:cNvPr id="3" name="Content Placeholder 2">
            <a:extLst>
              <a:ext uri="{FF2B5EF4-FFF2-40B4-BE49-F238E27FC236}">
                <a16:creationId xmlns:a16="http://schemas.microsoft.com/office/drawing/2014/main" id="{8850EF8C-B97D-EE08-49A7-C688F966D953}"/>
              </a:ext>
            </a:extLst>
          </p:cNvPr>
          <p:cNvSpPr>
            <a:spLocks noGrp="1"/>
          </p:cNvSpPr>
          <p:nvPr>
            <p:ph idx="1"/>
          </p:nvPr>
        </p:nvSpPr>
        <p:spPr/>
        <p:txBody>
          <a:bodyPr/>
          <a:lstStyle/>
          <a:p>
            <a:pPr marL="285750" indent="-285750">
              <a:buFont typeface="Arial" panose="020B0604020202020204" pitchFamily="34" charset="0"/>
              <a:buChar char="•"/>
            </a:pPr>
            <a:r>
              <a:rPr lang="en-US" sz="1400" dirty="0">
                <a:solidFill>
                  <a:schemeClr val="tx2"/>
                </a:solidFill>
              </a:rPr>
              <a:t>Results from all SCED executions between June 1, 2023 and April 1, 2024 were analyzed in this analysis. </a:t>
            </a:r>
          </a:p>
          <a:p>
            <a:pPr marL="585788" lvl="1" indent="-285750">
              <a:buFont typeface="Arial" panose="020B0604020202020204" pitchFamily="34" charset="0"/>
              <a:buChar char="•"/>
            </a:pPr>
            <a:r>
              <a:rPr lang="en-US" sz="1400" dirty="0"/>
              <a:t>Note that </a:t>
            </a:r>
            <a:r>
              <a:rPr lang="en-US" sz="1400" dirty="0">
                <a:solidFill>
                  <a:schemeClr val="tx2"/>
                </a:solidFill>
              </a:rPr>
              <a:t>ECRS was released on 29 days in this time frame. </a:t>
            </a:r>
          </a:p>
          <a:p>
            <a:pPr marL="585788" lvl="1" indent="-285750">
              <a:buFont typeface="Arial" panose="020B0604020202020204" pitchFamily="34" charset="0"/>
              <a:buChar char="•"/>
            </a:pPr>
            <a:endParaRPr lang="en-US" sz="1200" dirty="0"/>
          </a:p>
          <a:p>
            <a:r>
              <a:rPr lang="en-US" sz="1400" dirty="0"/>
              <a:t>The following values of X and Y were tested.</a:t>
            </a:r>
          </a:p>
          <a:p>
            <a:pPr lvl="1"/>
            <a:r>
              <a:rPr lang="en-US" sz="1400" dirty="0"/>
              <a:t>X: -5, -10, -20, -30, -40, -50, -100 MWs</a:t>
            </a:r>
          </a:p>
          <a:p>
            <a:pPr lvl="1"/>
            <a:r>
              <a:rPr lang="en-US" sz="1400" dirty="0"/>
              <a:t>Y: 0, 5, 10, 15, 20, 25, 30 minutes</a:t>
            </a:r>
          </a:p>
          <a:p>
            <a:pPr marL="585788" lvl="1" indent="-285750">
              <a:buFont typeface="Arial" panose="020B0604020202020204" pitchFamily="34" charset="0"/>
              <a:buChar char="•"/>
            </a:pPr>
            <a:endParaRPr lang="en-US" sz="1200" dirty="0"/>
          </a:p>
          <a:p>
            <a:pPr marL="285750" indent="-285750"/>
            <a:r>
              <a:rPr lang="en-US" sz="1400" dirty="0">
                <a:solidFill>
                  <a:schemeClr val="tx2"/>
                </a:solidFill>
              </a:rPr>
              <a:t>The analysis reviewed the historic power balance penalty violations in every SCED execution and flagged the instances when the violation was greater than or equal to X for Y consecutive minutes. </a:t>
            </a:r>
          </a:p>
          <a:p>
            <a:pPr marL="285750" indent="-285750">
              <a:buFont typeface="Arial" panose="020B0604020202020204" pitchFamily="34" charset="0"/>
              <a:buChar char="•"/>
            </a:pPr>
            <a:endParaRPr lang="en-US" sz="1200" dirty="0">
              <a:solidFill>
                <a:schemeClr val="tx2"/>
              </a:solidFill>
            </a:endParaRPr>
          </a:p>
          <a:p>
            <a:pPr marL="285750" indent="-285750">
              <a:buFont typeface="Arial" panose="020B0604020202020204" pitchFamily="34" charset="0"/>
              <a:buChar char="•"/>
            </a:pPr>
            <a:r>
              <a:rPr lang="en-US" sz="1400" dirty="0">
                <a:solidFill>
                  <a:schemeClr val="tx2"/>
                </a:solidFill>
              </a:rPr>
              <a:t>When reporting results, only </a:t>
            </a:r>
            <a:r>
              <a:rPr lang="en-US" sz="1400" dirty="0"/>
              <a:t>the</a:t>
            </a:r>
            <a:r>
              <a:rPr lang="en-US" sz="1400" dirty="0">
                <a:solidFill>
                  <a:schemeClr val="tx2"/>
                </a:solidFill>
              </a:rPr>
              <a:t> </a:t>
            </a:r>
            <a:r>
              <a:rPr lang="en-US" sz="1400" dirty="0"/>
              <a:t>first time in every Operating Day when the combination of X and Y were met is reported. </a:t>
            </a:r>
            <a:endParaRPr lang="en-US" sz="1400" dirty="0">
              <a:solidFill>
                <a:srgbClr val="FF0000"/>
              </a:solidFill>
            </a:endParaRPr>
          </a:p>
          <a:p>
            <a:pPr marL="585788" lvl="1" indent="-285750">
              <a:buFont typeface="Arial" panose="020B0604020202020204" pitchFamily="34" charset="0"/>
              <a:buChar char="•"/>
            </a:pPr>
            <a:r>
              <a:rPr lang="en-US" sz="1400" dirty="0">
                <a:solidFill>
                  <a:schemeClr val="tx2"/>
                </a:solidFill>
              </a:rPr>
              <a:t>This means if there are multiple times in an Operating Day when the X &amp; Y combination are met, the earliest triggering time is reported. </a:t>
            </a:r>
          </a:p>
          <a:p>
            <a:pPr marL="585788" lvl="1" indent="-285750">
              <a:buFont typeface="Arial" panose="020B0604020202020204" pitchFamily="34" charset="0"/>
              <a:buChar char="•"/>
            </a:pPr>
            <a:endParaRPr lang="en-US" sz="1200" dirty="0"/>
          </a:p>
          <a:p>
            <a:pPr marL="285750" indent="-285750"/>
            <a:r>
              <a:rPr lang="en-US" sz="1400" dirty="0">
                <a:solidFill>
                  <a:schemeClr val="tx2"/>
                </a:solidFill>
              </a:rPr>
              <a:t>Next </a:t>
            </a:r>
            <a:r>
              <a:rPr lang="en-US" sz="1400" dirty="0"/>
              <a:t>two slides share a summary of the results from this analysis. </a:t>
            </a:r>
            <a:r>
              <a:rPr lang="en-US" sz="1400" dirty="0">
                <a:solidFill>
                  <a:schemeClr val="tx2"/>
                </a:solidFill>
              </a:rPr>
              <a:t>The complete set of results are included in this workbook.</a:t>
            </a:r>
            <a:r>
              <a:rPr lang="en-US" sz="1400" dirty="0">
                <a:solidFill>
                  <a:srgbClr val="FF0000"/>
                </a:solidFill>
              </a:rPr>
              <a:t>* </a:t>
            </a:r>
          </a:p>
          <a:p>
            <a:pPr marL="0" indent="0">
              <a:buNone/>
            </a:pPr>
            <a:endParaRPr lang="en-US" sz="1400" dirty="0">
              <a:solidFill>
                <a:srgbClr val="FF0000"/>
              </a:solidFill>
            </a:endParaRPr>
          </a:p>
          <a:p>
            <a:pPr marL="0" indent="0">
              <a:buNone/>
            </a:pPr>
            <a:endParaRPr lang="en-US" sz="1400" dirty="0">
              <a:solidFill>
                <a:srgbClr val="FF0000"/>
              </a:solidFill>
            </a:endParaRPr>
          </a:p>
          <a:p>
            <a:pPr marL="0" indent="0">
              <a:buNone/>
            </a:pPr>
            <a:r>
              <a:rPr lang="en-US" sz="900" dirty="0">
                <a:solidFill>
                  <a:srgbClr val="FF0000"/>
                </a:solidFill>
              </a:rPr>
              <a:t>*</a:t>
            </a:r>
            <a:r>
              <a:rPr lang="en-US" sz="900" dirty="0"/>
              <a:t>Note for the combination of X=-30 and Y =10, the triggering time results in this workbook and analysis in some cases are slightly different from the ones previously</a:t>
            </a:r>
            <a:r>
              <a:rPr lang="en-US" sz="900" dirty="0">
                <a:solidFill>
                  <a:schemeClr val="tx2"/>
                </a:solidFill>
              </a:rPr>
              <a:t> posted on </a:t>
            </a:r>
            <a:r>
              <a:rPr lang="en-US" sz="900" dirty="0">
                <a:solidFill>
                  <a:schemeClr val="tx2"/>
                </a:solidFill>
                <a:hlinkClick r:id="rId3"/>
              </a:rPr>
              <a:t>https://www.ercot.com/calendar/03192024-2024-Ancillary-Services-Methodology</a:t>
            </a:r>
            <a:r>
              <a:rPr lang="en-US" sz="900" dirty="0"/>
              <a:t>. This is primarily attributed to the approach that the previous analysis used to track the consecutive minutes Power Balance Penalty violation was greater than or equal to 30 MW. The results from current analysis supersede the previous posting and are more accurate in tracking this.</a:t>
            </a:r>
          </a:p>
        </p:txBody>
      </p:sp>
      <p:sp>
        <p:nvSpPr>
          <p:cNvPr id="4" name="Slide Number Placeholder 3">
            <a:extLst>
              <a:ext uri="{FF2B5EF4-FFF2-40B4-BE49-F238E27FC236}">
                <a16:creationId xmlns:a16="http://schemas.microsoft.com/office/drawing/2014/main" id="{0C053A31-421D-3D76-069A-3A8FE00E3037}"/>
              </a:ext>
            </a:extLst>
          </p:cNvPr>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Object 5">
            <a:extLst>
              <a:ext uri="{FF2B5EF4-FFF2-40B4-BE49-F238E27FC236}">
                <a16:creationId xmlns:a16="http://schemas.microsoft.com/office/drawing/2014/main" id="{91602127-AB5D-C9F1-C0E0-795DBC8CFC26}"/>
              </a:ext>
            </a:extLst>
          </p:cNvPr>
          <p:cNvGraphicFramePr>
            <a:graphicFrameLocks noChangeAspect="1"/>
          </p:cNvGraphicFramePr>
          <p:nvPr>
            <p:extLst>
              <p:ext uri="{D42A27DB-BD31-4B8C-83A1-F6EECF244321}">
                <p14:modId xmlns:p14="http://schemas.microsoft.com/office/powerpoint/2010/main" val="4095657425"/>
              </p:ext>
            </p:extLst>
          </p:nvPr>
        </p:nvGraphicFramePr>
        <p:xfrm>
          <a:off x="2668556" y="4894604"/>
          <a:ext cx="914400" cy="792163"/>
        </p:xfrm>
        <a:graphic>
          <a:graphicData uri="http://schemas.openxmlformats.org/presentationml/2006/ole">
            <mc:AlternateContent xmlns:mc="http://schemas.openxmlformats.org/markup-compatibility/2006">
              <mc:Choice xmlns:v="urn:schemas-microsoft-com:vml" Requires="v">
                <p:oleObj name="Worksheet" showAsIcon="1" r:id="rId4" imgW="914282" imgH="792690" progId="Excel.Sheet.12">
                  <p:embed/>
                </p:oleObj>
              </mc:Choice>
              <mc:Fallback>
                <p:oleObj name="Worksheet" showAsIcon="1" r:id="rId4" imgW="914282" imgH="792690" progId="Excel.Sheet.12">
                  <p:embed/>
                  <p:pic>
                    <p:nvPicPr>
                      <p:cNvPr id="6" name="Object 5">
                        <a:extLst>
                          <a:ext uri="{FF2B5EF4-FFF2-40B4-BE49-F238E27FC236}">
                            <a16:creationId xmlns:a16="http://schemas.microsoft.com/office/drawing/2014/main" id="{91602127-AB5D-C9F1-C0E0-795DBC8CFC26}"/>
                          </a:ext>
                        </a:extLst>
                      </p:cNvPr>
                      <p:cNvPicPr/>
                      <p:nvPr/>
                    </p:nvPicPr>
                    <p:blipFill>
                      <a:blip r:embed="rId5"/>
                      <a:stretch>
                        <a:fillRect/>
                      </a:stretch>
                    </p:blipFill>
                    <p:spPr>
                      <a:xfrm>
                        <a:off x="2668556" y="4894604"/>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2054152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D31D9-D5DE-E352-7CC9-219FFC074D2B}"/>
              </a:ext>
            </a:extLst>
          </p:cNvPr>
          <p:cNvSpPr>
            <a:spLocks noGrp="1"/>
          </p:cNvSpPr>
          <p:nvPr>
            <p:ph type="title"/>
          </p:nvPr>
        </p:nvSpPr>
        <p:spPr/>
        <p:txBody>
          <a:bodyPr/>
          <a:lstStyle/>
          <a:p>
            <a:r>
              <a:rPr lang="en-US" dirty="0"/>
              <a:t>Summary of Results</a:t>
            </a:r>
          </a:p>
        </p:txBody>
      </p:sp>
      <p:sp>
        <p:nvSpPr>
          <p:cNvPr id="3" name="Content Placeholder 2">
            <a:extLst>
              <a:ext uri="{FF2B5EF4-FFF2-40B4-BE49-F238E27FC236}">
                <a16:creationId xmlns:a16="http://schemas.microsoft.com/office/drawing/2014/main" id="{A361506F-F904-2A93-5FDA-65A231D9D05B}"/>
              </a:ext>
            </a:extLst>
          </p:cNvPr>
          <p:cNvSpPr>
            <a:spLocks noGrp="1"/>
          </p:cNvSpPr>
          <p:nvPr>
            <p:ph idx="1"/>
          </p:nvPr>
        </p:nvSpPr>
        <p:spPr>
          <a:xfrm>
            <a:off x="381000" y="830878"/>
            <a:ext cx="8534400" cy="544005"/>
          </a:xfrm>
        </p:spPr>
        <p:txBody>
          <a:bodyPr/>
          <a:lstStyle/>
          <a:p>
            <a:pPr marL="0" marR="0" indent="0">
              <a:spcBef>
                <a:spcPts val="0"/>
              </a:spcBef>
              <a:spcAft>
                <a:spcPts val="0"/>
              </a:spcAft>
              <a:buNone/>
            </a:pPr>
            <a:r>
              <a:rPr lang="en-US" sz="1400" b="1" dirty="0"/>
              <a:t>Total Deployments: </a:t>
            </a:r>
            <a:r>
              <a:rPr lang="en-US" sz="1400" dirty="0"/>
              <a:t>Total number of occurrences when the parameter pair were met indicating the potential for releasing SCED dispatchable ECRS.</a:t>
            </a:r>
          </a:p>
          <a:p>
            <a:pPr marL="0" marR="0" indent="0">
              <a:spcBef>
                <a:spcPts val="0"/>
              </a:spcBef>
              <a:spcAft>
                <a:spcPts val="0"/>
              </a:spcAft>
              <a:buNone/>
            </a:pPr>
            <a:endParaRPr lang="en-US" sz="1400" b="1" dirty="0"/>
          </a:p>
        </p:txBody>
      </p:sp>
      <p:sp>
        <p:nvSpPr>
          <p:cNvPr id="4" name="Slide Number Placeholder 3">
            <a:extLst>
              <a:ext uri="{FF2B5EF4-FFF2-40B4-BE49-F238E27FC236}">
                <a16:creationId xmlns:a16="http://schemas.microsoft.com/office/drawing/2014/main" id="{CA1AFBFB-B75A-6BEB-31A7-B77F5B447F74}"/>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D56B5EA5-EE49-C8B9-782C-272ADEEF052B}"/>
              </a:ext>
            </a:extLst>
          </p:cNvPr>
          <p:cNvPicPr>
            <a:picLocks noChangeAspect="1"/>
          </p:cNvPicPr>
          <p:nvPr/>
        </p:nvPicPr>
        <p:blipFill>
          <a:blip r:embed="rId2"/>
          <a:stretch>
            <a:fillRect/>
          </a:stretch>
        </p:blipFill>
        <p:spPr>
          <a:xfrm>
            <a:off x="4478632" y="4986380"/>
            <a:ext cx="3022706" cy="1458456"/>
          </a:xfrm>
          <a:prstGeom prst="rect">
            <a:avLst/>
          </a:prstGeom>
        </p:spPr>
      </p:pic>
      <p:pic>
        <p:nvPicPr>
          <p:cNvPr id="7" name="Picture 6">
            <a:extLst>
              <a:ext uri="{FF2B5EF4-FFF2-40B4-BE49-F238E27FC236}">
                <a16:creationId xmlns:a16="http://schemas.microsoft.com/office/drawing/2014/main" id="{AA462048-19C8-4863-8A40-8706815A362D}"/>
              </a:ext>
            </a:extLst>
          </p:cNvPr>
          <p:cNvPicPr>
            <a:picLocks noChangeAspect="1"/>
          </p:cNvPicPr>
          <p:nvPr/>
        </p:nvPicPr>
        <p:blipFill>
          <a:blip r:embed="rId3"/>
          <a:stretch>
            <a:fillRect/>
          </a:stretch>
        </p:blipFill>
        <p:spPr>
          <a:xfrm>
            <a:off x="4478637" y="1133727"/>
            <a:ext cx="3022701" cy="1458453"/>
          </a:xfrm>
          <a:prstGeom prst="rect">
            <a:avLst/>
          </a:prstGeom>
        </p:spPr>
      </p:pic>
      <p:pic>
        <p:nvPicPr>
          <p:cNvPr id="10" name="Picture 9">
            <a:extLst>
              <a:ext uri="{FF2B5EF4-FFF2-40B4-BE49-F238E27FC236}">
                <a16:creationId xmlns:a16="http://schemas.microsoft.com/office/drawing/2014/main" id="{ACA5BD82-10DA-CBD7-4F72-B65AAF612C2C}"/>
              </a:ext>
            </a:extLst>
          </p:cNvPr>
          <p:cNvPicPr>
            <a:picLocks noChangeAspect="1"/>
          </p:cNvPicPr>
          <p:nvPr/>
        </p:nvPicPr>
        <p:blipFill>
          <a:blip r:embed="rId4"/>
          <a:stretch>
            <a:fillRect/>
          </a:stretch>
        </p:blipFill>
        <p:spPr>
          <a:xfrm>
            <a:off x="4478632" y="2946300"/>
            <a:ext cx="3022706" cy="1469894"/>
          </a:xfrm>
          <a:prstGeom prst="rect">
            <a:avLst/>
          </a:prstGeom>
        </p:spPr>
      </p:pic>
      <p:sp>
        <p:nvSpPr>
          <p:cNvPr id="8" name="Content Placeholder 2">
            <a:extLst>
              <a:ext uri="{FF2B5EF4-FFF2-40B4-BE49-F238E27FC236}">
                <a16:creationId xmlns:a16="http://schemas.microsoft.com/office/drawing/2014/main" id="{A4400383-9847-8845-8EDD-B68E70126DA0}"/>
              </a:ext>
            </a:extLst>
          </p:cNvPr>
          <p:cNvSpPr txBox="1">
            <a:spLocks/>
          </p:cNvSpPr>
          <p:nvPr/>
        </p:nvSpPr>
        <p:spPr>
          <a:xfrm>
            <a:off x="342900" y="4466955"/>
            <a:ext cx="8534400" cy="544005"/>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1400" b="1" dirty="0"/>
              <a:t>Same Day as historical ECRS Deployments: </a:t>
            </a:r>
            <a:r>
              <a:rPr lang="en-US" sz="1400" dirty="0"/>
              <a:t>Total number of occurrences when the parameter pair were met on days when ECRS was historically released in Real-Time. </a:t>
            </a:r>
            <a:r>
              <a:rPr lang="en-US" sz="1400" i="1" dirty="0">
                <a:solidFill>
                  <a:schemeClr val="accent1"/>
                </a:solidFill>
              </a:rPr>
              <a:t>(Continued on next slide)</a:t>
            </a:r>
          </a:p>
          <a:p>
            <a:pPr marL="0" indent="0">
              <a:spcBef>
                <a:spcPts val="0"/>
              </a:spcBef>
              <a:buFont typeface="Arial" panose="020B0604020202020204" pitchFamily="34" charset="0"/>
              <a:buNone/>
            </a:pPr>
            <a:endParaRPr lang="en-US" sz="1400" b="1" dirty="0"/>
          </a:p>
        </p:txBody>
      </p:sp>
      <p:sp>
        <p:nvSpPr>
          <p:cNvPr id="9" name="Content Placeholder 2">
            <a:extLst>
              <a:ext uri="{FF2B5EF4-FFF2-40B4-BE49-F238E27FC236}">
                <a16:creationId xmlns:a16="http://schemas.microsoft.com/office/drawing/2014/main" id="{879E59BD-23C0-B530-2561-AD9CD829D492}"/>
              </a:ext>
            </a:extLst>
          </p:cNvPr>
          <p:cNvSpPr txBox="1">
            <a:spLocks/>
          </p:cNvSpPr>
          <p:nvPr/>
        </p:nvSpPr>
        <p:spPr>
          <a:xfrm>
            <a:off x="381000" y="2623536"/>
            <a:ext cx="8534400" cy="544005"/>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400" b="1" dirty="0">
                <a:ea typeface="Calibri" panose="020F0502020204030204" pitchFamily="34" charset="0"/>
              </a:rPr>
              <a:t>New/Additional Deployments: </a:t>
            </a:r>
            <a:r>
              <a:rPr lang="en-US" sz="1400" dirty="0"/>
              <a:t>Number of occurrences when the parameter pair were met on a day when ECRS was not historically released.</a:t>
            </a:r>
            <a:endParaRPr lang="en-US" sz="1400" b="1" dirty="0">
              <a:ea typeface="Calibri" panose="020F0502020204030204" pitchFamily="34" charset="0"/>
            </a:endParaRPr>
          </a:p>
          <a:p>
            <a:pPr marL="0" indent="0">
              <a:spcBef>
                <a:spcPts val="0"/>
              </a:spcBef>
              <a:buFont typeface="Arial" panose="020B0604020202020204" pitchFamily="34" charset="0"/>
              <a:buNone/>
            </a:pPr>
            <a:endParaRPr lang="en-US" sz="1400" b="1" dirty="0"/>
          </a:p>
        </p:txBody>
      </p:sp>
    </p:spTree>
    <p:extLst>
      <p:ext uri="{BB962C8B-B14F-4D97-AF65-F5344CB8AC3E}">
        <p14:creationId xmlns:p14="http://schemas.microsoft.com/office/powerpoint/2010/main" val="314268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D31D9-D5DE-E352-7CC9-219FFC074D2B}"/>
              </a:ext>
            </a:extLst>
          </p:cNvPr>
          <p:cNvSpPr>
            <a:spLocks noGrp="1"/>
          </p:cNvSpPr>
          <p:nvPr>
            <p:ph type="title"/>
          </p:nvPr>
        </p:nvSpPr>
        <p:spPr/>
        <p:txBody>
          <a:bodyPr/>
          <a:lstStyle/>
          <a:p>
            <a:r>
              <a:rPr lang="en-US" sz="2400" dirty="0"/>
              <a:t>Summary of Results Same Day as Historical Deeper Dive</a:t>
            </a:r>
          </a:p>
        </p:txBody>
      </p:sp>
      <p:sp>
        <p:nvSpPr>
          <p:cNvPr id="4" name="Slide Number Placeholder 3">
            <a:extLst>
              <a:ext uri="{FF2B5EF4-FFF2-40B4-BE49-F238E27FC236}">
                <a16:creationId xmlns:a16="http://schemas.microsoft.com/office/drawing/2014/main" id="{CA1AFBFB-B75A-6BEB-31A7-B77F5B447F74}"/>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a:extLst>
              <a:ext uri="{FF2B5EF4-FFF2-40B4-BE49-F238E27FC236}">
                <a16:creationId xmlns:a16="http://schemas.microsoft.com/office/drawing/2014/main" id="{D56B5EA5-EE49-C8B9-782C-272ADEEF052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184202" y="3024799"/>
            <a:ext cx="2359748" cy="1458456"/>
          </a:xfrm>
          <a:prstGeom prst="rect">
            <a:avLst/>
          </a:prstGeom>
        </p:spPr>
      </p:pic>
      <p:sp>
        <p:nvSpPr>
          <p:cNvPr id="3" name="Content Placeholder 2">
            <a:extLst>
              <a:ext uri="{FF2B5EF4-FFF2-40B4-BE49-F238E27FC236}">
                <a16:creationId xmlns:a16="http://schemas.microsoft.com/office/drawing/2014/main" id="{02C5410B-34B7-5EDC-A4B0-E5DE3ABFF4D5}"/>
              </a:ext>
            </a:extLst>
          </p:cNvPr>
          <p:cNvSpPr txBox="1">
            <a:spLocks/>
          </p:cNvSpPr>
          <p:nvPr/>
        </p:nvSpPr>
        <p:spPr>
          <a:xfrm>
            <a:off x="381000" y="825320"/>
            <a:ext cx="8534400" cy="544005"/>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1400" b="1" dirty="0"/>
              <a:t>Same Day as historical ECRS Deployments: </a:t>
            </a:r>
            <a:r>
              <a:rPr lang="en-US" sz="1400" dirty="0"/>
              <a:t>Total number of occurrences when the parameter pair were met on days when ECRS was historically released in Real-Time.  </a:t>
            </a:r>
            <a:r>
              <a:rPr lang="en-US" sz="1400" i="1" dirty="0"/>
              <a:t>(From previous Slide)</a:t>
            </a:r>
            <a:endParaRPr lang="en-US" sz="1400" b="1" i="1" dirty="0"/>
          </a:p>
        </p:txBody>
      </p:sp>
      <p:pic>
        <p:nvPicPr>
          <p:cNvPr id="6" name="Picture 5">
            <a:extLst>
              <a:ext uri="{FF2B5EF4-FFF2-40B4-BE49-F238E27FC236}">
                <a16:creationId xmlns:a16="http://schemas.microsoft.com/office/drawing/2014/main" id="{97E0F856-71A5-DC24-F08A-C79A55899C79}"/>
              </a:ext>
            </a:extLst>
          </p:cNvPr>
          <p:cNvPicPr>
            <a:picLocks noChangeAspect="1"/>
          </p:cNvPicPr>
          <p:nvPr/>
        </p:nvPicPr>
        <p:blipFill>
          <a:blip r:embed="rId4"/>
          <a:stretch>
            <a:fillRect/>
          </a:stretch>
        </p:blipFill>
        <p:spPr>
          <a:xfrm>
            <a:off x="1502228" y="1369325"/>
            <a:ext cx="3022706" cy="1458456"/>
          </a:xfrm>
          <a:prstGeom prst="rect">
            <a:avLst/>
          </a:prstGeom>
        </p:spPr>
      </p:pic>
      <p:sp>
        <p:nvSpPr>
          <p:cNvPr id="8" name="Content Placeholder 2">
            <a:extLst>
              <a:ext uri="{FF2B5EF4-FFF2-40B4-BE49-F238E27FC236}">
                <a16:creationId xmlns:a16="http://schemas.microsoft.com/office/drawing/2014/main" id="{558D407B-D94C-A3FB-E98E-5542819267A2}"/>
              </a:ext>
            </a:extLst>
          </p:cNvPr>
          <p:cNvSpPr txBox="1">
            <a:spLocks/>
          </p:cNvSpPr>
          <p:nvPr/>
        </p:nvSpPr>
        <p:spPr>
          <a:xfrm>
            <a:off x="1955811" y="3024799"/>
            <a:ext cx="3228391" cy="922050"/>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indent="0">
              <a:spcBef>
                <a:spcPts val="0"/>
              </a:spcBef>
              <a:spcAft>
                <a:spcPts val="0"/>
              </a:spcAft>
              <a:buNone/>
            </a:pPr>
            <a:r>
              <a:rPr lang="en-US" sz="1400" b="1" dirty="0">
                <a:solidFill>
                  <a:schemeClr val="tx2"/>
                </a:solidFill>
                <a:effectLst/>
              </a:rPr>
              <a:t>Time Gained: </a:t>
            </a:r>
            <a:r>
              <a:rPr lang="en-US" sz="1400" dirty="0">
                <a:solidFill>
                  <a:schemeClr val="tx2"/>
                </a:solidFill>
                <a:effectLst/>
              </a:rPr>
              <a:t>Number of occurrences </a:t>
            </a:r>
            <a:r>
              <a:rPr lang="en-US" sz="1400" dirty="0">
                <a:solidFill>
                  <a:schemeClr val="tx2"/>
                </a:solidFill>
              </a:rPr>
              <a:t>when the parameter pair </a:t>
            </a:r>
            <a:r>
              <a:rPr lang="en-US" sz="1400" dirty="0">
                <a:solidFill>
                  <a:schemeClr val="tx2"/>
                </a:solidFill>
                <a:effectLst/>
              </a:rPr>
              <a:t>was met at or before the time ECRS was historically released.</a:t>
            </a:r>
            <a:r>
              <a:rPr lang="en-US" sz="1400" dirty="0">
                <a:solidFill>
                  <a:srgbClr val="FF0000"/>
                </a:solidFill>
                <a:effectLst/>
              </a:rPr>
              <a:t>*</a:t>
            </a:r>
          </a:p>
        </p:txBody>
      </p:sp>
      <p:sp>
        <p:nvSpPr>
          <p:cNvPr id="9" name="Content Placeholder 2">
            <a:extLst>
              <a:ext uri="{FF2B5EF4-FFF2-40B4-BE49-F238E27FC236}">
                <a16:creationId xmlns:a16="http://schemas.microsoft.com/office/drawing/2014/main" id="{F7D91C3C-3D17-B9A3-0385-D0311AB26FCA}"/>
              </a:ext>
            </a:extLst>
          </p:cNvPr>
          <p:cNvSpPr txBox="1">
            <a:spLocks/>
          </p:cNvSpPr>
          <p:nvPr/>
        </p:nvSpPr>
        <p:spPr>
          <a:xfrm>
            <a:off x="1955811" y="4911865"/>
            <a:ext cx="3129372" cy="789139"/>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1400" b="1" dirty="0">
                <a:solidFill>
                  <a:schemeClr val="tx2"/>
                </a:solidFill>
                <a:effectLst/>
              </a:rPr>
              <a:t>Time </a:t>
            </a:r>
            <a:r>
              <a:rPr lang="en-US" sz="1400" b="1" dirty="0"/>
              <a:t>with No Gain</a:t>
            </a:r>
            <a:r>
              <a:rPr lang="en-US" sz="1400" b="1" dirty="0">
                <a:solidFill>
                  <a:schemeClr val="tx2"/>
                </a:solidFill>
                <a:effectLst/>
              </a:rPr>
              <a:t>: </a:t>
            </a:r>
            <a:r>
              <a:rPr lang="en-US" sz="1400" dirty="0">
                <a:solidFill>
                  <a:schemeClr val="tx2"/>
                </a:solidFill>
                <a:effectLst/>
              </a:rPr>
              <a:t>Number of occurrences </a:t>
            </a:r>
            <a:r>
              <a:rPr lang="en-US" sz="1400" dirty="0">
                <a:solidFill>
                  <a:schemeClr val="tx2"/>
                </a:solidFill>
              </a:rPr>
              <a:t>when the parameter pair </a:t>
            </a:r>
            <a:r>
              <a:rPr lang="en-US" sz="1400" dirty="0">
                <a:solidFill>
                  <a:schemeClr val="tx2"/>
                </a:solidFill>
                <a:effectLst/>
              </a:rPr>
              <a:t>were met at a time after ECRS was historically released</a:t>
            </a:r>
            <a:r>
              <a:rPr lang="en-US" sz="1400" dirty="0">
                <a:solidFill>
                  <a:schemeClr val="tx2"/>
                </a:solidFill>
              </a:rPr>
              <a:t>.</a:t>
            </a:r>
            <a:r>
              <a:rPr lang="en-US" sz="1400" dirty="0">
                <a:solidFill>
                  <a:srgbClr val="FF0000"/>
                </a:solidFill>
              </a:rPr>
              <a:t>*</a:t>
            </a:r>
            <a:endParaRPr lang="en-US" sz="1400" dirty="0">
              <a:solidFill>
                <a:srgbClr val="FF0000"/>
              </a:solidFill>
              <a:effectLst/>
            </a:endParaRPr>
          </a:p>
        </p:txBody>
      </p:sp>
      <p:sp>
        <p:nvSpPr>
          <p:cNvPr id="11" name="TextBox 10">
            <a:extLst>
              <a:ext uri="{FF2B5EF4-FFF2-40B4-BE49-F238E27FC236}">
                <a16:creationId xmlns:a16="http://schemas.microsoft.com/office/drawing/2014/main" id="{E24687DF-36AA-6B33-193D-151FB3EB65F7}"/>
              </a:ext>
            </a:extLst>
          </p:cNvPr>
          <p:cNvSpPr txBox="1"/>
          <p:nvPr/>
        </p:nvSpPr>
        <p:spPr>
          <a:xfrm>
            <a:off x="2023330" y="6435187"/>
            <a:ext cx="6564857" cy="461665"/>
          </a:xfrm>
          <a:prstGeom prst="rect">
            <a:avLst/>
          </a:prstGeom>
          <a:noFill/>
        </p:spPr>
        <p:txBody>
          <a:bodyPr wrap="square" rtlCol="0">
            <a:spAutoFit/>
          </a:bodyPr>
          <a:lstStyle/>
          <a:p>
            <a:r>
              <a:rPr kumimoji="0" lang="en-US" sz="1400" b="0" i="0" u="none" strike="noStrike" kern="1200" cap="none" spc="0" normalizeH="0" baseline="0" noProof="0" dirty="0">
                <a:ln>
                  <a:noFill/>
                </a:ln>
                <a:solidFill>
                  <a:srgbClr val="FF0000"/>
                </a:solidFill>
                <a:effectLst/>
                <a:uLnTx/>
                <a:uFillTx/>
                <a:latin typeface="Arial"/>
                <a:ea typeface="+mn-ea"/>
                <a:cs typeface="+mn-cs"/>
              </a:rPr>
              <a:t>*</a:t>
            </a:r>
            <a:r>
              <a:rPr kumimoji="0" lang="en-US" sz="1000" b="0" i="0" u="none" strike="noStrike" kern="1200" cap="none" spc="0" normalizeH="0" baseline="0" noProof="0" dirty="0">
                <a:ln>
                  <a:noFill/>
                </a:ln>
                <a:solidFill>
                  <a:srgbClr val="5B6770"/>
                </a:solidFill>
                <a:effectLst/>
                <a:uLnTx/>
                <a:uFillTx/>
                <a:latin typeface="Arial"/>
                <a:ea typeface="+mn-ea"/>
                <a:cs typeface="+mn-cs"/>
              </a:rPr>
              <a:t>If ECRS was historically released multiple times on an Operating Day, the triggering time is compared to the earliest ECRS release of the day.</a:t>
            </a:r>
            <a:endParaRPr lang="en-US" dirty="0"/>
          </a:p>
        </p:txBody>
      </p:sp>
      <p:pic>
        <p:nvPicPr>
          <p:cNvPr id="12" name="Picture 11">
            <a:extLst>
              <a:ext uri="{FF2B5EF4-FFF2-40B4-BE49-F238E27FC236}">
                <a16:creationId xmlns:a16="http://schemas.microsoft.com/office/drawing/2014/main" id="{8936C369-5688-0BB6-1E99-98364910297E}"/>
              </a:ext>
            </a:extLst>
          </p:cNvPr>
          <p:cNvPicPr>
            <a:picLocks noChangeAspect="1"/>
          </p:cNvPicPr>
          <p:nvPr/>
        </p:nvPicPr>
        <p:blipFill>
          <a:blip r:embed="rId5"/>
          <a:stretch>
            <a:fillRect/>
          </a:stretch>
        </p:blipFill>
        <p:spPr>
          <a:xfrm>
            <a:off x="5184202" y="4951395"/>
            <a:ext cx="2359748" cy="1358227"/>
          </a:xfrm>
          <a:prstGeom prst="rect">
            <a:avLst/>
          </a:prstGeom>
        </p:spPr>
      </p:pic>
    </p:spTree>
    <p:extLst>
      <p:ext uri="{BB962C8B-B14F-4D97-AF65-F5344CB8AC3E}">
        <p14:creationId xmlns:p14="http://schemas.microsoft.com/office/powerpoint/2010/main" val="142714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C2F15B-7A9C-2BEE-A2AA-89832ED7AD2D}"/>
              </a:ext>
            </a:extLst>
          </p:cNvPr>
          <p:cNvSpPr>
            <a:spLocks noGrp="1"/>
          </p:cNvSpPr>
          <p:nvPr>
            <p:ph type="title"/>
          </p:nvPr>
        </p:nvSpPr>
        <p:spPr/>
        <p:txBody>
          <a:bodyPr/>
          <a:lstStyle/>
          <a:p>
            <a:r>
              <a:rPr lang="en-US" dirty="0"/>
              <a:t>Summary</a:t>
            </a:r>
          </a:p>
        </p:txBody>
      </p:sp>
      <p:sp>
        <p:nvSpPr>
          <p:cNvPr id="6" name="Content Placeholder 5">
            <a:extLst>
              <a:ext uri="{FF2B5EF4-FFF2-40B4-BE49-F238E27FC236}">
                <a16:creationId xmlns:a16="http://schemas.microsoft.com/office/drawing/2014/main" id="{BA48A2D7-8CD6-7781-EF3E-34A4B7CB7B48}"/>
              </a:ext>
            </a:extLst>
          </p:cNvPr>
          <p:cNvSpPr>
            <a:spLocks noGrp="1"/>
          </p:cNvSpPr>
          <p:nvPr>
            <p:ph idx="1"/>
          </p:nvPr>
        </p:nvSpPr>
        <p:spPr/>
        <p:txBody>
          <a:bodyPr/>
          <a:lstStyle/>
          <a:p>
            <a:r>
              <a:rPr lang="en-US" sz="1400" dirty="0"/>
              <a:t>ERCOT appreciates the discussion and feedback received thus far on NPRR1224.</a:t>
            </a:r>
          </a:p>
          <a:p>
            <a:endParaRPr lang="en-US" sz="1400" dirty="0"/>
          </a:p>
          <a:p>
            <a:r>
              <a:rPr lang="en-US" sz="1400" dirty="0"/>
              <a:t>As noted previously, ERCOT has proposed using a power balance violation (X) value of 30 MW and duration (Y) of ten consecutive minutes based on analysis. ERCOT is open to stakeholder comments regarding alternative values of power balance violation and duration.</a:t>
            </a:r>
          </a:p>
          <a:p>
            <a:endParaRPr lang="en-US" sz="1400" dirty="0"/>
          </a:p>
          <a:p>
            <a:r>
              <a:rPr lang="en-US" sz="1400" dirty="0"/>
              <a:t>Please direct any questions and feedback specific to this analysis to OperationsAnalysis@ercot.com.</a:t>
            </a:r>
          </a:p>
          <a:p>
            <a:endParaRPr lang="en-US" sz="1400" b="1"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000" dirty="0"/>
          </a:p>
        </p:txBody>
      </p:sp>
      <p:sp>
        <p:nvSpPr>
          <p:cNvPr id="4" name="Slide Number Placeholder 3">
            <a:extLst>
              <a:ext uri="{FF2B5EF4-FFF2-40B4-BE49-F238E27FC236}">
                <a16:creationId xmlns:a16="http://schemas.microsoft.com/office/drawing/2014/main" id="{D8A7A67B-1655-5EFB-E2AA-D4383620E754}"/>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225342894"/>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8d5ee879-813f-4fb9-b7c2-a59846c21ae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E044B04-F5D7-4282-8F92-DC4BBABB8935}">
  <ds:schemaRefs>
    <ds:schemaRef ds:uri="8d5ee879-813f-4fb9-b7c2-a59846c21a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21549</TotalTime>
  <Words>846</Words>
  <Application>Microsoft Office PowerPoint</Application>
  <PresentationFormat>On-screen Show (4:3)</PresentationFormat>
  <Paragraphs>76</Paragraphs>
  <Slides>6</Slides>
  <Notes>4</Notes>
  <HiddenSlides>0</HiddenSlides>
  <MMClips>0</MMClips>
  <ScaleCrop>false</ScaleCrop>
  <HeadingPairs>
    <vt:vector size="8" baseType="variant">
      <vt:variant>
        <vt:lpstr>Fonts Used</vt:lpstr>
      </vt:variant>
      <vt:variant>
        <vt:i4>4</vt:i4>
      </vt:variant>
      <vt:variant>
        <vt:lpstr>Theme</vt:lpstr>
      </vt:variant>
      <vt:variant>
        <vt:i4>6</vt:i4>
      </vt:variant>
      <vt:variant>
        <vt:lpstr>Embedded OLE Servers</vt:lpstr>
      </vt:variant>
      <vt:variant>
        <vt:i4>1</vt:i4>
      </vt:variant>
      <vt:variant>
        <vt:lpstr>Slide Titles</vt:lpstr>
      </vt:variant>
      <vt:variant>
        <vt:i4>6</vt:i4>
      </vt:variant>
    </vt:vector>
  </HeadingPairs>
  <TitlesOfParts>
    <vt:vector size="17" baseType="lpstr">
      <vt:lpstr>Arial</vt:lpstr>
      <vt:lpstr>Calibri</vt:lpstr>
      <vt:lpstr>Courier New</vt:lpstr>
      <vt:lpstr>Wingdings</vt:lpstr>
      <vt:lpstr>Cover Slide</vt:lpstr>
      <vt:lpstr>1_Office Theme</vt:lpstr>
      <vt:lpstr>2_Custom Design</vt:lpstr>
      <vt:lpstr>3_Custom Design</vt:lpstr>
      <vt:lpstr>Horizontal Theme</vt:lpstr>
      <vt:lpstr>Vertical Theme</vt:lpstr>
      <vt:lpstr>Worksheet</vt:lpstr>
      <vt:lpstr>PowerPoint Presentation</vt:lpstr>
      <vt:lpstr>Introduction</vt:lpstr>
      <vt:lpstr>Analysis Methodology</vt:lpstr>
      <vt:lpstr>Summary of Results</vt:lpstr>
      <vt:lpstr>Summary of Results Same Day as Historical Deeper Dive</vt:lpstr>
      <vt:lpstr>Summary</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314</cp:revision>
  <cp:lastPrinted>2017-10-10T21:31:05Z</cp:lastPrinted>
  <dcterms:created xsi:type="dcterms:W3CDTF">2016-01-21T15:20:31Z</dcterms:created>
  <dcterms:modified xsi:type="dcterms:W3CDTF">2024-05-02T20:54:48Z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