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647" r:id="rId8"/>
    <p:sldId id="565" r:id="rId9"/>
    <p:sldId id="645" r:id="rId10"/>
    <p:sldId id="642" r:id="rId11"/>
    <p:sldId id="644" r:id="rId12"/>
    <p:sldId id="64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04" d="100"/>
          <a:sy n="104" d="100"/>
        </p:scale>
        <p:origin x="634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362200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Demand Side Working Group (DSWG)</a:t>
            </a:r>
          </a:p>
          <a:p>
            <a:r>
              <a:rPr lang="en-US" sz="2400" b="1" dirty="0"/>
              <a:t>April 26, 2024</a:t>
            </a:r>
          </a:p>
          <a:p>
            <a:endParaRPr lang="en-US" dirty="0"/>
          </a:p>
          <a:p>
            <a:r>
              <a:rPr lang="en-US" dirty="0"/>
              <a:t>ERCOT staff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2195-C8B2-4869-B0D3-EB9598D1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/>
              <a:t>NPRR Changes for Load Resources and ERS Deployments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69B9-3F48-2E04-119F-36C1E0062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5B542F-68AF-1B55-2976-0B37CCE61FC3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5F6A4CD-B824-C60E-4AD8-991FA60C8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9062"/>
            <a:ext cx="8153400" cy="4173382"/>
          </a:xfrm>
        </p:spPr>
        <p:txBody>
          <a:bodyPr/>
          <a:lstStyle/>
          <a:p>
            <a:r>
              <a:rPr lang="en-US" sz="1600" dirty="0"/>
              <a:t>NPRR1217 Removes requirement for VDI for LR and ERS deployments</a:t>
            </a:r>
          </a:p>
          <a:p>
            <a:pPr lvl="1"/>
            <a:r>
              <a:rPr lang="en-US" sz="1600" dirty="0"/>
              <a:t>Clarifies start and end time for ERS and LR deployments</a:t>
            </a:r>
          </a:p>
          <a:p>
            <a:pPr lvl="1"/>
            <a:r>
              <a:rPr lang="en-US" sz="1600" dirty="0"/>
              <a:t>Simplifies Control Room communications to market participants</a:t>
            </a:r>
          </a:p>
          <a:p>
            <a:pPr lvl="1"/>
            <a:r>
              <a:rPr lang="en-US" sz="1600" dirty="0"/>
              <a:t>Small change to the IA and implementation schedule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600" dirty="0"/>
              <a:t>NPRR1131 CLR Participation in Non-Spin</a:t>
            </a:r>
          </a:p>
          <a:p>
            <a:pPr lvl="1"/>
            <a:r>
              <a:rPr lang="en-US" sz="1600" dirty="0"/>
              <a:t>Project underway in April</a:t>
            </a:r>
          </a:p>
          <a:p>
            <a:pPr lvl="1"/>
            <a:r>
              <a:rPr lang="en-US" sz="1600" dirty="0"/>
              <a:t>Latest Schedule from PMO office shows release in R7 – July</a:t>
            </a:r>
          </a:p>
          <a:p>
            <a:pPr lvl="1"/>
            <a:endParaRPr lang="en-US" sz="1600" dirty="0"/>
          </a:p>
          <a:p>
            <a:r>
              <a:rPr lang="en-US" sz="1600" dirty="0"/>
              <a:t>RTC+B Workshops underway</a:t>
            </a:r>
          </a:p>
          <a:p>
            <a:pPr lvl="1"/>
            <a:r>
              <a:rPr lang="en-US" sz="1600" dirty="0"/>
              <a:t>Significant changes coming that will affect LR participation in Ancillary Services (see schedule on next slide)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137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785195"/>
          </a:xfrm>
        </p:spPr>
        <p:txBody>
          <a:bodyPr/>
          <a:lstStyle/>
          <a:p>
            <a:r>
              <a:rPr lang="en-US" sz="2400" dirty="0"/>
              <a:t>RTC+B Program Update  </a:t>
            </a:r>
            <a:r>
              <a:rPr lang="en-US" sz="1600" dirty="0"/>
              <a:t>(excerpt from April Board T&amp;S RTC Update)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62D233-D458-3041-7316-504BBE8CF4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3"/>
          <a:stretch/>
        </p:blipFill>
        <p:spPr>
          <a:xfrm>
            <a:off x="76200" y="950025"/>
            <a:ext cx="9067800" cy="5069775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B3C950D6-ACEC-93CA-F133-A3CFA4615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2195-C8B2-4869-B0D3-EB9598D1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NPRR1090 (July 2021)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69B9-3F48-2E04-119F-36C1E0062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5B542F-68AF-1B55-2976-0B37CCE61FC3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122767-8B6D-7020-B545-C92E74BEAAF0}"/>
              </a:ext>
            </a:extLst>
          </p:cNvPr>
          <p:cNvSpPr txBox="1"/>
          <p:nvPr/>
        </p:nvSpPr>
        <p:spPr>
          <a:xfrm>
            <a:off x="609600" y="1066800"/>
            <a:ext cx="7848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spcBef>
                <a:spcPts val="0"/>
              </a:spcBef>
              <a:spcAft>
                <a:spcPts val="1200"/>
              </a:spcAft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Protocol change will not only eliminate the maximum number of deployment events during an ERS STC and the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three-hour deployment limit, but will also eliminate the requirement for the ERCOT Operator to issue new deployment instructions for subsequent obligations during extended events.  </a:t>
            </a:r>
          </a:p>
          <a:p>
            <a:pPr marL="0" marR="0"/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 treats the Weather-Sensitive and Non-Weather Sensitive ERS Resource consistently as pertaining to the deployment rules.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/>
            <a:endParaRPr lang="en-US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Target Date for implementation is June 27 (JunSep24 SCT)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1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2195-C8B2-4869-B0D3-EB9598D1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TRSOW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69B9-3F48-2E04-119F-36C1E0062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3C5E699-22D1-5EF3-ACE7-BD89A90860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484"/>
          <a:stretch/>
        </p:blipFill>
        <p:spPr>
          <a:xfrm>
            <a:off x="609600" y="3382298"/>
            <a:ext cx="7697274" cy="2438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9ECFF1B-7D4F-F84A-A9E3-E13D913B3C1B}"/>
              </a:ext>
            </a:extLst>
          </p:cNvPr>
          <p:cNvSpPr txBox="1"/>
          <p:nvPr/>
        </p:nvSpPr>
        <p:spPr>
          <a:xfrm>
            <a:off x="496529" y="101735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Co-located resources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A45887-9D75-381E-8654-EC1F0F2DD26A}"/>
              </a:ext>
            </a:extLst>
          </p:cNvPr>
          <p:cNvSpPr txBox="1"/>
          <p:nvPr/>
        </p:nvSpPr>
        <p:spPr>
          <a:xfrm>
            <a:off x="609600" y="1447800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Non-Weather-Sensitive ERS Load will be classified as co-located with an ERS Generator if each site in the ERS Load is physically located with a site in the ERS Generator, and if both the ERS Generator and the ERS Load are represented by the same QSE and </a:t>
            </a: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are participating in the same ERS service type and Time Periods. 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0915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2195-C8B2-4869-B0D3-EB9598D1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TRSOW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69B9-3F48-2E04-119F-36C1E0062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5B542F-68AF-1B55-2976-0B37CCE61FC3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ECFF1B-7D4F-F84A-A9E3-E13D913B3C1B}"/>
              </a:ext>
            </a:extLst>
          </p:cNvPr>
          <p:cNvSpPr txBox="1"/>
          <p:nvPr/>
        </p:nvSpPr>
        <p:spPr>
          <a:xfrm>
            <a:off x="496529" y="101735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Limits on aggregation sizes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423C4D-1192-2902-F1D4-4AA276052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98927"/>
            <a:ext cx="7689310" cy="175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6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AA11-1C90-3350-A7C4-095ECC774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09/06/2023 ERS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9FC00-8DE1-CD03-0CC0-A1656C662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1816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1800" dirty="0">
                <a:latin typeface="Arial" panose="020B0604020202020204" pitchFamily="34" charset="0"/>
              </a:rPr>
              <a:t>While performing the annual review of ERS, ERCOT discovered an error in calculating event performance</a:t>
            </a:r>
          </a:p>
          <a:p>
            <a:pPr marL="0" indent="0">
              <a:lnSpc>
                <a:spcPct val="130000"/>
              </a:lnSpc>
              <a:buNone/>
            </a:pPr>
            <a:endParaRPr lang="en-US" sz="18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 dirty="0">
                <a:latin typeface="Arial" panose="020B0604020202020204" pitchFamily="34" charset="0"/>
              </a:rPr>
              <a:t>Initial performance analysis was done using the XML timestamp</a:t>
            </a:r>
          </a:p>
          <a:p>
            <a:pPr marL="0" indent="0">
              <a:lnSpc>
                <a:spcPct val="130000"/>
              </a:lnSpc>
              <a:buNone/>
            </a:pPr>
            <a:endParaRPr lang="en-US" sz="1800" dirty="0"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ERCOT Nodal Protocol § 6.5.9.4.1(2) establishes that ERS ramp periods are considered to begin at the completion of a Verbal Dispatch Instruction (VDI)</a:t>
            </a:r>
          </a:p>
          <a:p>
            <a:pPr>
              <a:lnSpc>
                <a:spcPct val="130000"/>
              </a:lnSpc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</a:rPr>
              <a:t>ERCOT re-evaluated the event performance using the VDI timestamp</a:t>
            </a:r>
          </a:p>
          <a:p>
            <a:pPr>
              <a:lnSpc>
                <a:spcPct val="130000"/>
              </a:lnSpc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</a:rPr>
              <a:t>Market Notice was posted on April 22, 2024</a:t>
            </a:r>
          </a:p>
          <a:p>
            <a:pPr marL="0" indent="0">
              <a:lnSpc>
                <a:spcPct val="130000"/>
              </a:lnSpc>
              <a:buNone/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FA6A8-6793-555E-C494-E1A940A93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7937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281574</TotalTime>
  <Words>341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NPRR Changes for Load Resources and ERS Deployments</vt:lpstr>
      <vt:lpstr>RTC+B Program Update  (excerpt from April Board T&amp;S RTC Update)</vt:lpstr>
      <vt:lpstr>NPRR1090 (July 2021) </vt:lpstr>
      <vt:lpstr>TRSOW Changes</vt:lpstr>
      <vt:lpstr>TRSOW Changes</vt:lpstr>
      <vt:lpstr>09/06/2023 ERS Event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Garza, Thelma</cp:lastModifiedBy>
  <cp:revision>2909</cp:revision>
  <cp:lastPrinted>2020-02-05T17:47:59Z</cp:lastPrinted>
  <dcterms:created xsi:type="dcterms:W3CDTF">2016-01-21T15:20:31Z</dcterms:created>
  <dcterms:modified xsi:type="dcterms:W3CDTF">2024-04-25T20:38:41Z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2024-01-16T17:28:29Z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06cf58e6-c254-411b-ac27-61ee519039e4</vt:lpwstr>
  </property>
  <property fmtid="{D5CDD505-2E9C-101B-9397-08002B2CF9AE}" pid="9" name="MSIP_Label_7084cbda-52b8-46fb-a7b7-cb5bd465ed85_ContentBits">
    <vt:lpwstr>0</vt:lpwstr>
  </property>
</Properties>
</file>