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378" r:id="rId7"/>
    <p:sldId id="385" r:id="rId8"/>
    <p:sldId id="384" r:id="rId9"/>
    <p:sldId id="379" r:id="rId10"/>
    <p:sldId id="386" r:id="rId11"/>
    <p:sldId id="387" r:id="rId12"/>
    <p:sldId id="388" r:id="rId13"/>
    <p:sldId id="38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131D3B-AEEE-DE4E-9C2E-DD3A4A56872E}" name="Lee, Raymund" initials="LR" userId="S::Raymund.Lee@ercot.com::98f7a3e9-c10a-456d-96d3-9fd5eda081db" providerId="AD"/>
  <p188:author id="{95B2E48F-FF42-0370-0F43-70643E8E4E1E}" name="Dwyer, Davida" initials="DD" userId="S::Davida.Dwyer@ercot.com::79b08b87-7cab-486c-83ce-9fe1deb6aa2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ill Blevins" initials="BDB" lastIdx="1" clrIdx="0">
    <p:extLst>
      <p:ext uri="{19B8F6BF-5375-455C-9EA6-DF929625EA0E}">
        <p15:presenceInfo xmlns:p15="http://schemas.microsoft.com/office/powerpoint/2012/main" userId="Bill Blevins" providerId="None"/>
      </p:ext>
    </p:extLst>
  </p:cmAuthor>
  <p:cmAuthor id="2" name="Pamela Shaw" initials="PS" lastIdx="3" clrIdx="1">
    <p:extLst>
      <p:ext uri="{19B8F6BF-5375-455C-9EA6-DF929625EA0E}">
        <p15:presenceInfo xmlns:p15="http://schemas.microsoft.com/office/powerpoint/2012/main" userId="Pamela Sha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4/11/2024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849478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0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ercot.com/services/comm/mkt_notices/notices?m=01&amp;y=2023"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181600" cy="2739211"/>
          </a:xfrm>
          <a:prstGeom prst="rect">
            <a:avLst/>
          </a:prstGeom>
          <a:noFill/>
        </p:spPr>
        <p:txBody>
          <a:bodyPr wrap="square" rtlCol="0">
            <a:spAutoFit/>
          </a:bodyPr>
          <a:lstStyle/>
          <a:p>
            <a:r>
              <a:rPr lang="en-US" sz="2400" b="1" dirty="0">
                <a:solidFill>
                  <a:schemeClr val="tx2"/>
                </a:solidFill>
              </a:rPr>
              <a:t>Firm Fuel Supply Service (FFSS) Deployment Report for 2023/24 Obligation Period</a:t>
            </a:r>
            <a:endParaRPr lang="en-US" sz="2400" dirty="0">
              <a:solidFill>
                <a:schemeClr val="tx2"/>
              </a:solidFill>
            </a:endParaRPr>
          </a:p>
          <a:p>
            <a:endParaRPr lang="en-US" sz="2000" i="1" dirty="0">
              <a:solidFill>
                <a:schemeClr val="tx2"/>
              </a:solidFill>
            </a:endParaRPr>
          </a:p>
          <a:p>
            <a:r>
              <a:rPr lang="en-US" sz="2000" dirty="0">
                <a:solidFill>
                  <a:schemeClr val="tx2"/>
                </a:solidFill>
              </a:rPr>
              <a:t>ERCOT</a:t>
            </a:r>
          </a:p>
          <a:p>
            <a:endParaRPr lang="en-US" sz="2000" dirty="0">
              <a:solidFill>
                <a:schemeClr val="tx2"/>
              </a:solidFill>
            </a:endParaRPr>
          </a:p>
          <a:p>
            <a:r>
              <a:rPr lang="en-US" sz="2000" dirty="0">
                <a:solidFill>
                  <a:schemeClr val="tx2"/>
                </a:solidFill>
              </a:rPr>
              <a:t>Wholesale Markets Subcommittee (WMS)</a:t>
            </a:r>
          </a:p>
          <a:p>
            <a:r>
              <a:rPr lang="en-US" sz="2000" dirty="0">
                <a:solidFill>
                  <a:schemeClr val="tx2"/>
                </a:solidFill>
              </a:rPr>
              <a:t>April 3,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043F-DAA9-475F-9AC9-D398B085ABB7}"/>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2E3117F9-78DB-4D16-B21B-11E09CCDA6E0}"/>
              </a:ext>
            </a:extLst>
          </p:cNvPr>
          <p:cNvSpPr>
            <a:spLocks noGrp="1"/>
          </p:cNvSpPr>
          <p:nvPr>
            <p:ph idx="1"/>
          </p:nvPr>
        </p:nvSpPr>
        <p:spPr/>
        <p:txBody>
          <a:bodyPr/>
          <a:lstStyle/>
          <a:p>
            <a:r>
              <a:rPr lang="en-US" dirty="0"/>
              <a:t>This presentation is in response to the requirement under Protocol 3.14.5(11):</a:t>
            </a:r>
          </a:p>
          <a:p>
            <a:pPr lvl="1"/>
            <a:r>
              <a:rPr lang="en-US" i="1" dirty="0"/>
              <a:t>“If FFSS is deployed, then ERCOT will provide a report to the TAC or its designated subcommittee within 30 days of the end of the FFSS obligation period.  The report must include the Resources deployed and the reason for any deployments.”</a:t>
            </a:r>
          </a:p>
          <a:p>
            <a:pPr lvl="1"/>
            <a:endParaRPr lang="en-US" i="1" dirty="0"/>
          </a:p>
          <a:p>
            <a:r>
              <a:rPr lang="en-US" dirty="0"/>
              <a:t>There are additional reports that will be provided later in the year, specifically a report required under 3.14.5(13):</a:t>
            </a:r>
          </a:p>
          <a:p>
            <a:pPr lvl="1"/>
            <a:r>
              <a:rPr lang="en-US" i="1" dirty="0"/>
              <a:t>“On an annual basis after the FFSS season, ERCOT will provide a report separately for the total amounts from Section 6.6.14.1, Firm Fuel Supply Service Fuel Replacement Costs Recovery, and Section 6.6.14.2, Firm Fuel Supply Service Hourly Standby Fee Payment and Fuel Replacement Cost Recovery, to the TAC or its designated subcommittee.”</a:t>
            </a:r>
          </a:p>
        </p:txBody>
      </p:sp>
      <p:sp>
        <p:nvSpPr>
          <p:cNvPr id="4" name="Slide Number Placeholder 3">
            <a:extLst>
              <a:ext uri="{FF2B5EF4-FFF2-40B4-BE49-F238E27FC236}">
                <a16:creationId xmlns:a16="http://schemas.microsoft.com/office/drawing/2014/main" id="{7F294734-5F47-480B-8606-F056B435F67C}"/>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71217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043F-DAA9-475F-9AC9-D398B085ABB7}"/>
              </a:ext>
            </a:extLst>
          </p:cNvPr>
          <p:cNvSpPr>
            <a:spLocks noGrp="1"/>
          </p:cNvSpPr>
          <p:nvPr>
            <p:ph type="title"/>
          </p:nvPr>
        </p:nvSpPr>
        <p:spPr/>
        <p:txBody>
          <a:bodyPr/>
          <a:lstStyle/>
          <a:p>
            <a:r>
              <a:rPr lang="en-US" dirty="0"/>
              <a:t>Event Timeline</a:t>
            </a:r>
          </a:p>
        </p:txBody>
      </p:sp>
      <p:sp>
        <p:nvSpPr>
          <p:cNvPr id="3" name="Content Placeholder 2">
            <a:extLst>
              <a:ext uri="{FF2B5EF4-FFF2-40B4-BE49-F238E27FC236}">
                <a16:creationId xmlns:a16="http://schemas.microsoft.com/office/drawing/2014/main" id="{2E3117F9-78DB-4D16-B21B-11E09CCDA6E0}"/>
              </a:ext>
            </a:extLst>
          </p:cNvPr>
          <p:cNvSpPr>
            <a:spLocks noGrp="1"/>
          </p:cNvSpPr>
          <p:nvPr>
            <p:ph idx="1"/>
          </p:nvPr>
        </p:nvSpPr>
        <p:spPr>
          <a:xfrm>
            <a:off x="304800" y="838200"/>
            <a:ext cx="8534400" cy="1981200"/>
          </a:xfrm>
        </p:spPr>
        <p:txBody>
          <a:bodyPr/>
          <a:lstStyle/>
          <a:p>
            <a:r>
              <a:rPr lang="en-US" dirty="0"/>
              <a:t>During the 2023/24 FFSS obligation period, there was one event that resulted in the deployment of FFSS from 01/13 23:00 to 01/17 09:00.</a:t>
            </a:r>
          </a:p>
          <a:p>
            <a:r>
              <a:rPr lang="en-US" dirty="0"/>
              <a:t>Leading up to this cold weather event, ERCOT began receiving information about gas supply restrictions impacting generating resources.</a:t>
            </a:r>
          </a:p>
          <a:p>
            <a:pPr lvl="1"/>
            <a:r>
              <a:rPr lang="en-US" dirty="0"/>
              <a:t>This resulted in the determination to deploy FFSS resources</a:t>
            </a:r>
          </a:p>
        </p:txBody>
      </p:sp>
      <p:sp>
        <p:nvSpPr>
          <p:cNvPr id="4" name="Slide Number Placeholder 3">
            <a:extLst>
              <a:ext uri="{FF2B5EF4-FFF2-40B4-BE49-F238E27FC236}">
                <a16:creationId xmlns:a16="http://schemas.microsoft.com/office/drawing/2014/main" id="{7F294734-5F47-480B-8606-F056B435F67C}"/>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Rectangle 4">
            <a:extLst>
              <a:ext uri="{FF2B5EF4-FFF2-40B4-BE49-F238E27FC236}">
                <a16:creationId xmlns:a16="http://schemas.microsoft.com/office/drawing/2014/main" id="{C5AE1B02-0CD3-48B6-BDE4-FCC0D60BB26F}"/>
              </a:ext>
            </a:extLst>
          </p:cNvPr>
          <p:cNvSpPr/>
          <p:nvPr/>
        </p:nvSpPr>
        <p:spPr>
          <a:xfrm>
            <a:off x="802891" y="5152749"/>
            <a:ext cx="6934200" cy="592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9658DCF-D15A-4685-93C2-5644FA8156BB}"/>
              </a:ext>
            </a:extLst>
          </p:cNvPr>
          <p:cNvSpPr/>
          <p:nvPr/>
        </p:nvSpPr>
        <p:spPr>
          <a:xfrm rot="5400000">
            <a:off x="536191" y="5152749"/>
            <a:ext cx="609599"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9A480AC-7BAD-4E72-93B2-3032633E3C66}"/>
              </a:ext>
            </a:extLst>
          </p:cNvPr>
          <p:cNvSpPr/>
          <p:nvPr/>
        </p:nvSpPr>
        <p:spPr>
          <a:xfrm rot="5400000">
            <a:off x="1907792" y="5152750"/>
            <a:ext cx="609599"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10285B1-A509-48FD-93D5-3793A9EB46A4}"/>
              </a:ext>
            </a:extLst>
          </p:cNvPr>
          <p:cNvSpPr/>
          <p:nvPr/>
        </p:nvSpPr>
        <p:spPr>
          <a:xfrm rot="5400000">
            <a:off x="3279392" y="5152750"/>
            <a:ext cx="609599"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BAD4CC0-4BA7-42AD-A08F-838DBF8E799A}"/>
              </a:ext>
            </a:extLst>
          </p:cNvPr>
          <p:cNvSpPr/>
          <p:nvPr/>
        </p:nvSpPr>
        <p:spPr>
          <a:xfrm rot="5400000">
            <a:off x="4650992" y="5152749"/>
            <a:ext cx="609599"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430B6A-497F-457E-9B46-9EA2EDC7A34C}"/>
              </a:ext>
            </a:extLst>
          </p:cNvPr>
          <p:cNvSpPr/>
          <p:nvPr/>
        </p:nvSpPr>
        <p:spPr>
          <a:xfrm rot="5400000">
            <a:off x="6022592" y="5152750"/>
            <a:ext cx="609599"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38F044-C7BC-4FFD-84B7-003BF7671BC2}"/>
              </a:ext>
            </a:extLst>
          </p:cNvPr>
          <p:cNvSpPr/>
          <p:nvPr/>
        </p:nvSpPr>
        <p:spPr>
          <a:xfrm rot="5400000">
            <a:off x="7394191" y="5152749"/>
            <a:ext cx="609599"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25753787-B200-4F02-B985-D754C3BECFF2}"/>
              </a:ext>
            </a:extLst>
          </p:cNvPr>
          <p:cNvSpPr/>
          <p:nvPr/>
        </p:nvSpPr>
        <p:spPr>
          <a:xfrm>
            <a:off x="1069600" y="5114649"/>
            <a:ext cx="152396" cy="1524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Oval 13">
            <a:extLst>
              <a:ext uri="{FF2B5EF4-FFF2-40B4-BE49-F238E27FC236}">
                <a16:creationId xmlns:a16="http://schemas.microsoft.com/office/drawing/2014/main" id="{728AAC3F-3C07-4256-96CF-316844F796DB}"/>
              </a:ext>
            </a:extLst>
          </p:cNvPr>
          <p:cNvSpPr/>
          <p:nvPr/>
        </p:nvSpPr>
        <p:spPr>
          <a:xfrm>
            <a:off x="1686212" y="5114649"/>
            <a:ext cx="152396" cy="1524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Oval 14">
            <a:extLst>
              <a:ext uri="{FF2B5EF4-FFF2-40B4-BE49-F238E27FC236}">
                <a16:creationId xmlns:a16="http://schemas.microsoft.com/office/drawing/2014/main" id="{436BAFBC-BB96-42AB-A5DA-94B52EB3398F}"/>
              </a:ext>
            </a:extLst>
          </p:cNvPr>
          <p:cNvSpPr/>
          <p:nvPr/>
        </p:nvSpPr>
        <p:spPr>
          <a:xfrm>
            <a:off x="1992793" y="5114649"/>
            <a:ext cx="152396" cy="1524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Oval 15">
            <a:extLst>
              <a:ext uri="{FF2B5EF4-FFF2-40B4-BE49-F238E27FC236}">
                <a16:creationId xmlns:a16="http://schemas.microsoft.com/office/drawing/2014/main" id="{52B0E1B8-CACA-455F-A8F1-B2BC5C4EEAB8}"/>
              </a:ext>
            </a:extLst>
          </p:cNvPr>
          <p:cNvSpPr/>
          <p:nvPr/>
        </p:nvSpPr>
        <p:spPr>
          <a:xfrm>
            <a:off x="6585301" y="5108299"/>
            <a:ext cx="152396" cy="1524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TextBox 16">
            <a:extLst>
              <a:ext uri="{FF2B5EF4-FFF2-40B4-BE49-F238E27FC236}">
                <a16:creationId xmlns:a16="http://schemas.microsoft.com/office/drawing/2014/main" id="{18AF0D0A-E3C9-447F-AA13-B88D343E2A01}"/>
              </a:ext>
            </a:extLst>
          </p:cNvPr>
          <p:cNvSpPr txBox="1"/>
          <p:nvPr/>
        </p:nvSpPr>
        <p:spPr>
          <a:xfrm>
            <a:off x="460116" y="5577682"/>
            <a:ext cx="761747" cy="369332"/>
          </a:xfrm>
          <a:prstGeom prst="rect">
            <a:avLst/>
          </a:prstGeom>
          <a:noFill/>
        </p:spPr>
        <p:txBody>
          <a:bodyPr wrap="none" rtlCol="0">
            <a:spAutoFit/>
          </a:bodyPr>
          <a:lstStyle/>
          <a:p>
            <a:r>
              <a:rPr lang="en-US" dirty="0">
                <a:solidFill>
                  <a:schemeClr val="accent1"/>
                </a:solidFill>
              </a:rPr>
              <a:t>01/13</a:t>
            </a:r>
          </a:p>
        </p:txBody>
      </p:sp>
      <p:sp>
        <p:nvSpPr>
          <p:cNvPr id="18" name="TextBox 17">
            <a:extLst>
              <a:ext uri="{FF2B5EF4-FFF2-40B4-BE49-F238E27FC236}">
                <a16:creationId xmlns:a16="http://schemas.microsoft.com/office/drawing/2014/main" id="{ECA8E395-A701-471E-9307-B5AAFDACD61A}"/>
              </a:ext>
            </a:extLst>
          </p:cNvPr>
          <p:cNvSpPr txBox="1"/>
          <p:nvPr/>
        </p:nvSpPr>
        <p:spPr>
          <a:xfrm>
            <a:off x="1869818" y="5577682"/>
            <a:ext cx="761747" cy="369332"/>
          </a:xfrm>
          <a:prstGeom prst="rect">
            <a:avLst/>
          </a:prstGeom>
          <a:noFill/>
        </p:spPr>
        <p:txBody>
          <a:bodyPr wrap="none" rtlCol="0">
            <a:spAutoFit/>
          </a:bodyPr>
          <a:lstStyle/>
          <a:p>
            <a:r>
              <a:rPr lang="en-US" dirty="0">
                <a:solidFill>
                  <a:schemeClr val="accent1"/>
                </a:solidFill>
              </a:rPr>
              <a:t>01/14</a:t>
            </a:r>
          </a:p>
        </p:txBody>
      </p:sp>
      <p:sp>
        <p:nvSpPr>
          <p:cNvPr id="19" name="TextBox 18">
            <a:extLst>
              <a:ext uri="{FF2B5EF4-FFF2-40B4-BE49-F238E27FC236}">
                <a16:creationId xmlns:a16="http://schemas.microsoft.com/office/drawing/2014/main" id="{51405874-A72F-4C32-AC79-E2F75E913C32}"/>
              </a:ext>
            </a:extLst>
          </p:cNvPr>
          <p:cNvSpPr txBox="1"/>
          <p:nvPr/>
        </p:nvSpPr>
        <p:spPr>
          <a:xfrm>
            <a:off x="3203317" y="5577682"/>
            <a:ext cx="761747" cy="369332"/>
          </a:xfrm>
          <a:prstGeom prst="rect">
            <a:avLst/>
          </a:prstGeom>
          <a:noFill/>
        </p:spPr>
        <p:txBody>
          <a:bodyPr wrap="none" rtlCol="0">
            <a:spAutoFit/>
          </a:bodyPr>
          <a:lstStyle/>
          <a:p>
            <a:r>
              <a:rPr lang="en-US" dirty="0">
                <a:solidFill>
                  <a:schemeClr val="accent1"/>
                </a:solidFill>
              </a:rPr>
              <a:t>01/15</a:t>
            </a:r>
          </a:p>
        </p:txBody>
      </p:sp>
      <p:sp>
        <p:nvSpPr>
          <p:cNvPr id="20" name="TextBox 19">
            <a:extLst>
              <a:ext uri="{FF2B5EF4-FFF2-40B4-BE49-F238E27FC236}">
                <a16:creationId xmlns:a16="http://schemas.microsoft.com/office/drawing/2014/main" id="{91DE1E12-468D-478E-B642-C533BCDBE19B}"/>
              </a:ext>
            </a:extLst>
          </p:cNvPr>
          <p:cNvSpPr txBox="1"/>
          <p:nvPr/>
        </p:nvSpPr>
        <p:spPr>
          <a:xfrm>
            <a:off x="4574917" y="5577682"/>
            <a:ext cx="761747" cy="369332"/>
          </a:xfrm>
          <a:prstGeom prst="rect">
            <a:avLst/>
          </a:prstGeom>
          <a:noFill/>
        </p:spPr>
        <p:txBody>
          <a:bodyPr wrap="none" rtlCol="0">
            <a:spAutoFit/>
          </a:bodyPr>
          <a:lstStyle/>
          <a:p>
            <a:r>
              <a:rPr lang="en-US" dirty="0">
                <a:solidFill>
                  <a:schemeClr val="accent1"/>
                </a:solidFill>
              </a:rPr>
              <a:t>01/16</a:t>
            </a:r>
          </a:p>
        </p:txBody>
      </p:sp>
      <p:sp>
        <p:nvSpPr>
          <p:cNvPr id="21" name="TextBox 20">
            <a:extLst>
              <a:ext uri="{FF2B5EF4-FFF2-40B4-BE49-F238E27FC236}">
                <a16:creationId xmlns:a16="http://schemas.microsoft.com/office/drawing/2014/main" id="{53EBFB58-0275-4D42-9541-10AE79F1D852}"/>
              </a:ext>
            </a:extLst>
          </p:cNvPr>
          <p:cNvSpPr txBox="1"/>
          <p:nvPr/>
        </p:nvSpPr>
        <p:spPr>
          <a:xfrm>
            <a:off x="5946517" y="5577682"/>
            <a:ext cx="761747" cy="369332"/>
          </a:xfrm>
          <a:prstGeom prst="rect">
            <a:avLst/>
          </a:prstGeom>
          <a:noFill/>
        </p:spPr>
        <p:txBody>
          <a:bodyPr wrap="none" rtlCol="0">
            <a:spAutoFit/>
          </a:bodyPr>
          <a:lstStyle/>
          <a:p>
            <a:r>
              <a:rPr lang="en-US" dirty="0">
                <a:solidFill>
                  <a:schemeClr val="accent1"/>
                </a:solidFill>
              </a:rPr>
              <a:t>01/17</a:t>
            </a:r>
          </a:p>
        </p:txBody>
      </p:sp>
      <p:sp>
        <p:nvSpPr>
          <p:cNvPr id="22" name="TextBox 21">
            <a:extLst>
              <a:ext uri="{FF2B5EF4-FFF2-40B4-BE49-F238E27FC236}">
                <a16:creationId xmlns:a16="http://schemas.microsoft.com/office/drawing/2014/main" id="{AC3074E8-89A5-416C-971C-29062657B177}"/>
              </a:ext>
            </a:extLst>
          </p:cNvPr>
          <p:cNvSpPr txBox="1"/>
          <p:nvPr/>
        </p:nvSpPr>
        <p:spPr>
          <a:xfrm>
            <a:off x="7315453" y="5577682"/>
            <a:ext cx="761747" cy="369332"/>
          </a:xfrm>
          <a:prstGeom prst="rect">
            <a:avLst/>
          </a:prstGeom>
          <a:noFill/>
        </p:spPr>
        <p:txBody>
          <a:bodyPr wrap="none" rtlCol="0">
            <a:spAutoFit/>
          </a:bodyPr>
          <a:lstStyle/>
          <a:p>
            <a:r>
              <a:rPr lang="en-US" dirty="0">
                <a:solidFill>
                  <a:schemeClr val="accent1"/>
                </a:solidFill>
              </a:rPr>
              <a:t>01/18</a:t>
            </a:r>
          </a:p>
        </p:txBody>
      </p:sp>
      <p:sp>
        <p:nvSpPr>
          <p:cNvPr id="23" name="TextBox 22">
            <a:extLst>
              <a:ext uri="{FF2B5EF4-FFF2-40B4-BE49-F238E27FC236}">
                <a16:creationId xmlns:a16="http://schemas.microsoft.com/office/drawing/2014/main" id="{B63E8E6D-AC4A-4926-9B1D-5A19CEB29299}"/>
              </a:ext>
            </a:extLst>
          </p:cNvPr>
          <p:cNvSpPr txBox="1"/>
          <p:nvPr/>
        </p:nvSpPr>
        <p:spPr>
          <a:xfrm>
            <a:off x="629715" y="3196374"/>
            <a:ext cx="4287905" cy="584775"/>
          </a:xfrm>
          <a:prstGeom prst="rect">
            <a:avLst/>
          </a:prstGeom>
          <a:noFill/>
        </p:spPr>
        <p:txBody>
          <a:bodyPr wrap="square" rtlCol="0">
            <a:spAutoFit/>
          </a:bodyPr>
          <a:lstStyle/>
          <a:p>
            <a:r>
              <a:rPr lang="en-US" sz="1600" dirty="0">
                <a:solidFill>
                  <a:schemeClr val="accent1"/>
                </a:solidFill>
              </a:rPr>
              <a:t>12:00 - Watch issued for forecasted cold weather event from 01/14 through 01/17 </a:t>
            </a:r>
          </a:p>
        </p:txBody>
      </p:sp>
      <p:sp>
        <p:nvSpPr>
          <p:cNvPr id="25" name="TextBox 24">
            <a:extLst>
              <a:ext uri="{FF2B5EF4-FFF2-40B4-BE49-F238E27FC236}">
                <a16:creationId xmlns:a16="http://schemas.microsoft.com/office/drawing/2014/main" id="{11358A8C-7F13-4BA0-9ED5-1395618E9FA1}"/>
              </a:ext>
            </a:extLst>
          </p:cNvPr>
          <p:cNvSpPr txBox="1"/>
          <p:nvPr/>
        </p:nvSpPr>
        <p:spPr>
          <a:xfrm>
            <a:off x="1299273" y="3874553"/>
            <a:ext cx="4996497" cy="584775"/>
          </a:xfrm>
          <a:prstGeom prst="rect">
            <a:avLst/>
          </a:prstGeom>
          <a:noFill/>
        </p:spPr>
        <p:txBody>
          <a:bodyPr wrap="square" rtlCol="0">
            <a:spAutoFit/>
          </a:bodyPr>
          <a:lstStyle/>
          <a:p>
            <a:r>
              <a:rPr lang="en-US" sz="1600" dirty="0">
                <a:solidFill>
                  <a:schemeClr val="accent1"/>
                </a:solidFill>
              </a:rPr>
              <a:t>16:33- </a:t>
            </a:r>
            <a:r>
              <a:rPr lang="en-US" sz="1600" dirty="0">
                <a:solidFill>
                  <a:schemeClr val="accent1"/>
                </a:solidFill>
                <a:hlinkClick r:id="rId2"/>
              </a:rPr>
              <a:t>Public notification</a:t>
            </a:r>
            <a:r>
              <a:rPr lang="en-US" sz="1600" dirty="0">
                <a:solidFill>
                  <a:schemeClr val="accent1"/>
                </a:solidFill>
              </a:rPr>
              <a:t> of First FFSS deployment instructions </a:t>
            </a:r>
          </a:p>
        </p:txBody>
      </p:sp>
      <p:sp>
        <p:nvSpPr>
          <p:cNvPr id="26" name="TextBox 25">
            <a:extLst>
              <a:ext uri="{FF2B5EF4-FFF2-40B4-BE49-F238E27FC236}">
                <a16:creationId xmlns:a16="http://schemas.microsoft.com/office/drawing/2014/main" id="{7EFBFBAD-CE56-4047-BD20-C0D95CE6004E}"/>
              </a:ext>
            </a:extLst>
          </p:cNvPr>
          <p:cNvSpPr txBox="1"/>
          <p:nvPr/>
        </p:nvSpPr>
        <p:spPr>
          <a:xfrm>
            <a:off x="1887214" y="4520585"/>
            <a:ext cx="4495678" cy="584775"/>
          </a:xfrm>
          <a:prstGeom prst="rect">
            <a:avLst/>
          </a:prstGeom>
          <a:noFill/>
        </p:spPr>
        <p:txBody>
          <a:bodyPr wrap="square" rtlCol="0">
            <a:spAutoFit/>
          </a:bodyPr>
          <a:lstStyle/>
          <a:p>
            <a:r>
              <a:rPr lang="en-US" sz="1600" dirty="0">
                <a:solidFill>
                  <a:schemeClr val="accent1"/>
                </a:solidFill>
              </a:rPr>
              <a:t>23:00 - First FFSS deployment begins</a:t>
            </a:r>
          </a:p>
          <a:p>
            <a:endParaRPr lang="en-US" sz="1600" dirty="0">
              <a:solidFill>
                <a:schemeClr val="accent1"/>
              </a:solidFill>
            </a:endParaRPr>
          </a:p>
        </p:txBody>
      </p:sp>
      <p:cxnSp>
        <p:nvCxnSpPr>
          <p:cNvPr id="28" name="Straight Connector 27">
            <a:extLst>
              <a:ext uri="{FF2B5EF4-FFF2-40B4-BE49-F238E27FC236}">
                <a16:creationId xmlns:a16="http://schemas.microsoft.com/office/drawing/2014/main" id="{55C3AD22-0A01-427F-A039-878EC45D8740}"/>
              </a:ext>
            </a:extLst>
          </p:cNvPr>
          <p:cNvCxnSpPr>
            <a:cxnSpLocks/>
          </p:cNvCxnSpPr>
          <p:nvPr/>
        </p:nvCxnSpPr>
        <p:spPr>
          <a:xfrm>
            <a:off x="1153538" y="3781149"/>
            <a:ext cx="0" cy="129540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872DD72-D7DB-4FD9-8802-8D329973E11D}"/>
              </a:ext>
            </a:extLst>
          </p:cNvPr>
          <p:cNvCxnSpPr>
            <a:cxnSpLocks/>
          </p:cNvCxnSpPr>
          <p:nvPr/>
        </p:nvCxnSpPr>
        <p:spPr>
          <a:xfrm flipV="1">
            <a:off x="1762410" y="4480224"/>
            <a:ext cx="0" cy="596325"/>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87A3147-8D33-4ED7-9B11-F250308398E8}"/>
              </a:ext>
            </a:extLst>
          </p:cNvPr>
          <p:cNvCxnSpPr>
            <a:cxnSpLocks/>
          </p:cNvCxnSpPr>
          <p:nvPr/>
        </p:nvCxnSpPr>
        <p:spPr>
          <a:xfrm flipV="1">
            <a:off x="2064700" y="4825037"/>
            <a:ext cx="0" cy="327712"/>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5E703BA-EF45-47EE-A01F-3A57F92C79CD}"/>
              </a:ext>
            </a:extLst>
          </p:cNvPr>
          <p:cNvCxnSpPr>
            <a:cxnSpLocks/>
            <a:endCxn id="16" idx="0"/>
          </p:cNvCxnSpPr>
          <p:nvPr/>
        </p:nvCxnSpPr>
        <p:spPr>
          <a:xfrm>
            <a:off x="6661499" y="4233428"/>
            <a:ext cx="0" cy="874871"/>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4C31577E-D8C4-4DD7-8C0A-EE87D9115DD1}"/>
              </a:ext>
            </a:extLst>
          </p:cNvPr>
          <p:cNvSpPr txBox="1"/>
          <p:nvPr/>
        </p:nvSpPr>
        <p:spPr>
          <a:xfrm>
            <a:off x="6406381" y="3400531"/>
            <a:ext cx="2661419" cy="830997"/>
          </a:xfrm>
          <a:prstGeom prst="rect">
            <a:avLst/>
          </a:prstGeom>
          <a:noFill/>
        </p:spPr>
        <p:txBody>
          <a:bodyPr wrap="square" rtlCol="0">
            <a:spAutoFit/>
          </a:bodyPr>
          <a:lstStyle/>
          <a:p>
            <a:r>
              <a:rPr lang="en-US" sz="1600" dirty="0">
                <a:solidFill>
                  <a:schemeClr val="accent1"/>
                </a:solidFill>
                <a:sym typeface="Wingdings" panose="05000000000000000000" pitchFamily="2" charset="2"/>
              </a:rPr>
              <a:t>09:00 - Last FFSS deployments end. </a:t>
            </a:r>
            <a:r>
              <a:rPr lang="en-US" sz="1600" dirty="0">
                <a:solidFill>
                  <a:schemeClr val="accent1"/>
                </a:solidFill>
              </a:rPr>
              <a:t>Watch and public notice cancelled </a:t>
            </a:r>
          </a:p>
        </p:txBody>
      </p:sp>
    </p:spTree>
    <p:extLst>
      <p:ext uri="{BB962C8B-B14F-4D97-AF65-F5344CB8AC3E}">
        <p14:creationId xmlns:p14="http://schemas.microsoft.com/office/powerpoint/2010/main" val="1940499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0F05D-A5ED-46F5-A5CB-8337E1642215}"/>
              </a:ext>
            </a:extLst>
          </p:cNvPr>
          <p:cNvSpPr>
            <a:spLocks noGrp="1"/>
          </p:cNvSpPr>
          <p:nvPr>
            <p:ph type="title"/>
          </p:nvPr>
        </p:nvSpPr>
        <p:spPr/>
        <p:txBody>
          <a:bodyPr/>
          <a:lstStyle/>
          <a:p>
            <a:r>
              <a:rPr lang="en-US" dirty="0"/>
              <a:t>Summary of FFSS Deployments</a:t>
            </a:r>
          </a:p>
        </p:txBody>
      </p:sp>
      <p:sp>
        <p:nvSpPr>
          <p:cNvPr id="3" name="Content Placeholder 2">
            <a:extLst>
              <a:ext uri="{FF2B5EF4-FFF2-40B4-BE49-F238E27FC236}">
                <a16:creationId xmlns:a16="http://schemas.microsoft.com/office/drawing/2014/main" id="{717A803B-3EDB-4A5F-89EA-D7933B3D1C2B}"/>
              </a:ext>
            </a:extLst>
          </p:cNvPr>
          <p:cNvSpPr>
            <a:spLocks noGrp="1"/>
          </p:cNvSpPr>
          <p:nvPr>
            <p:ph idx="1"/>
          </p:nvPr>
        </p:nvSpPr>
        <p:spPr>
          <a:xfrm>
            <a:off x="304800" y="990600"/>
            <a:ext cx="8534400" cy="5401322"/>
          </a:xfrm>
        </p:spPr>
        <p:txBody>
          <a:bodyPr/>
          <a:lstStyle/>
          <a:p>
            <a:r>
              <a:rPr lang="en-US" dirty="0"/>
              <a:t>10 Resources received an FFSS deployment</a:t>
            </a:r>
          </a:p>
          <a:p>
            <a:pPr marL="742950" lvl="1" indent="-285750">
              <a:buFont typeface="Arial" panose="020B0604020202020204" pitchFamily="34" charset="0"/>
              <a:buChar char="•"/>
            </a:pPr>
            <a:r>
              <a:rPr lang="en-US" sz="1600" dirty="0">
                <a:solidFill>
                  <a:schemeClr val="tx2"/>
                </a:solidFill>
              </a:rPr>
              <a:t>Obligated to provide a maximum of 915.9 MW of aggregate capacity, based on awards from the FFSS procurement process.</a:t>
            </a:r>
          </a:p>
          <a:p>
            <a:pPr marL="742950" lvl="1" indent="-285750">
              <a:buFont typeface="Arial" panose="020B0604020202020204" pitchFamily="34" charset="0"/>
              <a:buChar char="•"/>
            </a:pPr>
            <a:r>
              <a:rPr lang="en-US" sz="1600" dirty="0">
                <a:solidFill>
                  <a:schemeClr val="tx2"/>
                </a:solidFill>
              </a:rPr>
              <a:t>Telemetered a maximum aggregate HSL of 1,413.0 MW</a:t>
            </a:r>
          </a:p>
          <a:p>
            <a:pPr marL="742950" lvl="1" indent="-285750">
              <a:buFont typeface="Arial" panose="020B0604020202020204" pitchFamily="34" charset="0"/>
              <a:buChar char="•"/>
            </a:pPr>
            <a:r>
              <a:rPr lang="en-US" sz="1600" dirty="0">
                <a:solidFill>
                  <a:schemeClr val="tx2"/>
                </a:solidFill>
              </a:rPr>
              <a:t>Given maximum aggregate base points of 1,330.0 MW</a:t>
            </a:r>
          </a:p>
          <a:p>
            <a:pPr lvl="1"/>
            <a:endParaRPr lang="en-US" dirty="0"/>
          </a:p>
          <a:p>
            <a:endParaRPr lang="en-US" sz="1800" dirty="0"/>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403D41B7-CF00-4B3E-8EDB-4C99737697A6}"/>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8" name="Picture 7">
            <a:extLst>
              <a:ext uri="{FF2B5EF4-FFF2-40B4-BE49-F238E27FC236}">
                <a16:creationId xmlns:a16="http://schemas.microsoft.com/office/drawing/2014/main" id="{96E983B3-63A4-C00A-B352-0E6476EB3004}"/>
              </a:ext>
            </a:extLst>
          </p:cNvPr>
          <p:cNvPicPr>
            <a:picLocks noChangeAspect="1"/>
          </p:cNvPicPr>
          <p:nvPr/>
        </p:nvPicPr>
        <p:blipFill>
          <a:blip r:embed="rId2"/>
          <a:stretch>
            <a:fillRect/>
          </a:stretch>
        </p:blipFill>
        <p:spPr>
          <a:xfrm>
            <a:off x="1445062" y="2947387"/>
            <a:ext cx="6253875" cy="3062796"/>
          </a:xfrm>
          <a:prstGeom prst="rect">
            <a:avLst/>
          </a:prstGeom>
        </p:spPr>
      </p:pic>
    </p:spTree>
    <p:extLst>
      <p:ext uri="{BB962C8B-B14F-4D97-AF65-F5344CB8AC3E}">
        <p14:creationId xmlns:p14="http://schemas.microsoft.com/office/powerpoint/2010/main" val="203471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043F-DAA9-475F-9AC9-D398B085ABB7}"/>
              </a:ext>
            </a:extLst>
          </p:cNvPr>
          <p:cNvSpPr>
            <a:spLocks noGrp="1"/>
          </p:cNvSpPr>
          <p:nvPr>
            <p:ph type="title"/>
          </p:nvPr>
        </p:nvSpPr>
        <p:spPr>
          <a:xfrm>
            <a:off x="304800" y="251629"/>
            <a:ext cx="8458200" cy="518318"/>
          </a:xfrm>
        </p:spPr>
        <p:txBody>
          <a:bodyPr anchor="ctr"/>
          <a:lstStyle/>
          <a:p>
            <a:r>
              <a:rPr lang="en-US" dirty="0"/>
              <a:t>Deployment Details</a:t>
            </a:r>
            <a:endParaRPr lang="en-US" dirty="0">
              <a:highlight>
                <a:srgbClr val="FFFF00"/>
              </a:highlight>
            </a:endParaRPr>
          </a:p>
        </p:txBody>
      </p:sp>
      <p:sp>
        <p:nvSpPr>
          <p:cNvPr id="4" name="Slide Number Placeholder 3">
            <a:extLst>
              <a:ext uri="{FF2B5EF4-FFF2-40B4-BE49-F238E27FC236}">
                <a16:creationId xmlns:a16="http://schemas.microsoft.com/office/drawing/2014/main" id="{7F294734-5F47-480B-8606-F056B435F67C}"/>
              </a:ext>
            </a:extLst>
          </p:cNvPr>
          <p:cNvSpPr>
            <a:spLocks noGrp="1"/>
          </p:cNvSpPr>
          <p:nvPr>
            <p:ph type="sldNum" sz="quarter" idx="4"/>
          </p:nvPr>
        </p:nvSpPr>
        <p:spPr>
          <a:xfrm>
            <a:off x="8458200" y="6569085"/>
            <a:ext cx="533400" cy="220662"/>
          </a:xfrm>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DF8C2FFA-5154-4F23-AB20-03E821C8DD4D}"/>
              </a:ext>
            </a:extLst>
          </p:cNvPr>
          <p:cNvSpPr>
            <a:spLocks noGrp="1"/>
          </p:cNvSpPr>
          <p:nvPr>
            <p:ph idx="1"/>
          </p:nvPr>
        </p:nvSpPr>
        <p:spPr>
          <a:xfrm>
            <a:off x="304800" y="5490395"/>
            <a:ext cx="8534400" cy="770415"/>
          </a:xfrm>
        </p:spPr>
        <p:txBody>
          <a:bodyPr/>
          <a:lstStyle/>
          <a:p>
            <a:r>
              <a:rPr lang="en-US" sz="1600" dirty="0"/>
              <a:t>These deployments were issued through Verbal Dispatch Instruction (VDI) and occurred across multiple VDIs, particularly when they spanned across multiple Operating Days.</a:t>
            </a:r>
          </a:p>
        </p:txBody>
      </p:sp>
      <p:graphicFrame>
        <p:nvGraphicFramePr>
          <p:cNvPr id="8" name="Table 7">
            <a:extLst>
              <a:ext uri="{FF2B5EF4-FFF2-40B4-BE49-F238E27FC236}">
                <a16:creationId xmlns:a16="http://schemas.microsoft.com/office/drawing/2014/main" id="{9FBA7B7C-7A24-466B-9C07-5240CC537507}"/>
              </a:ext>
            </a:extLst>
          </p:cNvPr>
          <p:cNvGraphicFramePr>
            <a:graphicFrameLocks noGrp="1"/>
          </p:cNvGraphicFramePr>
          <p:nvPr>
            <p:extLst>
              <p:ext uri="{D42A27DB-BD31-4B8C-83A1-F6EECF244321}">
                <p14:modId xmlns:p14="http://schemas.microsoft.com/office/powerpoint/2010/main" val="1347627365"/>
              </p:ext>
            </p:extLst>
          </p:nvPr>
        </p:nvGraphicFramePr>
        <p:xfrm>
          <a:off x="480627" y="1078222"/>
          <a:ext cx="8182746" cy="3756660"/>
        </p:xfrm>
        <a:graphic>
          <a:graphicData uri="http://schemas.openxmlformats.org/drawingml/2006/table">
            <a:tbl>
              <a:tblPr/>
              <a:tblGrid>
                <a:gridCol w="2280328">
                  <a:extLst>
                    <a:ext uri="{9D8B030D-6E8A-4147-A177-3AD203B41FA5}">
                      <a16:colId xmlns:a16="http://schemas.microsoft.com/office/drawing/2014/main" val="4198712950"/>
                    </a:ext>
                  </a:extLst>
                </a:gridCol>
                <a:gridCol w="1562470">
                  <a:extLst>
                    <a:ext uri="{9D8B030D-6E8A-4147-A177-3AD203B41FA5}">
                      <a16:colId xmlns:a16="http://schemas.microsoft.com/office/drawing/2014/main" val="4028681180"/>
                    </a:ext>
                  </a:extLst>
                </a:gridCol>
                <a:gridCol w="1731146">
                  <a:extLst>
                    <a:ext uri="{9D8B030D-6E8A-4147-A177-3AD203B41FA5}">
                      <a16:colId xmlns:a16="http://schemas.microsoft.com/office/drawing/2014/main" val="480537868"/>
                    </a:ext>
                  </a:extLst>
                </a:gridCol>
                <a:gridCol w="1698051">
                  <a:extLst>
                    <a:ext uri="{9D8B030D-6E8A-4147-A177-3AD203B41FA5}">
                      <a16:colId xmlns:a16="http://schemas.microsoft.com/office/drawing/2014/main" val="230267731"/>
                    </a:ext>
                  </a:extLst>
                </a:gridCol>
                <a:gridCol w="910751">
                  <a:extLst>
                    <a:ext uri="{9D8B030D-6E8A-4147-A177-3AD203B41FA5}">
                      <a16:colId xmlns:a16="http://schemas.microsoft.com/office/drawing/2014/main" val="3298544423"/>
                    </a:ext>
                  </a:extLst>
                </a:gridCol>
              </a:tblGrid>
              <a:tr h="403860">
                <a:tc>
                  <a:txBody>
                    <a:bodyPr/>
                    <a:lstStyle/>
                    <a:p>
                      <a:pPr algn="ctr" rtl="0" fontAlgn="ctr"/>
                      <a:r>
                        <a:rPr lang="en-US" sz="1200" b="1" i="0" u="none" strike="noStrike" dirty="0">
                          <a:solidFill>
                            <a:srgbClr val="FFFFFF"/>
                          </a:solidFill>
                          <a:effectLst/>
                          <a:latin typeface="Arial" panose="020B0604020202020204" pitchFamily="34" charset="0"/>
                        </a:rPr>
                        <a:t>Initial Notification Time for Deployment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1200" b="1" i="0" u="none" strike="noStrike" dirty="0">
                          <a:solidFill>
                            <a:srgbClr val="FFFFFF"/>
                          </a:solidFill>
                          <a:effectLst/>
                          <a:latin typeface="Arial" panose="020B0604020202020204" pitchFamily="34" charset="0"/>
                        </a:rPr>
                        <a:t>Resource Name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1200" b="1" i="0" u="none" strike="noStrike" dirty="0">
                          <a:solidFill>
                            <a:srgbClr val="FFFFFF"/>
                          </a:solidFill>
                          <a:effectLst/>
                          <a:latin typeface="Arial" panose="020B0604020202020204" pitchFamily="34" charset="0"/>
                        </a:rPr>
                        <a:t>Deployment Start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1200" b="1" i="0" u="none" strike="noStrike" dirty="0">
                          <a:solidFill>
                            <a:srgbClr val="FFFFFF"/>
                          </a:solidFill>
                          <a:effectLst/>
                          <a:latin typeface="Arial" panose="020B0604020202020204" pitchFamily="34" charset="0"/>
                        </a:rPr>
                        <a:t>Deployment End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1200" b="1" i="0" u="none" strike="noStrike">
                          <a:solidFill>
                            <a:srgbClr val="FFFFFF"/>
                          </a:solidFill>
                          <a:effectLst/>
                          <a:latin typeface="Arial" panose="020B0604020202020204" pitchFamily="34" charset="0"/>
                        </a:rPr>
                        <a:t>Reason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extLst>
                  <a:ext uri="{0D108BD9-81ED-4DB2-BD59-A6C34878D82A}">
                    <a16:rowId xmlns:a16="http://schemas.microsoft.com/office/drawing/2014/main" val="2607671545"/>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2024-01-15 14:27:58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BRAUNIG_VHB6CT5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2024-01-15 15:00:04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a:solidFill>
                            <a:srgbClr val="000000"/>
                          </a:solidFill>
                          <a:effectLst/>
                          <a:latin typeface="Arial" panose="020B0604020202020204" pitchFamily="34" charset="0"/>
                          <a:ea typeface="+mn-ea"/>
                          <a:cs typeface="+mn-cs"/>
                        </a:rPr>
                        <a:t>2024-01-16 14:00:00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rtl="0" fontAlgn="ctr"/>
                      <a:r>
                        <a:rPr lang="en-US" sz="1200" b="0" i="0" u="none" strike="noStrike" dirty="0">
                          <a:solidFill>
                            <a:srgbClr val="000000"/>
                          </a:solidFill>
                          <a:effectLst/>
                          <a:latin typeface="Arial" panose="020B0604020202020204" pitchFamily="34" charset="0"/>
                        </a:rPr>
                        <a:t>Capacity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a16="http://schemas.microsoft.com/office/drawing/2014/main" val="79292391"/>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2024-01-15 14:29:03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BRAUNIG_VHB6CT6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2024-01-15 15:00:59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a:solidFill>
                            <a:srgbClr val="000000"/>
                          </a:solidFill>
                          <a:effectLst/>
                          <a:latin typeface="Arial" panose="020B0604020202020204" pitchFamily="34" charset="0"/>
                          <a:ea typeface="+mn-ea"/>
                          <a:cs typeface="+mn-cs"/>
                        </a:rPr>
                        <a:t>2024-01-16 14:00:00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tc>
                  <a:txBody>
                    <a:bodyPr/>
                    <a:lstStyle/>
                    <a:p>
                      <a:pPr algn="ctr" rtl="0" fontAlgn="ctr"/>
                      <a:r>
                        <a:rPr lang="en-US" sz="1200" b="0" i="0" u="none" strike="noStrike">
                          <a:solidFill>
                            <a:srgbClr val="000000"/>
                          </a:solidFill>
                          <a:effectLst/>
                          <a:latin typeface="Arial" panose="020B0604020202020204" pitchFamily="34" charset="0"/>
                        </a:rPr>
                        <a:t>Capacity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extLst>
                  <a:ext uri="{0D108BD9-81ED-4DB2-BD59-A6C34878D82A}">
                    <a16:rowId xmlns:a16="http://schemas.microsoft.com/office/drawing/2014/main" val="1042740348"/>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2024-01-15 14:30:10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BRAUNIG_VHB6CT7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2024-01-15 15:00:57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a:solidFill>
                            <a:srgbClr val="000000"/>
                          </a:solidFill>
                          <a:effectLst/>
                          <a:latin typeface="Arial" panose="020B0604020202020204" pitchFamily="34" charset="0"/>
                          <a:ea typeface="+mn-ea"/>
                          <a:cs typeface="+mn-cs"/>
                        </a:rPr>
                        <a:t>2024-01-16 14:00:00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rtl="0" fontAlgn="ctr"/>
                      <a:r>
                        <a:rPr lang="en-US" sz="1200" b="0" i="0" u="none" strike="noStrike">
                          <a:solidFill>
                            <a:srgbClr val="000000"/>
                          </a:solidFill>
                          <a:effectLst/>
                          <a:latin typeface="Arial" panose="020B0604020202020204" pitchFamily="34" charset="0"/>
                        </a:rPr>
                        <a:t>Capacity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a16="http://schemas.microsoft.com/office/drawing/2014/main" val="1141920184"/>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2024-01-15 14:31:52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BRAUNIG_VHB6CT8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a:solidFill>
                            <a:srgbClr val="000000"/>
                          </a:solidFill>
                          <a:effectLst/>
                          <a:latin typeface="Arial" panose="020B0604020202020204" pitchFamily="34" charset="0"/>
                          <a:ea typeface="+mn-ea"/>
                          <a:cs typeface="+mn-cs"/>
                        </a:rPr>
                        <a:t>2024-01-15 15:00:37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a:solidFill>
                            <a:srgbClr val="000000"/>
                          </a:solidFill>
                          <a:effectLst/>
                          <a:latin typeface="Arial" panose="020B0604020202020204" pitchFamily="34" charset="0"/>
                          <a:ea typeface="+mn-ea"/>
                          <a:cs typeface="+mn-cs"/>
                        </a:rPr>
                        <a:t>2024-01-16 14:00:00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tc>
                  <a:txBody>
                    <a:bodyPr/>
                    <a:lstStyle/>
                    <a:p>
                      <a:pPr algn="ctr" rtl="0" fontAlgn="ctr"/>
                      <a:r>
                        <a:rPr lang="en-US" sz="1200" b="0" i="0" u="none" strike="noStrike">
                          <a:solidFill>
                            <a:srgbClr val="000000"/>
                          </a:solidFill>
                          <a:effectLst/>
                          <a:latin typeface="Arial" panose="020B0604020202020204" pitchFamily="34" charset="0"/>
                        </a:rPr>
                        <a:t>Capacity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2F5"/>
                    </a:solidFill>
                  </a:tcPr>
                </a:tc>
                <a:extLst>
                  <a:ext uri="{0D108BD9-81ED-4DB2-BD59-A6C34878D82A}">
                    <a16:rowId xmlns:a16="http://schemas.microsoft.com/office/drawing/2014/main" val="4286762948"/>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2024-01-13 17:37:31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LHSES_UNIT1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2024-01-14 01:00:00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fontAlgn="b"/>
                      <a:r>
                        <a:rPr lang="en-US" sz="1200" b="0" i="0" u="none" strike="noStrike" kern="1200">
                          <a:solidFill>
                            <a:srgbClr val="000000"/>
                          </a:solidFill>
                          <a:effectLst/>
                          <a:latin typeface="Arial" panose="020B0604020202020204" pitchFamily="34" charset="0"/>
                          <a:ea typeface="+mn-ea"/>
                          <a:cs typeface="+mn-cs"/>
                        </a:rPr>
                        <a:t>2024-01-16 20:30:00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ctr" rtl="0" fontAlgn="ctr"/>
                      <a:r>
                        <a:rPr lang="en-US" sz="1200" b="0" i="0" u="none" strike="noStrike" dirty="0">
                          <a:solidFill>
                            <a:srgbClr val="000000"/>
                          </a:solidFill>
                          <a:effectLst/>
                          <a:latin typeface="Arial" panose="020B0604020202020204" pitchFamily="34" charset="0"/>
                        </a:rPr>
                        <a:t>Capacity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a16="http://schemas.microsoft.com/office/drawing/2014/main" val="1528799933"/>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2024-01-13 17:39:34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LHSES_UNIT2A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a:solidFill>
                            <a:srgbClr val="000000"/>
                          </a:solidFill>
                          <a:effectLst/>
                          <a:latin typeface="Arial" panose="020B0604020202020204" pitchFamily="34" charset="0"/>
                          <a:ea typeface="+mn-ea"/>
                          <a:cs typeface="+mn-cs"/>
                        </a:rPr>
                        <a:t>2024-01-14 01:00:00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2024-01-16 20:30:00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Capacity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extLst>
                  <a:ext uri="{0D108BD9-81ED-4DB2-BD59-A6C34878D82A}">
                    <a16:rowId xmlns:a16="http://schemas.microsoft.com/office/drawing/2014/main" val="169260182"/>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2024-01-13 16:33:15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MIL_MILLERG2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2024-01-13 23:00:00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2024-01-17 09:00:00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Capacity</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extLst>
                  <a:ext uri="{0D108BD9-81ED-4DB2-BD59-A6C34878D82A}">
                    <a16:rowId xmlns:a16="http://schemas.microsoft.com/office/drawing/2014/main" val="1033754521"/>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2024-01-13 16:36:41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MIL_MILLERG3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2024-01-13 23:00:00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2024-01-17 09:00:00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Capacity</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extLst>
                  <a:ext uri="{0D108BD9-81ED-4DB2-BD59-A6C34878D82A}">
                    <a16:rowId xmlns:a16="http://schemas.microsoft.com/office/drawing/2014/main" val="1283437436"/>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2024-01-13 16:52:19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MIL_MILLERG4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2024-01-14 05:00:00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2024-01-17 09:00:00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Capacity</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extLst>
                  <a:ext uri="{0D108BD9-81ED-4DB2-BD59-A6C34878D82A}">
                    <a16:rowId xmlns:a16="http://schemas.microsoft.com/office/drawing/2014/main" val="1019474398"/>
                  </a:ext>
                </a:extLst>
              </a:tr>
              <a:tr h="335280">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2024-01-13 16:55:00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MIL_MILLERG5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2024-01-14 05:00:00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ctr" fontAlgn="b"/>
                      <a:r>
                        <a:rPr lang="en-US" sz="1200" b="0" i="0" u="none" strike="noStrike" kern="1200" dirty="0">
                          <a:solidFill>
                            <a:srgbClr val="000000"/>
                          </a:solidFill>
                          <a:effectLst/>
                          <a:latin typeface="Arial" panose="020B0604020202020204" pitchFamily="34" charset="0"/>
                          <a:ea typeface="+mn-ea"/>
                          <a:cs typeface="+mn-cs"/>
                        </a:rPr>
                        <a:t>2024-01-17 09:00:00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Capacity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extLst>
                  <a:ext uri="{0D108BD9-81ED-4DB2-BD59-A6C34878D82A}">
                    <a16:rowId xmlns:a16="http://schemas.microsoft.com/office/drawing/2014/main" val="1366402406"/>
                  </a:ext>
                </a:extLst>
              </a:tr>
            </a:tbl>
          </a:graphicData>
        </a:graphic>
      </p:graphicFrame>
    </p:spTree>
    <p:extLst>
      <p:ext uri="{BB962C8B-B14F-4D97-AF65-F5344CB8AC3E}">
        <p14:creationId xmlns:p14="http://schemas.microsoft.com/office/powerpoint/2010/main" val="1003504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16A95-9B0D-4C57-8495-BD2740A3AC4B}"/>
              </a:ext>
            </a:extLst>
          </p:cNvPr>
          <p:cNvSpPr>
            <a:spLocks noGrp="1"/>
          </p:cNvSpPr>
          <p:nvPr>
            <p:ph type="title"/>
          </p:nvPr>
        </p:nvSpPr>
        <p:spPr/>
        <p:txBody>
          <a:bodyPr/>
          <a:lstStyle/>
          <a:p>
            <a:r>
              <a:rPr lang="en-US"/>
              <a:t>Real-Time Reserves and Pricing during the FFSS Deployment</a:t>
            </a:r>
          </a:p>
        </p:txBody>
      </p:sp>
      <p:sp>
        <p:nvSpPr>
          <p:cNvPr id="4" name="Slide Number Placeholder 3">
            <a:extLst>
              <a:ext uri="{FF2B5EF4-FFF2-40B4-BE49-F238E27FC236}">
                <a16:creationId xmlns:a16="http://schemas.microsoft.com/office/drawing/2014/main" id="{F86D6625-C2AD-4477-A9BB-DB6D5E63EAD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9" name="TextBox 8">
            <a:extLst>
              <a:ext uri="{FF2B5EF4-FFF2-40B4-BE49-F238E27FC236}">
                <a16:creationId xmlns:a16="http://schemas.microsoft.com/office/drawing/2014/main" id="{949EEC56-7EEC-4A38-8C7E-F4F2F4617285}"/>
              </a:ext>
            </a:extLst>
          </p:cNvPr>
          <p:cNvSpPr txBox="1"/>
          <p:nvPr/>
        </p:nvSpPr>
        <p:spPr>
          <a:xfrm>
            <a:off x="228600" y="5461426"/>
            <a:ext cx="8839200" cy="584775"/>
          </a:xfrm>
          <a:prstGeom prst="rect">
            <a:avLst/>
          </a:prstGeom>
          <a:noFill/>
        </p:spPr>
        <p:txBody>
          <a:bodyPr wrap="square" rtlCol="0">
            <a:spAutoFit/>
          </a:bodyPr>
          <a:lstStyle/>
          <a:p>
            <a:r>
              <a:rPr lang="en-US" sz="1600" dirty="0">
                <a:solidFill>
                  <a:schemeClr val="tx2"/>
                </a:solidFill>
              </a:rPr>
              <a:t>The High Sustained Limit (HSL) of Resources deployed for FFSS is excluded from the on-line ORDC reserves.</a:t>
            </a:r>
          </a:p>
        </p:txBody>
      </p:sp>
      <p:pic>
        <p:nvPicPr>
          <p:cNvPr id="8" name="Picture 7">
            <a:extLst>
              <a:ext uri="{FF2B5EF4-FFF2-40B4-BE49-F238E27FC236}">
                <a16:creationId xmlns:a16="http://schemas.microsoft.com/office/drawing/2014/main" id="{C1C1FD58-9635-9144-EFC6-2D46B7E57A58}"/>
              </a:ext>
            </a:extLst>
          </p:cNvPr>
          <p:cNvPicPr>
            <a:picLocks noChangeAspect="1"/>
          </p:cNvPicPr>
          <p:nvPr/>
        </p:nvPicPr>
        <p:blipFill>
          <a:blip r:embed="rId2"/>
          <a:stretch>
            <a:fillRect/>
          </a:stretch>
        </p:blipFill>
        <p:spPr>
          <a:xfrm>
            <a:off x="616912" y="1241792"/>
            <a:ext cx="7359759" cy="3950919"/>
          </a:xfrm>
          <a:prstGeom prst="rect">
            <a:avLst/>
          </a:prstGeom>
        </p:spPr>
      </p:pic>
    </p:spTree>
    <p:extLst>
      <p:ext uri="{BB962C8B-B14F-4D97-AF65-F5344CB8AC3E}">
        <p14:creationId xmlns:p14="http://schemas.microsoft.com/office/powerpoint/2010/main" val="386768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7D2E8-58F8-54A8-66EF-22C9373F1BB2}"/>
              </a:ext>
            </a:extLst>
          </p:cNvPr>
          <p:cNvSpPr>
            <a:spLocks noGrp="1"/>
          </p:cNvSpPr>
          <p:nvPr>
            <p:ph type="title"/>
          </p:nvPr>
        </p:nvSpPr>
        <p:spPr/>
        <p:txBody>
          <a:bodyPr/>
          <a:lstStyle/>
          <a:p>
            <a:r>
              <a:rPr lang="en-US" dirty="0"/>
              <a:t>Real-Time Reserves and Pricing during the FFSS Deployment</a:t>
            </a:r>
          </a:p>
        </p:txBody>
      </p:sp>
      <p:sp>
        <p:nvSpPr>
          <p:cNvPr id="4" name="Slide Number Placeholder 3">
            <a:extLst>
              <a:ext uri="{FF2B5EF4-FFF2-40B4-BE49-F238E27FC236}">
                <a16:creationId xmlns:a16="http://schemas.microsoft.com/office/drawing/2014/main" id="{8396F27F-168A-C74F-26AF-D81276225082}"/>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6" name="Picture 5">
            <a:extLst>
              <a:ext uri="{FF2B5EF4-FFF2-40B4-BE49-F238E27FC236}">
                <a16:creationId xmlns:a16="http://schemas.microsoft.com/office/drawing/2014/main" id="{D8F1AF06-1383-8791-38AE-E9D6FC7CCB13}"/>
              </a:ext>
            </a:extLst>
          </p:cNvPr>
          <p:cNvPicPr>
            <a:picLocks noChangeAspect="1"/>
          </p:cNvPicPr>
          <p:nvPr/>
        </p:nvPicPr>
        <p:blipFill>
          <a:blip r:embed="rId2"/>
          <a:stretch>
            <a:fillRect/>
          </a:stretch>
        </p:blipFill>
        <p:spPr>
          <a:xfrm>
            <a:off x="1281369" y="1183974"/>
            <a:ext cx="6581261" cy="4955190"/>
          </a:xfrm>
          <a:prstGeom prst="rect">
            <a:avLst/>
          </a:prstGeom>
        </p:spPr>
      </p:pic>
    </p:spTree>
    <p:extLst>
      <p:ext uri="{BB962C8B-B14F-4D97-AF65-F5344CB8AC3E}">
        <p14:creationId xmlns:p14="http://schemas.microsoft.com/office/powerpoint/2010/main" val="2684875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043F-DAA9-475F-9AC9-D398B085ABB7}"/>
              </a:ext>
            </a:extLst>
          </p:cNvPr>
          <p:cNvSpPr>
            <a:spLocks noGrp="1"/>
          </p:cNvSpPr>
          <p:nvPr>
            <p:ph type="title"/>
          </p:nvPr>
        </p:nvSpPr>
        <p:spPr/>
        <p:txBody>
          <a:bodyPr/>
          <a:lstStyle/>
          <a:p>
            <a:r>
              <a:rPr lang="en-US" dirty="0"/>
              <a:t>Issues Identified During the Watch</a:t>
            </a:r>
          </a:p>
        </p:txBody>
      </p:sp>
      <p:sp>
        <p:nvSpPr>
          <p:cNvPr id="3" name="Content Placeholder 2">
            <a:extLst>
              <a:ext uri="{FF2B5EF4-FFF2-40B4-BE49-F238E27FC236}">
                <a16:creationId xmlns:a16="http://schemas.microsoft.com/office/drawing/2014/main" id="{2E3117F9-78DB-4D16-B21B-11E09CCDA6E0}"/>
              </a:ext>
            </a:extLst>
          </p:cNvPr>
          <p:cNvSpPr>
            <a:spLocks noGrp="1"/>
          </p:cNvSpPr>
          <p:nvPr>
            <p:ph idx="1"/>
          </p:nvPr>
        </p:nvSpPr>
        <p:spPr>
          <a:xfrm>
            <a:off x="304800" y="990600"/>
            <a:ext cx="8617258" cy="5214891"/>
          </a:xfrm>
        </p:spPr>
        <p:txBody>
          <a:bodyPr/>
          <a:lstStyle/>
          <a:p>
            <a:r>
              <a:rPr lang="en-US" sz="1800" dirty="0"/>
              <a:t>Issues with FFSSR’s during the Watch for winter weather were identified by ERCOT staff. These issues will result in financial penalties.</a:t>
            </a:r>
          </a:p>
          <a:p>
            <a:pPr lvl="1"/>
            <a:r>
              <a:rPr lang="en-US" sz="1600" dirty="0"/>
              <a:t>2 FFSSRs failed to come online or stay online. </a:t>
            </a:r>
          </a:p>
          <a:p>
            <a:pPr lvl="2"/>
            <a:r>
              <a:rPr lang="en-US" sz="1600" dirty="0"/>
              <a:t>Both failures occurred during FFSSR deployments </a:t>
            </a:r>
            <a:r>
              <a:rPr lang="en-US" sz="1600"/>
              <a:t>and involved unplanned </a:t>
            </a:r>
            <a:r>
              <a:rPr lang="en-US" sz="1600" dirty="0"/>
              <a:t>mechanical issues that were not fuel-related nor caused by the cold weather.</a:t>
            </a:r>
          </a:p>
          <a:p>
            <a:pPr lvl="2"/>
            <a:r>
              <a:rPr lang="en-US" sz="1600" dirty="0"/>
              <a:t>One FFSSR tripped offline on 01/14 for about 4 hours.</a:t>
            </a:r>
          </a:p>
          <a:p>
            <a:pPr lvl="2"/>
            <a:r>
              <a:rPr lang="en-US" sz="1600" dirty="0"/>
              <a:t>One FFSSR tripped offline on 01/15 for about 1 hour.</a:t>
            </a:r>
          </a:p>
          <a:p>
            <a:pPr lvl="1"/>
            <a:r>
              <a:rPr lang="en-US" sz="1600" dirty="0"/>
              <a:t>1 FFSSR was unavailable for deployment</a:t>
            </a:r>
          </a:p>
          <a:p>
            <a:pPr lvl="2"/>
            <a:r>
              <a:rPr lang="en-US" sz="1600" dirty="0"/>
              <a:t>The FFSSR tripped offline during the Watch on 01/15 and was unavailable for deployment for about 3 hours. The FFSSR was not being deployed for FFSS when it tripped offline.</a:t>
            </a:r>
          </a:p>
          <a:p>
            <a:pPr marL="0" indent="0">
              <a:buNone/>
            </a:pPr>
            <a:endParaRPr lang="en-US" dirty="0"/>
          </a:p>
        </p:txBody>
      </p:sp>
      <p:sp>
        <p:nvSpPr>
          <p:cNvPr id="4" name="Slide Number Placeholder 3">
            <a:extLst>
              <a:ext uri="{FF2B5EF4-FFF2-40B4-BE49-F238E27FC236}">
                <a16:creationId xmlns:a16="http://schemas.microsoft.com/office/drawing/2014/main" id="{7F294734-5F47-480B-8606-F056B435F67C}"/>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943585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043F-DAA9-475F-9AC9-D398B085ABB7}"/>
              </a:ext>
            </a:extLst>
          </p:cNvPr>
          <p:cNvSpPr>
            <a:spLocks noGrp="1"/>
          </p:cNvSpPr>
          <p:nvPr>
            <p:ph type="title"/>
          </p:nvPr>
        </p:nvSpPr>
        <p:spPr/>
        <p:txBody>
          <a:bodyPr/>
          <a:lstStyle/>
          <a:p>
            <a:r>
              <a:rPr lang="en-US" dirty="0"/>
              <a:t>Observations and Next Steps</a:t>
            </a:r>
          </a:p>
        </p:txBody>
      </p:sp>
      <p:sp>
        <p:nvSpPr>
          <p:cNvPr id="3" name="Content Placeholder 2">
            <a:extLst>
              <a:ext uri="{FF2B5EF4-FFF2-40B4-BE49-F238E27FC236}">
                <a16:creationId xmlns:a16="http://schemas.microsoft.com/office/drawing/2014/main" id="{2E3117F9-78DB-4D16-B21B-11E09CCDA6E0}"/>
              </a:ext>
            </a:extLst>
          </p:cNvPr>
          <p:cNvSpPr>
            <a:spLocks noGrp="1"/>
          </p:cNvSpPr>
          <p:nvPr>
            <p:ph idx="1"/>
          </p:nvPr>
        </p:nvSpPr>
        <p:spPr>
          <a:xfrm>
            <a:off x="304800" y="990600"/>
            <a:ext cx="8617258" cy="5214891"/>
          </a:xfrm>
        </p:spPr>
        <p:txBody>
          <a:bodyPr/>
          <a:lstStyle/>
          <a:p>
            <a:r>
              <a:rPr lang="en-US" sz="1800" dirty="0"/>
              <a:t>Due to the timing of the FFSS deployment within the obligation period and the on-going potential for extreme cold weather and natural gas supply disruptions, QSEs who requested fuel restocking for FFSSRs that were deployed were given approval to restock fuel reserves for FFSS. </a:t>
            </a:r>
          </a:p>
          <a:p>
            <a:r>
              <a:rPr lang="en-US" sz="1800" dirty="0">
                <a:latin typeface="Arial" panose="020B0604020202020204" pitchFamily="34" charset="0"/>
                <a:ea typeface="Calibri" panose="020F0502020204030204" pitchFamily="34" charset="0"/>
              </a:rPr>
              <a:t>A report will be provided on FFSS fuel replacement costs in the future, as required by Protocol.</a:t>
            </a:r>
          </a:p>
          <a:p>
            <a:r>
              <a:rPr lang="en-US" sz="1800" dirty="0">
                <a:latin typeface="Arial" panose="020B0604020202020204" pitchFamily="34" charset="0"/>
              </a:rPr>
              <a:t>An NPRR is being drafted based on lessons learned from this FFSS season. Areas of improvement include:</a:t>
            </a:r>
          </a:p>
          <a:p>
            <a:pPr lvl="1"/>
            <a:r>
              <a:rPr lang="en-US" sz="1600" dirty="0"/>
              <a:t>Adding a procedure to clarify the fuel restocking process.</a:t>
            </a:r>
          </a:p>
          <a:p>
            <a:pPr lvl="1"/>
            <a:r>
              <a:rPr lang="en-US" sz="1600" dirty="0"/>
              <a:t>Modifying the method by which the QSE notifies ERCOT when an alternate replaces an FFSSR.</a:t>
            </a:r>
          </a:p>
          <a:p>
            <a:pPr lvl="1"/>
            <a:r>
              <a:rPr lang="en-US" sz="1600"/>
              <a:t>Clarifying </a:t>
            </a:r>
            <a:r>
              <a:rPr lang="en-US" sz="1600" dirty="0"/>
              <a:t>when a Resource is considered available.</a:t>
            </a:r>
          </a:p>
          <a:p>
            <a:endParaRPr lang="en-US" dirty="0"/>
          </a:p>
        </p:txBody>
      </p:sp>
      <p:sp>
        <p:nvSpPr>
          <p:cNvPr id="4" name="Slide Number Placeholder 3">
            <a:extLst>
              <a:ext uri="{FF2B5EF4-FFF2-40B4-BE49-F238E27FC236}">
                <a16:creationId xmlns:a16="http://schemas.microsoft.com/office/drawing/2014/main" id="{7F294734-5F47-480B-8606-F056B435F67C}"/>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45749787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c34af464-7aa1-4edd-9be4-83dffc1cb9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10471</TotalTime>
  <Words>736</Words>
  <Application>Microsoft Office PowerPoint</Application>
  <PresentationFormat>On-screen Show (4:3)</PresentationFormat>
  <Paragraphs>119</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Background</vt:lpstr>
      <vt:lpstr>Event Timeline</vt:lpstr>
      <vt:lpstr>Summary of FFSS Deployments</vt:lpstr>
      <vt:lpstr>Deployment Details</vt:lpstr>
      <vt:lpstr>Real-Time Reserves and Pricing during the FFSS Deployment</vt:lpstr>
      <vt:lpstr>Real-Time Reserves and Pricing during the FFSS Deployment</vt:lpstr>
      <vt:lpstr>Issues Identified During the Watch</vt:lpstr>
      <vt:lpstr>Observations and 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34</cp:revision>
  <cp:lastPrinted>2022-07-05T13:14:19Z</cp:lastPrinted>
  <dcterms:created xsi:type="dcterms:W3CDTF">2016-01-21T15:20:31Z</dcterms:created>
  <dcterms:modified xsi:type="dcterms:W3CDTF">2024-04-11T20:41:20Z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2023-01-12T21:50:56Z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ContentBits">
    <vt:lpwstr>0</vt:lpwstr>
  </property>
  <property fmtid="{D5CDD505-2E9C-101B-9397-08002B2CF9AE}" pid="9" name="MSIP_Label_7084cbda-52b8-46fb-a7b7-cb5bd465ed85_ActionId">
    <vt:lpwstr>095aecde-1217-44aa-b753-652da14fdc38</vt:lpwstr>
  </property>
</Properties>
</file>