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2"/>
  </p:notesMasterIdLst>
  <p:handoutMasterIdLst>
    <p:handoutMasterId r:id="rId13"/>
  </p:handoutMasterIdLst>
  <p:sldIdLst>
    <p:sldId id="260" r:id="rId6"/>
    <p:sldId id="267" r:id="rId7"/>
    <p:sldId id="272" r:id="rId8"/>
    <p:sldId id="274" r:id="rId9"/>
    <p:sldId id="266" r:id="rId10"/>
    <p:sldId id="271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019" autoAdjust="0"/>
  </p:normalViewPr>
  <p:slideViewPr>
    <p:cSldViewPr showGuides="1">
      <p:cViewPr varScale="1">
        <p:scale>
          <a:sx n="52" d="100"/>
          <a:sy n="52" d="100"/>
        </p:scale>
        <p:origin x="24" y="4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4/24/2024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4/24/2024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Competitive and NOIE breakdown: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Competitive: 1,411 MW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NOIE: 1,161 MW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199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Competitive and NOIE breakdown: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Competitive: 1,411 MW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NOIE: 1,161 MW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4207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Competitive and NOIE breakdown: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Competitive: 1,474 MW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NOIE: 1,134 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0" i="0" dirty="0">
              <a:solidFill>
                <a:srgbClr val="FFFFFF"/>
              </a:solidFill>
              <a:effectLst/>
              <a:latin typeface="Segoe UI" panose="020B0502040204020203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="0" i="0" dirty="0">
                <a:solidFill>
                  <a:srgbClr val="FFFFFF"/>
                </a:solidFill>
                <a:effectLst/>
                <a:latin typeface="Segoe UI" panose="020B0502040204020203" pitchFamily="34" charset="0"/>
              </a:rPr>
              <a:t>For the quarterly report, NOIE capacity below 50 kW only includes information from NOIEs that have more than two MW of aggregate capacity from those sites.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5086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0594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839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105561"/>
            <a:ext cx="5646034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Unregistered Distributed Generation Report:</a:t>
            </a:r>
          </a:p>
          <a:p>
            <a:r>
              <a:rPr lang="en-US" sz="2800" b="1" dirty="0"/>
              <a:t>2023 Annual Report</a:t>
            </a:r>
          </a:p>
          <a:p>
            <a:r>
              <a:rPr lang="en-US" sz="2800" b="1" dirty="0"/>
              <a:t>2024 Q1 Update</a:t>
            </a:r>
          </a:p>
          <a:p>
            <a:endParaRPr lang="en-US" dirty="0"/>
          </a:p>
          <a:p>
            <a:r>
              <a:rPr lang="en-US" dirty="0"/>
              <a:t>Resource Adequacy</a:t>
            </a:r>
          </a:p>
          <a:p>
            <a:endParaRPr lang="en-US" dirty="0"/>
          </a:p>
          <a:p>
            <a:r>
              <a:rPr lang="en-US" dirty="0"/>
              <a:t>5/1/2024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89931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2023 Annual Unregistered Distributed Generation Report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053335" y="6131058"/>
            <a:ext cx="47858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Totals may not match the sum of their columns/rows due to rounding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D47FA54-DE98-1C3A-70C0-4DF07E607F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1600200"/>
            <a:ext cx="8316044" cy="3992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715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89931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Annual Unregistered DG Growth Comparison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C74D44-2ECA-4FA3-9F90-8D4A82C6298F}"/>
              </a:ext>
            </a:extLst>
          </p:cNvPr>
          <p:cNvSpPr txBox="1"/>
          <p:nvPr/>
        </p:nvSpPr>
        <p:spPr>
          <a:xfrm>
            <a:off x="381000" y="5391834"/>
            <a:ext cx="80772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Competitive TDSP data: Same as 2023 Q4 quarterly report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NOIE data: All NOIEs required to report all capacity in annual report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609D92F-85BC-D28E-B3BE-C9AB44344A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837" y="1400990"/>
            <a:ext cx="8950637" cy="348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271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19882"/>
            <a:ext cx="8458200" cy="51831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2024 Q1 Unregistered Distributed Generation Report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C8E057-9AE6-4BFE-8714-688BAD7414DD}"/>
              </a:ext>
            </a:extLst>
          </p:cNvPr>
          <p:cNvSpPr txBox="1"/>
          <p:nvPr/>
        </p:nvSpPr>
        <p:spPr>
          <a:xfrm>
            <a:off x="4114800" y="6130261"/>
            <a:ext cx="48768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/>
              <a:t>Totals may not match the sum of their columns/rows due to rounding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2432820-78BA-E3E4-1813-D93D13F3D1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337" y="1524000"/>
            <a:ext cx="8878981" cy="3821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466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19882"/>
            <a:ext cx="8458200" cy="518318"/>
          </a:xfrm>
        </p:spPr>
        <p:txBody>
          <a:bodyPr/>
          <a:lstStyle/>
          <a:p>
            <a:r>
              <a:rPr lang="en-US" b="1">
                <a:solidFill>
                  <a:schemeClr val="accent1"/>
                </a:solidFill>
              </a:rPr>
              <a:t>2023 </a:t>
            </a:r>
            <a:r>
              <a:rPr lang="en-US"/>
              <a:t>Q4 → 2024 Q1 </a:t>
            </a:r>
            <a:r>
              <a:rPr lang="en-US" b="1">
                <a:solidFill>
                  <a:schemeClr val="accent1"/>
                </a:solidFill>
              </a:rPr>
              <a:t>Change 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C8E057-9AE6-4BFE-8714-688BAD7414DD}"/>
              </a:ext>
            </a:extLst>
          </p:cNvPr>
          <p:cNvSpPr txBox="1"/>
          <p:nvPr/>
        </p:nvSpPr>
        <p:spPr>
          <a:xfrm>
            <a:off x="4114800" y="6130261"/>
            <a:ext cx="48768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/>
              <a:t>Totals may not match the sum of their columns/rows due to rounding</a:t>
            </a:r>
            <a:endParaRPr lang="en-US" sz="12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F195C1-D952-0FA1-CBCE-61F9DDE961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900" y="1549400"/>
            <a:ext cx="8592456" cy="375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9971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Unregistered DG Growth: 2016-Q2* to 2024-Q1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5867400"/>
            <a:ext cx="7391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* 2016-Q2 was the first report published after implementation of report changes per NPRR794/COPMGR044</a:t>
            </a:r>
          </a:p>
          <a:p>
            <a:r>
              <a:rPr lang="en-US" sz="1100" b="1" dirty="0"/>
              <a:t>** 2019-Q3 was the first report published after implementation of report changes per NPRR891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6C91CFC-2FDF-E6AE-D140-9E525421A0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8658" y="851055"/>
            <a:ext cx="6766684" cy="4927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8612473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2487</TotalTime>
  <Words>217</Words>
  <Application>Microsoft Office PowerPoint</Application>
  <PresentationFormat>On-screen Show (4:3)</PresentationFormat>
  <Paragraphs>40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Segoe UI</vt:lpstr>
      <vt:lpstr>1_Custom Design</vt:lpstr>
      <vt:lpstr>Office Theme</vt:lpstr>
      <vt:lpstr>PowerPoint Presentation</vt:lpstr>
      <vt:lpstr>2023 Annual Unregistered Distributed Generation Report</vt:lpstr>
      <vt:lpstr>Annual Unregistered DG Growth Comparison</vt:lpstr>
      <vt:lpstr>2024 Q1 Unregistered Distributed Generation Report</vt:lpstr>
      <vt:lpstr>2023 Q4 → 2024 Q1 Change </vt:lpstr>
      <vt:lpstr>Unregistered DG Growth: 2016-Q2* to 2024-Q1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Connor</dc:creator>
  <cp:lastModifiedBy>Mantena, Dan</cp:lastModifiedBy>
  <cp:revision>162</cp:revision>
  <cp:lastPrinted>2016-01-21T20:53:15Z</cp:lastPrinted>
  <dcterms:created xsi:type="dcterms:W3CDTF">2016-01-21T15:20:31Z</dcterms:created>
  <dcterms:modified xsi:type="dcterms:W3CDTF">2024-04-24T16:22:24Z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2024-04-24T12:03:07Z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596d532d-d438-484a-84c2-ae66a325ea94</vt:lpwstr>
  </property>
  <property fmtid="{D5CDD505-2E9C-101B-9397-08002B2CF9AE}" pid="9" name="MSIP_Label_7084cbda-52b8-46fb-a7b7-cb5bd465ed85_ContentBits">
    <vt:lpwstr>0</vt:lpwstr>
  </property>
</Properties>
</file>