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2"/>
  </p:notesMasterIdLst>
  <p:handoutMasterIdLst>
    <p:handoutMasterId r:id="rId13"/>
  </p:handoutMasterIdLst>
  <p:sldIdLst>
    <p:sldId id="542" r:id="rId6"/>
    <p:sldId id="563" r:id="rId7"/>
    <p:sldId id="565" r:id="rId8"/>
    <p:sldId id="569" r:id="rId9"/>
    <p:sldId id="566" r:id="rId10"/>
    <p:sldId id="567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6C6"/>
    <a:srgbClr val="26D07C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3" d="100"/>
          <a:sy n="73" d="100"/>
        </p:scale>
        <p:origin x="1620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05062024-RTC_B-project-Technical-Workshops" TargetMode="External"/><Relationship Id="rId2" Type="http://schemas.openxmlformats.org/officeDocument/2006/relationships/hyperlink" Target="https://www.ercot.com/calendar/04182024-RTC_B-project-Technical-Workshops" TargetMode="External"/><Relationship Id="rId1" Type="http://schemas.openxmlformats.org/officeDocument/2006/relationships/slideLayout" Target="../slideLayouts/slideLayout17.xml"/><Relationship Id="rId5" Type="http://schemas.openxmlformats.org/officeDocument/2006/relationships/hyperlink" Target="https://www.ercot.com/calendar/06062024-RTC_B-project-Technical-Workshops" TargetMode="External"/><Relationship Id="rId4" Type="http://schemas.openxmlformats.org/officeDocument/2006/relationships/hyperlink" Target="https://www.ercot.com/calendar/05152024-RTC_B-project-Technical-Workshop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RTC+B Task Force</a:t>
            </a:r>
          </a:p>
          <a:p>
            <a:r>
              <a:rPr lang="en-US" sz="2400" b="1" dirty="0"/>
              <a:t>Update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/>
              <a:t>Matt Mereness</a:t>
            </a:r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TWG Update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April 24, 2024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Program update: RTC+B Program Update from April Board T&amp;S  </a:t>
            </a:r>
          </a:p>
          <a:p>
            <a:pPr>
              <a:buFontTx/>
              <a:buChar char="-"/>
            </a:pPr>
            <a:r>
              <a:rPr lang="en-US" sz="1800" dirty="0"/>
              <a:t>Reminder of RTCBTF Review Cycle </a:t>
            </a:r>
          </a:p>
          <a:p>
            <a:pPr>
              <a:buFontTx/>
              <a:buChar char="-"/>
            </a:pPr>
            <a:r>
              <a:rPr lang="en-US" sz="1800" dirty="0"/>
              <a:t>Current Issues for RTCBTF</a:t>
            </a:r>
          </a:p>
          <a:p>
            <a:pPr lvl="1">
              <a:buFontTx/>
              <a:buChar char="-"/>
            </a:pPr>
            <a:r>
              <a:rPr lang="en-US" sz="1400" u="sng" dirty="0"/>
              <a:t>Issue 3</a:t>
            </a:r>
            <a:r>
              <a:rPr lang="en-US" sz="1400" dirty="0"/>
              <a:t> - Framework for periodic analysis comparing RTC and the current ORDC design</a:t>
            </a:r>
          </a:p>
          <a:p>
            <a:pPr lvl="1">
              <a:buFontTx/>
              <a:buChar char="-"/>
            </a:pPr>
            <a:r>
              <a:rPr lang="en-US" sz="1400" u="sng" dirty="0"/>
              <a:t>Issue 4</a:t>
            </a:r>
            <a:r>
              <a:rPr lang="en-US" sz="1400" dirty="0"/>
              <a:t> - Verifiable Cost Manual- Change for on-line hydro Resources per Key Principle 1.3(3)</a:t>
            </a:r>
          </a:p>
          <a:p>
            <a:pPr lvl="1">
              <a:buFontTx/>
              <a:buChar char="-"/>
            </a:pPr>
            <a:r>
              <a:rPr lang="en-US" sz="1400" u="sng" dirty="0"/>
              <a:t>Issue 17</a:t>
            </a:r>
            <a:r>
              <a:rPr lang="en-US" sz="1400" dirty="0"/>
              <a:t> - RUC Capacity Short </a:t>
            </a:r>
            <a:r>
              <a:rPr lang="en-US" sz="1400" i="1" dirty="0">
                <a:solidFill>
                  <a:srgbClr val="FF0000"/>
                </a:solidFill>
              </a:rPr>
              <a:t>(TAC endorsement)</a:t>
            </a:r>
          </a:p>
          <a:p>
            <a:pPr lvl="1">
              <a:buFontTx/>
              <a:buChar char="-"/>
            </a:pPr>
            <a:r>
              <a:rPr lang="en-US" sz="1400" u="sng" dirty="0"/>
              <a:t>Issue 18</a:t>
            </a:r>
            <a:r>
              <a:rPr lang="en-US" sz="1400" dirty="0"/>
              <a:t> - Review of the AS Demand Curves in the context of current policy</a:t>
            </a:r>
          </a:p>
          <a:p>
            <a:pPr>
              <a:buFontTx/>
              <a:buChar char="-"/>
            </a:pPr>
            <a:r>
              <a:rPr lang="en-US" sz="1800" dirty="0"/>
              <a:t>TAC Endorsement requested: Issue 17 RUC Capacity Short</a:t>
            </a:r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59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85195"/>
          </a:xfrm>
        </p:spPr>
        <p:txBody>
          <a:bodyPr/>
          <a:lstStyle/>
          <a:p>
            <a:r>
              <a:rPr lang="en-US" dirty="0"/>
              <a:t>RTC+B Program Update </a:t>
            </a:r>
            <a:br>
              <a:rPr lang="en-US" dirty="0"/>
            </a:br>
            <a:r>
              <a:rPr lang="en-US" sz="1600" dirty="0"/>
              <a:t>(excerpt from April Board T&amp;S RTC Update)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2B4553-F342-C6A0-5BD1-617BCB9BEB8A}"/>
              </a:ext>
            </a:extLst>
          </p:cNvPr>
          <p:cNvSpPr/>
          <p:nvPr/>
        </p:nvSpPr>
        <p:spPr>
          <a:xfrm>
            <a:off x="762000" y="5105400"/>
            <a:ext cx="1143000" cy="4679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9FAAB0B-133A-796A-EDA5-354C9BF422D8}"/>
              </a:ext>
            </a:extLst>
          </p:cNvPr>
          <p:cNvSpPr/>
          <p:nvPr/>
        </p:nvSpPr>
        <p:spPr>
          <a:xfrm>
            <a:off x="533400" y="5791200"/>
            <a:ext cx="12192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62D233-D458-3041-7316-504BBE8CF4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0025"/>
            <a:ext cx="9144000" cy="506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027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Issues List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1142999"/>
          </a:xfrm>
        </p:spPr>
        <p:txBody>
          <a:bodyPr/>
          <a:lstStyle/>
          <a:p>
            <a:r>
              <a:rPr lang="en-US" sz="1800" dirty="0"/>
              <a:t>Link to current issues on today’s meeting page</a:t>
            </a:r>
          </a:p>
          <a:p>
            <a:r>
              <a:rPr lang="en-US" sz="1800" dirty="0"/>
              <a:t>Based on questions received, ERCOT proposes addition of:</a:t>
            </a:r>
          </a:p>
          <a:p>
            <a:pPr lvl="1"/>
            <a:r>
              <a:rPr lang="en-US" sz="1400" dirty="0">
                <a:solidFill>
                  <a:srgbClr val="FF0000"/>
                </a:solidFill>
              </a:rPr>
              <a:t>Issue #20- Review of the Energy and AS Offer Caps in the context of current policy</a:t>
            </a:r>
          </a:p>
          <a:p>
            <a:pPr lvl="2"/>
            <a:r>
              <a:rPr lang="en-US" sz="1000" dirty="0">
                <a:solidFill>
                  <a:srgbClr val="FF0000"/>
                </a:solidFill>
              </a:rPr>
              <a:t>Defer discussion to May RTCBTF meeting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FDD33CB-F000-10D6-B07F-9B37E8A4EC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2286000"/>
            <a:ext cx="8458200" cy="295035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93BC48B-7C9B-D386-0DEA-96F01F37AC27}"/>
              </a:ext>
            </a:extLst>
          </p:cNvPr>
          <p:cNvSpPr txBox="1"/>
          <p:nvPr/>
        </p:nvSpPr>
        <p:spPr>
          <a:xfrm>
            <a:off x="76200" y="5486400"/>
            <a:ext cx="6134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- Moving up discussion of interface changes and market trial configuration</a:t>
            </a:r>
          </a:p>
          <a:p>
            <a:r>
              <a:rPr lang="en-US" sz="1200" dirty="0">
                <a:solidFill>
                  <a:srgbClr val="FF0000"/>
                </a:solidFill>
              </a:rPr>
              <a:t>- Added discussion of Energy and AS Offer Caps per MP requests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64D6445-420D-F841-DFEB-49E3B203278A}"/>
              </a:ext>
            </a:extLst>
          </p:cNvPr>
          <p:cNvCxnSpPr>
            <a:cxnSpLocks/>
          </p:cNvCxnSpPr>
          <p:nvPr/>
        </p:nvCxnSpPr>
        <p:spPr>
          <a:xfrm flipV="1">
            <a:off x="4191000" y="3761178"/>
            <a:ext cx="1828800" cy="175978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29E1958-D79A-F432-4ABF-BB061ABFE71D}"/>
              </a:ext>
            </a:extLst>
          </p:cNvPr>
          <p:cNvCxnSpPr>
            <a:cxnSpLocks/>
          </p:cNvCxnSpPr>
          <p:nvPr/>
        </p:nvCxnSpPr>
        <p:spPr>
          <a:xfrm flipV="1">
            <a:off x="5105400" y="4964316"/>
            <a:ext cx="1061694" cy="86325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1599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of in-flight discussions for April RTCBTF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56260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600" u="sng" dirty="0"/>
              <a:t>Issue 17</a:t>
            </a:r>
            <a:r>
              <a:rPr lang="en-US" sz="1600" dirty="0"/>
              <a:t> - RUC Capacity Short</a:t>
            </a:r>
          </a:p>
          <a:p>
            <a:pPr lvl="1">
              <a:buFontTx/>
              <a:buChar char="-"/>
            </a:pPr>
            <a:r>
              <a:rPr lang="en-US" sz="1500" dirty="0"/>
              <a:t>Third round of three discussions</a:t>
            </a:r>
          </a:p>
          <a:p>
            <a:pPr lvl="2">
              <a:buFontTx/>
              <a:buChar char="-"/>
            </a:pPr>
            <a:r>
              <a:rPr lang="en-US" sz="1100" dirty="0"/>
              <a:t>Feb 2024- Detailed whitepaper and examples to close gaps on addressing AS subtypes and State of Charge</a:t>
            </a:r>
          </a:p>
          <a:p>
            <a:pPr lvl="2">
              <a:buFontTx/>
              <a:buChar char="-"/>
            </a:pPr>
            <a:r>
              <a:rPr lang="en-US" sz="1100" dirty="0"/>
              <a:t>March 2024- More examples and Q&amp;A</a:t>
            </a:r>
          </a:p>
          <a:p>
            <a:pPr lvl="2">
              <a:buFontTx/>
              <a:buChar char="-"/>
            </a:pPr>
            <a:r>
              <a:rPr lang="en-US" sz="1100" dirty="0"/>
              <a:t>April 2024- Walked through draft NPRR language to show how whitepaper would be converted to protocols, and </a:t>
            </a:r>
            <a:r>
              <a:rPr lang="en-US" sz="1100" dirty="0">
                <a:solidFill>
                  <a:srgbClr val="C00000"/>
                </a:solidFill>
              </a:rPr>
              <a:t>Received TAC endorsement</a:t>
            </a:r>
            <a:r>
              <a:rPr lang="en-US" sz="1100" i="1" dirty="0">
                <a:solidFill>
                  <a:srgbClr val="C00000"/>
                </a:solidFill>
              </a:rPr>
              <a:t>.</a:t>
            </a:r>
          </a:p>
          <a:p>
            <a:pPr lvl="2">
              <a:buFontTx/>
              <a:buChar char="-"/>
            </a:pPr>
            <a:endParaRPr lang="en-US" sz="1100" dirty="0"/>
          </a:p>
          <a:p>
            <a:pPr>
              <a:buFontTx/>
              <a:buChar char="-"/>
            </a:pPr>
            <a:r>
              <a:rPr lang="en-US" sz="1600" u="sng" dirty="0"/>
              <a:t>Issue 4</a:t>
            </a:r>
            <a:r>
              <a:rPr lang="en-US" sz="1600" dirty="0"/>
              <a:t> - Change for on-line hydro Resources mitigation per Key Principle 1.3(3))</a:t>
            </a:r>
          </a:p>
          <a:p>
            <a:pPr lvl="1">
              <a:buFontTx/>
              <a:buChar char="-"/>
            </a:pPr>
            <a:r>
              <a:rPr lang="en-US" sz="1500" dirty="0"/>
              <a:t>Second round of three discussions </a:t>
            </a:r>
          </a:p>
          <a:p>
            <a:pPr lvl="2">
              <a:buFontTx/>
              <a:buChar char="-"/>
            </a:pPr>
            <a:r>
              <a:rPr lang="en-US" sz="1100" dirty="0"/>
              <a:t>March 2024- Initial review of concept: </a:t>
            </a:r>
            <a:r>
              <a:rPr lang="en-US" sz="1050" i="1" dirty="0">
                <a:solidFill>
                  <a:srgbClr val="0076C6"/>
                </a:solidFill>
              </a:rPr>
              <a:t>Given that Hydro Resources operating in synchronous condenser mode are not dispatched by SCED, ERCOT proposes setting the Mitigated Offer Cap for all Hydro Resources to SWCAP. </a:t>
            </a:r>
            <a:endParaRPr lang="en-US" sz="700" i="1" dirty="0">
              <a:solidFill>
                <a:srgbClr val="0076C6"/>
              </a:solidFill>
            </a:endParaRPr>
          </a:p>
          <a:p>
            <a:pPr lvl="2">
              <a:buFontTx/>
              <a:buChar char="-"/>
            </a:pPr>
            <a:r>
              <a:rPr lang="en-US" sz="1100" dirty="0"/>
              <a:t>April 2024- Reviewed draft NPRR and verifiable cost language, and </a:t>
            </a:r>
            <a:r>
              <a:rPr lang="en-US" sz="1100" i="1" dirty="0">
                <a:solidFill>
                  <a:srgbClr val="C00000"/>
                </a:solidFill>
              </a:rPr>
              <a:t>RTCBTF had no issues with moving concept forward for TAC endorsement.</a:t>
            </a:r>
          </a:p>
          <a:p>
            <a:pPr lvl="2">
              <a:buFontTx/>
              <a:buChar char="-"/>
            </a:pPr>
            <a:endParaRPr lang="en-US" sz="1100" dirty="0"/>
          </a:p>
          <a:p>
            <a:pPr>
              <a:buFontTx/>
              <a:buChar char="-"/>
            </a:pPr>
            <a:r>
              <a:rPr lang="en-US" sz="1600" u="sng" dirty="0"/>
              <a:t>Issue 3</a:t>
            </a:r>
            <a:r>
              <a:rPr lang="en-US" sz="1600" dirty="0"/>
              <a:t> - Framework for periodic analysis comparing RTC and the current ORDC design</a:t>
            </a:r>
          </a:p>
          <a:p>
            <a:pPr lvl="1">
              <a:buFontTx/>
              <a:buChar char="-"/>
            </a:pPr>
            <a:r>
              <a:rPr lang="en-US" sz="1500" dirty="0"/>
              <a:t>ERCOT staff walked through approach for RTC analysis</a:t>
            </a:r>
          </a:p>
          <a:p>
            <a:pPr lvl="2">
              <a:buFontTx/>
              <a:buChar char="-"/>
            </a:pPr>
            <a:r>
              <a:rPr lang="en-US" sz="1100" dirty="0"/>
              <a:t>Public RTC educational tool- based in MS excel for 5 generator case (available on April RTCBTF meeting page)</a:t>
            </a:r>
          </a:p>
          <a:p>
            <a:pPr lvl="2">
              <a:buFontTx/>
              <a:buChar char="-"/>
            </a:pPr>
            <a:r>
              <a:rPr lang="en-US" sz="1100" dirty="0"/>
              <a:t>Internal production scale simulator based in Python to perform “what-if” analysis (in progress)</a:t>
            </a:r>
          </a:p>
          <a:p>
            <a:pPr lvl="2">
              <a:buFontTx/>
              <a:buChar char="-"/>
            </a:pPr>
            <a:r>
              <a:rPr lang="en-US" sz="1100" dirty="0"/>
              <a:t>Based on capabilities and limitations, soliciting feedback from RTCBTF on framework and types of analysis or Operating Days to be evaluated.</a:t>
            </a:r>
          </a:p>
          <a:p>
            <a:pPr>
              <a:buFontTx/>
              <a:buChar char="-"/>
            </a:pPr>
            <a:endParaRPr lang="en-US" sz="1050" u="sng" dirty="0"/>
          </a:p>
          <a:p>
            <a:pPr>
              <a:buFontTx/>
              <a:buChar char="-"/>
            </a:pPr>
            <a:r>
              <a:rPr lang="en-US" sz="1600" u="sng" dirty="0"/>
              <a:t>Issue 18</a:t>
            </a:r>
            <a:r>
              <a:rPr lang="en-US" sz="1600" dirty="0"/>
              <a:t> - Review of the AS Demand Curves in the context of current policy</a:t>
            </a:r>
          </a:p>
          <a:p>
            <a:pPr lvl="1">
              <a:buFontTx/>
              <a:buChar char="-"/>
            </a:pPr>
            <a:r>
              <a:rPr lang="en-US" sz="1200" dirty="0"/>
              <a:t>Shams presentation on potential changes</a:t>
            </a:r>
          </a:p>
          <a:p>
            <a:pPr lvl="1">
              <a:buFontTx/>
              <a:buChar char="-"/>
            </a:pPr>
            <a:r>
              <a:rPr lang="en-US" sz="1200" dirty="0"/>
              <a:t>RTCBTF will discuss more at next meeting (reminder- ERCOT current plan is to implement approved protocols)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506492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RTCBTF Next steps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726" y="1066800"/>
            <a:ext cx="8534400" cy="4724399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May 8- Next RTCBTF</a:t>
            </a:r>
          </a:p>
          <a:p>
            <a:pPr>
              <a:buFontTx/>
              <a:buChar char="-"/>
            </a:pPr>
            <a:r>
              <a:rPr lang="en-US" sz="1800" dirty="0"/>
              <a:t>Limited series of RTC+B Technical Workshops (April-June 2024) </a:t>
            </a:r>
          </a:p>
          <a:p>
            <a:pPr lvl="1">
              <a:buFontTx/>
              <a:buChar char="-"/>
            </a:pPr>
            <a:r>
              <a:rPr lang="en-US" sz="1400" dirty="0"/>
              <a:t>Target audience, vendors and IT development/implementation staff (sent to RTCBTF and TWG) </a:t>
            </a: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2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RTC+B Technical Workshop - April 18, 2024:   1:00 PM – 4:00 PM 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Overview of ICCP Telemetry/EMS SCADA/AGC changes &amp; ICCP Configurations for parallel testing.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2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RTC+B Technical Workshop - May 6, 2024:      1:00 PM – 4:00 PM 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Finalize approach on ICCP configuration approaches for parallel testing and transition.  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2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/>
              </a:rPr>
              <a:t>RTC+B Technical Workshop - May 15, 2024:    1:00 PM – 4:00 PM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: </a:t>
            </a: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Market Interfaces design specifications (submissions - External API/Market Manager, notifications, and reports)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2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5"/>
              </a:rPr>
              <a:t>RTC+B Technical Workshop - June 6, 2024:      1:00 PM – 4:00 PM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: </a:t>
            </a: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Reserved for further discussions if needed and Q&amp;A session.</a:t>
            </a:r>
          </a:p>
          <a:p>
            <a:pPr lvl="1">
              <a:buFontTx/>
              <a:buChar char="-"/>
            </a:pPr>
            <a:r>
              <a:rPr lang="en-US" sz="1400" dirty="0"/>
              <a:t>Based on the feedback from these workshops, ERCOT will finalize ICCP/Market Interface design specifications and publish draft versions to the ERCOT website.  </a:t>
            </a:r>
          </a:p>
          <a:p>
            <a:pPr lvl="1">
              <a:buFontTx/>
              <a:buChar char="-"/>
            </a:pPr>
            <a:r>
              <a:rPr lang="en-US" sz="1400" dirty="0"/>
              <a:t>This engagement will help QSEs and their vendors start planning their RTC+B systems design and implementation early to align with ERCOT’s RTC+B project implementation timelines which is critical for ERCOT to deliver this project successfully and on time.</a:t>
            </a:r>
          </a:p>
          <a:p>
            <a:pPr lvl="1">
              <a:buFontTx/>
              <a:buChar char="-"/>
            </a:pPr>
            <a:r>
              <a:rPr lang="en-US" sz="1400" dirty="0"/>
              <a:t>Discussions and artifacts will be highlighted and shared at regular RTCBTF meetings.</a:t>
            </a:r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r>
              <a:rPr lang="en-US" sz="18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120316833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23442</TotalTime>
  <Words>701</Words>
  <Application>Microsoft Office PowerPoint</Application>
  <PresentationFormat>On-screen Show (4:3)</PresentationFormat>
  <Paragraphs>67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Cover Slide</vt:lpstr>
      <vt:lpstr>Horizontal Theme</vt:lpstr>
      <vt:lpstr>PowerPoint Presentation</vt:lpstr>
      <vt:lpstr>Outline</vt:lpstr>
      <vt:lpstr>RTC+B Program Update  (excerpt from April Board T&amp;S RTC Update)</vt:lpstr>
      <vt:lpstr>Current Issues List</vt:lpstr>
      <vt:lpstr>Status of in-flight discussions for April RTCBTF</vt:lpstr>
      <vt:lpstr>RTCBTF Next steps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595</cp:revision>
  <cp:lastPrinted>2017-10-10T21:31:05Z</cp:lastPrinted>
  <dcterms:created xsi:type="dcterms:W3CDTF">2016-01-21T15:20:31Z</dcterms:created>
  <dcterms:modified xsi:type="dcterms:W3CDTF">2024-04-23T17:33:00Z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