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395" r:id="rId7"/>
    <p:sldId id="396" r:id="rId8"/>
    <p:sldId id="397" r:id="rId9"/>
    <p:sldId id="398" r:id="rId10"/>
    <p:sldId id="399"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9F02122-73B8-7571-F3DE-0DC353D82440}" name="Carswell, Cory" initials="CC" userId="S::Cory.Carswell@ercot.com::c63747d5-e4be-47e4-a834-0d38b13ff3ae" providerId="AD"/>
  <p188:author id="{DCE2E846-A41C-7095-E2BA-36D0669FFA49}" name="Drake, Gordon" initials="DG" userId="S::Gordon.Drake@ercot.com::d3aa080c-bd91-4052-98d6-063a86a83a9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ggio, Dave" initials="MD" lastIdx="4" clrIdx="0">
    <p:extLst>
      <p:ext uri="{19B8F6BF-5375-455C-9EA6-DF929625EA0E}">
        <p15:presenceInfo xmlns:p15="http://schemas.microsoft.com/office/powerpoint/2012/main" userId="S-1-5-21-639947351-343809578-3807592339-4753" providerId="AD"/>
      </p:ext>
    </p:extLst>
  </p:cmAuthor>
  <p:cmAuthor id="2" name="Townsend, Aaron" initials="TA" lastIdx="32" clrIdx="1">
    <p:extLst>
      <p:ext uri="{19B8F6BF-5375-455C-9EA6-DF929625EA0E}">
        <p15:presenceInfo xmlns:p15="http://schemas.microsoft.com/office/powerpoint/2012/main" userId="S-1-5-21-639947351-343809578-3807592339-53395" providerId="AD"/>
      </p:ext>
    </p:extLst>
  </p:cmAuthor>
  <p:cmAuthor id="3" name="Holt, Blake" initials="HB" lastIdx="30" clrIdx="2">
    <p:extLst>
      <p:ext uri="{19B8F6BF-5375-455C-9EA6-DF929625EA0E}">
        <p15:presenceInfo xmlns:p15="http://schemas.microsoft.com/office/powerpoint/2012/main" userId="S-1-5-21-639947351-343809578-3807592339-31793" providerId="AD"/>
      </p:ext>
    </p:extLst>
  </p:cmAuthor>
  <p:cmAuthor id="4" name="Kersulis, Jonas" initials="KJ" lastIdx="1" clrIdx="3">
    <p:extLst>
      <p:ext uri="{19B8F6BF-5375-455C-9EA6-DF929625EA0E}">
        <p15:presenceInfo xmlns:p15="http://schemas.microsoft.com/office/powerpoint/2012/main" userId="S::Jonas.Kersulis@ercot.com::38ec2a83-12fc-4093-8e16-3ee53b6e0485" providerId="AD"/>
      </p:ext>
    </p:extLst>
  </p:cmAuthor>
  <p:cmAuthor id="5" name="djm" initials="djm" lastIdx="1" clrIdx="4">
    <p:extLst>
      <p:ext uri="{19B8F6BF-5375-455C-9EA6-DF929625EA0E}">
        <p15:presenceInfo xmlns:p15="http://schemas.microsoft.com/office/powerpoint/2012/main" userId="djm" providerId="None"/>
      </p:ext>
    </p:extLst>
  </p:cmAuthor>
  <p:cmAuthor id="6" name="Shah, Neil" initials="SN" lastIdx="5" clrIdx="5">
    <p:extLst>
      <p:ext uri="{19B8F6BF-5375-455C-9EA6-DF929625EA0E}">
        <p15:presenceInfo xmlns:p15="http://schemas.microsoft.com/office/powerpoint/2012/main" userId="S::Neil.Shah@ercot.com::c825c17a-b2fe-45c0-a9d5-794112f6ee8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7D007D"/>
    <a:srgbClr val="30C77C"/>
    <a:srgbClr val="F8A208"/>
    <a:srgbClr val="C68106"/>
    <a:srgbClr val="CBE3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662" y="9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4/19/2024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4/19/2024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400">
                <a:solidFill>
                  <a:schemeClr val="tx2"/>
                </a:solidFill>
              </a:defRPr>
            </a:lvl1pPr>
            <a:lvl2pPr>
              <a:defRPr sz="2000">
                <a:solidFill>
                  <a:schemeClr val="tx2"/>
                </a:solidFill>
              </a:defRPr>
            </a:lvl2pPr>
            <a:lvl3pPr>
              <a:defRPr sz="1800">
                <a:solidFill>
                  <a:schemeClr val="tx2"/>
                </a:solidFill>
              </a:defRPr>
            </a:lvl3pPr>
            <a:lvl4pPr>
              <a:defRPr sz="1800">
                <a:solidFill>
                  <a:schemeClr val="tx2"/>
                </a:solidFill>
              </a:defRPr>
            </a:lvl4pPr>
            <a:lvl5pPr>
              <a:defRPr sz="18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p>
            <a:endParaRPr lang="en-US"/>
          </a:p>
        </p:txBody>
      </p:sp>
      <p:sp>
        <p:nvSpPr>
          <p:cNvPr id="6" name="Content Placeholder 5"/>
          <p:cNvSpPr>
            <a:spLocks noGrp="1"/>
          </p:cNvSpPr>
          <p:nvPr>
            <p:ph sz="half" idx="2"/>
          </p:nvPr>
        </p:nvSpPr>
        <p:spPr>
          <a:xfrm>
            <a:off x="4629150" y="990601"/>
            <a:ext cx="3886200" cy="4800600"/>
          </a:xfrm>
          <a:prstGeom prst="rect">
            <a:avLst/>
          </a:prstGeom>
        </p:spPr>
        <p:txBody>
          <a:body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Tree>
    <p:extLst>
      <p:ext uri="{BB962C8B-B14F-4D97-AF65-F5344CB8AC3E}">
        <p14:creationId xmlns:p14="http://schemas.microsoft.com/office/powerpoint/2010/main" val="24840401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interchange.puc.texas.gov/search/filings/?UtilityType=A&amp;ControlNumber=55000&amp;ItemMatch=Equal&amp;DocumentType=ALL&amp;SortOrder=Ascending"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interchange.puc.texas.gov/Documents/55000_9_1380820.PDF"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mailto:Ryan.King@ercot.com" TargetMode="External"/><Relationship Id="rId2" Type="http://schemas.openxmlformats.org/officeDocument/2006/relationships/hyperlink" Target="mailto:David.Maggio@ercot.com"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56990" y="1828800"/>
            <a:ext cx="5387009" cy="3293209"/>
          </a:xfrm>
          <a:prstGeom prst="rect">
            <a:avLst/>
          </a:prstGeom>
          <a:noFill/>
        </p:spPr>
        <p:txBody>
          <a:bodyPr wrap="square" rtlCol="0">
            <a:spAutoFit/>
          </a:bodyPr>
          <a:lstStyle/>
          <a:p>
            <a:r>
              <a:rPr lang="en-US" sz="2400" b="1" dirty="0">
                <a:solidFill>
                  <a:schemeClr val="tx2"/>
                </a:solidFill>
              </a:rPr>
              <a:t>Performance Credit Mechanism (PCM) Strawman Design Process</a:t>
            </a:r>
          </a:p>
          <a:p>
            <a:endParaRPr lang="en-US" sz="2000" dirty="0"/>
          </a:p>
          <a:p>
            <a:endParaRPr lang="en-US" sz="2000" dirty="0"/>
          </a:p>
          <a:p>
            <a:r>
              <a:rPr lang="en-US" sz="2000" i="1" dirty="0">
                <a:solidFill>
                  <a:schemeClr val="tx2"/>
                </a:solidFill>
              </a:rPr>
              <a:t>ERCOT Staff</a:t>
            </a:r>
          </a:p>
          <a:p>
            <a:endParaRPr lang="en-US" sz="2000" dirty="0">
              <a:solidFill>
                <a:schemeClr val="tx2"/>
              </a:solidFill>
            </a:endParaRPr>
          </a:p>
          <a:p>
            <a:r>
              <a:rPr lang="en-US" sz="2000" dirty="0">
                <a:solidFill>
                  <a:schemeClr val="tx2"/>
                </a:solidFill>
              </a:rPr>
              <a:t>PCM Workshop</a:t>
            </a:r>
          </a:p>
          <a:p>
            <a:r>
              <a:rPr lang="en-US" sz="2000" dirty="0">
                <a:solidFill>
                  <a:schemeClr val="tx2"/>
                </a:solidFill>
              </a:rPr>
              <a:t>April 17</a:t>
            </a:r>
            <a:r>
              <a:rPr lang="en-US" sz="2000" baseline="30000" dirty="0">
                <a:solidFill>
                  <a:schemeClr val="tx2"/>
                </a:solidFill>
              </a:rPr>
              <a:t>th</a:t>
            </a:r>
            <a:r>
              <a:rPr lang="en-US" sz="2000" dirty="0">
                <a:solidFill>
                  <a:schemeClr val="tx2"/>
                </a:solidFill>
              </a:rPr>
              <a:t>, 2024</a:t>
            </a:r>
          </a:p>
          <a:p>
            <a:endParaRPr lang="en-US" sz="2000" dirty="0">
              <a:solidFill>
                <a:schemeClr val="tx2"/>
              </a:solidFill>
            </a:endParaRPr>
          </a:p>
          <a:p>
            <a:r>
              <a:rPr lang="en-US" sz="2000" dirty="0">
                <a:solidFill>
                  <a:schemeClr val="tx2"/>
                </a:solidFill>
              </a:rPr>
              <a:t>ERCOT Public</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A0458-0828-0F6A-13B5-25EE51B76FB9}"/>
              </a:ext>
            </a:extLst>
          </p:cNvPr>
          <p:cNvSpPr>
            <a:spLocks noGrp="1"/>
          </p:cNvSpPr>
          <p:nvPr>
            <p:ph type="title"/>
          </p:nvPr>
        </p:nvSpPr>
        <p:spPr/>
        <p:txBody>
          <a:bodyPr/>
          <a:lstStyle/>
          <a:p>
            <a:r>
              <a:rPr lang="en-US" dirty="0"/>
              <a:t>Goals for Today</a:t>
            </a:r>
          </a:p>
        </p:txBody>
      </p:sp>
      <p:sp>
        <p:nvSpPr>
          <p:cNvPr id="3" name="Content Placeholder 2">
            <a:extLst>
              <a:ext uri="{FF2B5EF4-FFF2-40B4-BE49-F238E27FC236}">
                <a16:creationId xmlns:a16="http://schemas.microsoft.com/office/drawing/2014/main" id="{EB411B07-27B3-92EC-78EB-564288E28D63}"/>
              </a:ext>
            </a:extLst>
          </p:cNvPr>
          <p:cNvSpPr>
            <a:spLocks noGrp="1"/>
          </p:cNvSpPr>
          <p:nvPr>
            <p:ph idx="1"/>
          </p:nvPr>
        </p:nvSpPr>
        <p:spPr/>
        <p:txBody>
          <a:bodyPr/>
          <a:lstStyle/>
          <a:p>
            <a:r>
              <a:rPr lang="en-US" sz="2000" dirty="0"/>
              <a:t>The primary focus for today’s workshop is providing education on the PCM concept so that interested parties can have the background to provide feedback and written comments to the Public Utility Commission of Texas (PUCT) under Project No. </a:t>
            </a:r>
            <a:r>
              <a:rPr lang="en-US" sz="2000" dirty="0">
                <a:hlinkClick r:id="rId2"/>
              </a:rPr>
              <a:t>55000</a:t>
            </a:r>
            <a:r>
              <a:rPr lang="en-US" sz="2000" dirty="0"/>
              <a:t>.  </a:t>
            </a:r>
          </a:p>
          <a:p>
            <a:endParaRPr lang="en-US" sz="2000" dirty="0"/>
          </a:p>
          <a:p>
            <a:r>
              <a:rPr lang="en-US" sz="2000" dirty="0"/>
              <a:t>This will include:</a:t>
            </a:r>
          </a:p>
          <a:p>
            <a:pPr lvl="1"/>
            <a:r>
              <a:rPr lang="en-US" dirty="0"/>
              <a:t>A history of PCM discussion and an overview of the overarching mechanics; </a:t>
            </a:r>
          </a:p>
          <a:p>
            <a:pPr lvl="1"/>
            <a:r>
              <a:rPr lang="en-US" dirty="0"/>
              <a:t>Information on the modeling and study approach being used by Energy and Environmental Economics (E3), including inputs and assumptions for the model; and</a:t>
            </a:r>
          </a:p>
          <a:p>
            <a:pPr lvl="1"/>
            <a:r>
              <a:rPr lang="en-US" dirty="0"/>
              <a:t>An explanation of the individual PCM design parameters and an illustration of how </a:t>
            </a:r>
            <a:r>
              <a:rPr lang="en-US"/>
              <a:t>different parameter </a:t>
            </a:r>
            <a:r>
              <a:rPr lang="en-US" dirty="0"/>
              <a:t>choices will be evaluated.</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D1DE218D-911C-0267-521B-7216510E7D57}"/>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2178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D9E5E-1860-16ED-31B5-8296C4FD4FBC}"/>
              </a:ext>
            </a:extLst>
          </p:cNvPr>
          <p:cNvSpPr>
            <a:spLocks noGrp="1"/>
          </p:cNvSpPr>
          <p:nvPr>
            <p:ph type="title"/>
          </p:nvPr>
        </p:nvSpPr>
        <p:spPr/>
        <p:txBody>
          <a:bodyPr/>
          <a:lstStyle/>
          <a:p>
            <a:r>
              <a:rPr lang="en-US" dirty="0"/>
              <a:t>Processes for Today’s Workshop</a:t>
            </a:r>
          </a:p>
        </p:txBody>
      </p:sp>
      <p:sp>
        <p:nvSpPr>
          <p:cNvPr id="3" name="Content Placeholder 2">
            <a:extLst>
              <a:ext uri="{FF2B5EF4-FFF2-40B4-BE49-F238E27FC236}">
                <a16:creationId xmlns:a16="http://schemas.microsoft.com/office/drawing/2014/main" id="{B432EC70-A25F-78F1-1C6C-DD975AA8D488}"/>
              </a:ext>
            </a:extLst>
          </p:cNvPr>
          <p:cNvSpPr>
            <a:spLocks noGrp="1"/>
          </p:cNvSpPr>
          <p:nvPr>
            <p:ph idx="1"/>
          </p:nvPr>
        </p:nvSpPr>
        <p:spPr/>
        <p:txBody>
          <a:bodyPr/>
          <a:lstStyle/>
          <a:p>
            <a:r>
              <a:rPr lang="en-US" sz="2000" dirty="0"/>
              <a:t>We would like to make sure that there is sufficient time for E3 to go through their material.  With that in my mind, we’ll plan to take substantive questions at the end of each subsection of the agenda.</a:t>
            </a:r>
          </a:p>
          <a:p>
            <a:endParaRPr lang="en-US" sz="2000" dirty="0"/>
          </a:p>
          <a:p>
            <a:r>
              <a:rPr lang="en-US" sz="2000" dirty="0"/>
              <a:t>Time at the end of the workshop has been designated for additional Q&amp;A and we may go beyond the scheduled time today, based on continuing discussion and the number of remaining questions.</a:t>
            </a:r>
          </a:p>
          <a:p>
            <a:endParaRPr lang="en-US" sz="2000" dirty="0"/>
          </a:p>
          <a:p>
            <a:r>
              <a:rPr lang="en-US" sz="2000" dirty="0"/>
              <a:t>ERCOT staff will be managing the queue for questions using the chat in WebEx.</a:t>
            </a:r>
          </a:p>
          <a:p>
            <a:endParaRPr lang="en-US" sz="2000" dirty="0"/>
          </a:p>
          <a:p>
            <a:r>
              <a:rPr lang="en-US" sz="2000" dirty="0"/>
              <a:t>The workshop will be recorded using </a:t>
            </a:r>
            <a:r>
              <a:rPr lang="en-US" sz="2000" dirty="0" err="1"/>
              <a:t>Swagit</a:t>
            </a:r>
            <a:r>
              <a:rPr lang="en-US" sz="2000" dirty="0"/>
              <a:t> for viewing the workshop via the ERCOT website at a later date.</a:t>
            </a:r>
          </a:p>
          <a:p>
            <a:endParaRPr lang="en-US" dirty="0"/>
          </a:p>
        </p:txBody>
      </p:sp>
      <p:sp>
        <p:nvSpPr>
          <p:cNvPr id="4" name="Slide Number Placeholder 3">
            <a:extLst>
              <a:ext uri="{FF2B5EF4-FFF2-40B4-BE49-F238E27FC236}">
                <a16:creationId xmlns:a16="http://schemas.microsoft.com/office/drawing/2014/main" id="{DA2D9B16-DD3A-B7AF-1862-E6EB78BFAD74}"/>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352437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D3601-195F-D79D-C6EB-0B68054CD53A}"/>
              </a:ext>
            </a:extLst>
          </p:cNvPr>
          <p:cNvSpPr>
            <a:spLocks noGrp="1"/>
          </p:cNvSpPr>
          <p:nvPr>
            <p:ph type="title"/>
          </p:nvPr>
        </p:nvSpPr>
        <p:spPr/>
        <p:txBody>
          <a:bodyPr/>
          <a:lstStyle/>
          <a:p>
            <a:r>
              <a:rPr lang="en-US" dirty="0"/>
              <a:t>Comment Regarding the “Default” Parameters being Discussed Today</a:t>
            </a:r>
          </a:p>
        </p:txBody>
      </p:sp>
      <p:sp>
        <p:nvSpPr>
          <p:cNvPr id="3" name="Content Placeholder 2">
            <a:extLst>
              <a:ext uri="{FF2B5EF4-FFF2-40B4-BE49-F238E27FC236}">
                <a16:creationId xmlns:a16="http://schemas.microsoft.com/office/drawing/2014/main" id="{7CFEA223-DC1D-89D9-94BA-5842DAFC6151}"/>
              </a:ext>
            </a:extLst>
          </p:cNvPr>
          <p:cNvSpPr>
            <a:spLocks noGrp="1"/>
          </p:cNvSpPr>
          <p:nvPr>
            <p:ph idx="1"/>
          </p:nvPr>
        </p:nvSpPr>
        <p:spPr>
          <a:xfrm>
            <a:off x="304800" y="1351722"/>
            <a:ext cx="8534400" cy="4691099"/>
          </a:xfrm>
        </p:spPr>
        <p:txBody>
          <a:bodyPr/>
          <a:lstStyle/>
          <a:p>
            <a:r>
              <a:rPr lang="en-US" sz="2000" dirty="0"/>
              <a:t>Throughout the material for the workshop today, there will be several references to the “default” values for the PCM design parameters.  </a:t>
            </a:r>
          </a:p>
          <a:p>
            <a:endParaRPr lang="en-US" sz="2000" dirty="0"/>
          </a:p>
          <a:p>
            <a:r>
              <a:rPr lang="en-US" sz="2000"/>
              <a:t>These values </a:t>
            </a:r>
            <a:r>
              <a:rPr lang="en-US" sz="2000" dirty="0"/>
              <a:t>are not intended to be a final proposal but will be used to establish a baseline for future analysis comparing different combinations of design parameter values.</a:t>
            </a:r>
          </a:p>
        </p:txBody>
      </p:sp>
      <p:sp>
        <p:nvSpPr>
          <p:cNvPr id="4" name="Slide Number Placeholder 3">
            <a:extLst>
              <a:ext uri="{FF2B5EF4-FFF2-40B4-BE49-F238E27FC236}">
                <a16:creationId xmlns:a16="http://schemas.microsoft.com/office/drawing/2014/main" id="{C1D0F23C-604B-B0C5-8833-1D6621189026}"/>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483628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D3601-195F-D79D-C6EB-0B68054CD53A}"/>
              </a:ext>
            </a:extLst>
          </p:cNvPr>
          <p:cNvSpPr>
            <a:spLocks noGrp="1"/>
          </p:cNvSpPr>
          <p:nvPr>
            <p:ph type="title"/>
          </p:nvPr>
        </p:nvSpPr>
        <p:spPr/>
        <p:txBody>
          <a:bodyPr/>
          <a:lstStyle/>
          <a:p>
            <a:r>
              <a:rPr lang="en-US"/>
              <a:t>Next Steps Following Today’s </a:t>
            </a:r>
            <a:r>
              <a:rPr lang="en-US" dirty="0"/>
              <a:t>W</a:t>
            </a:r>
            <a:r>
              <a:rPr lang="en-US"/>
              <a:t>orkshop</a:t>
            </a:r>
            <a:endParaRPr lang="en-US" dirty="0"/>
          </a:p>
        </p:txBody>
      </p:sp>
      <p:sp>
        <p:nvSpPr>
          <p:cNvPr id="3" name="Content Placeholder 2">
            <a:extLst>
              <a:ext uri="{FF2B5EF4-FFF2-40B4-BE49-F238E27FC236}">
                <a16:creationId xmlns:a16="http://schemas.microsoft.com/office/drawing/2014/main" id="{7CFEA223-DC1D-89D9-94BA-5842DAFC6151}"/>
              </a:ext>
            </a:extLst>
          </p:cNvPr>
          <p:cNvSpPr>
            <a:spLocks noGrp="1"/>
          </p:cNvSpPr>
          <p:nvPr>
            <p:ph idx="1"/>
          </p:nvPr>
        </p:nvSpPr>
        <p:spPr>
          <a:xfrm>
            <a:off x="342900" y="1000539"/>
            <a:ext cx="8534400" cy="5052221"/>
          </a:xfrm>
        </p:spPr>
        <p:txBody>
          <a:bodyPr/>
          <a:lstStyle/>
          <a:p>
            <a:r>
              <a:rPr lang="en-US" sz="2000" dirty="0"/>
              <a:t>Tentative timelines laid out in the April 4</a:t>
            </a:r>
            <a:r>
              <a:rPr lang="en-US" sz="2000" baseline="30000" dirty="0"/>
              <a:t>th</a:t>
            </a:r>
            <a:r>
              <a:rPr lang="en-US" sz="2000" dirty="0"/>
              <a:t>, 2024 </a:t>
            </a:r>
            <a:r>
              <a:rPr lang="en-US" sz="2000" dirty="0">
                <a:hlinkClick r:id="rId2"/>
              </a:rPr>
              <a:t>memo</a:t>
            </a:r>
            <a:r>
              <a:rPr lang="en-US" sz="2000" dirty="0"/>
              <a:t> from PUCT staff:</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The May 1</a:t>
            </a:r>
            <a:r>
              <a:rPr lang="en-US" sz="2000" baseline="30000" dirty="0"/>
              <a:t>st</a:t>
            </a:r>
            <a:r>
              <a:rPr lang="en-US" sz="2000" dirty="0"/>
              <a:t>, 2024 filing from ERCOT staff will provide a summary of today’s workshop and the key take-aways from the discussion.</a:t>
            </a:r>
          </a:p>
        </p:txBody>
      </p:sp>
      <p:sp>
        <p:nvSpPr>
          <p:cNvPr id="4" name="Slide Number Placeholder 3">
            <a:extLst>
              <a:ext uri="{FF2B5EF4-FFF2-40B4-BE49-F238E27FC236}">
                <a16:creationId xmlns:a16="http://schemas.microsoft.com/office/drawing/2014/main" id="{C1D0F23C-604B-B0C5-8833-1D6621189026}"/>
              </a:ext>
            </a:extLst>
          </p:cNvPr>
          <p:cNvSpPr>
            <a:spLocks noGrp="1"/>
          </p:cNvSpPr>
          <p:nvPr>
            <p:ph type="sldNum" sz="quarter" idx="4"/>
          </p:nvPr>
        </p:nvSpPr>
        <p:spPr/>
        <p:txBody>
          <a:bodyPr/>
          <a:lstStyle/>
          <a:p>
            <a:fld id="{1D93BD3E-1E9A-4970-A6F7-E7AC52762E0C}" type="slidenum">
              <a:rPr lang="en-US" smtClean="0"/>
              <a:pPr/>
              <a:t>5</a:t>
            </a:fld>
            <a:endParaRPr lang="en-US"/>
          </a:p>
        </p:txBody>
      </p:sp>
      <p:pic>
        <p:nvPicPr>
          <p:cNvPr id="9" name="Picture 8">
            <a:extLst>
              <a:ext uri="{FF2B5EF4-FFF2-40B4-BE49-F238E27FC236}">
                <a16:creationId xmlns:a16="http://schemas.microsoft.com/office/drawing/2014/main" id="{6CBC7C5E-66C1-FFE1-1443-1D9197DAC072}"/>
              </a:ext>
            </a:extLst>
          </p:cNvPr>
          <p:cNvPicPr>
            <a:picLocks noChangeAspect="1"/>
          </p:cNvPicPr>
          <p:nvPr/>
        </p:nvPicPr>
        <p:blipFill>
          <a:blip r:embed="rId3"/>
          <a:stretch>
            <a:fillRect/>
          </a:stretch>
        </p:blipFill>
        <p:spPr>
          <a:xfrm>
            <a:off x="735495" y="1733618"/>
            <a:ext cx="7921487" cy="2622705"/>
          </a:xfrm>
          <a:prstGeom prst="rect">
            <a:avLst/>
          </a:prstGeom>
        </p:spPr>
      </p:pic>
    </p:spTree>
    <p:extLst>
      <p:ext uri="{BB962C8B-B14F-4D97-AF65-F5344CB8AC3E}">
        <p14:creationId xmlns:p14="http://schemas.microsoft.com/office/powerpoint/2010/main" val="863575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3EF62-BD22-EB8D-BD40-BCB5A10B7D81}"/>
              </a:ext>
            </a:extLst>
          </p:cNvPr>
          <p:cNvSpPr>
            <a:spLocks noGrp="1"/>
          </p:cNvSpPr>
          <p:nvPr>
            <p:ph type="title"/>
          </p:nvPr>
        </p:nvSpPr>
        <p:spPr/>
        <p:txBody>
          <a:bodyPr/>
          <a:lstStyle/>
          <a:p>
            <a:r>
              <a:rPr lang="en-US" dirty="0"/>
              <a:t>ERCOT Contacts</a:t>
            </a:r>
          </a:p>
        </p:txBody>
      </p:sp>
      <p:sp>
        <p:nvSpPr>
          <p:cNvPr id="3" name="Content Placeholder 2">
            <a:extLst>
              <a:ext uri="{FF2B5EF4-FFF2-40B4-BE49-F238E27FC236}">
                <a16:creationId xmlns:a16="http://schemas.microsoft.com/office/drawing/2014/main" id="{E2B7E657-30CB-D2C0-8F43-A45334CD9A6D}"/>
              </a:ext>
            </a:extLst>
          </p:cNvPr>
          <p:cNvSpPr>
            <a:spLocks noGrp="1"/>
          </p:cNvSpPr>
          <p:nvPr>
            <p:ph idx="1"/>
          </p:nvPr>
        </p:nvSpPr>
        <p:spPr/>
        <p:txBody>
          <a:bodyPr/>
          <a:lstStyle/>
          <a:p>
            <a:r>
              <a:rPr lang="en-US"/>
              <a:t>For questions </a:t>
            </a:r>
            <a:r>
              <a:rPr lang="en-US" dirty="0"/>
              <a:t>on the PCM design and/or material from </a:t>
            </a:r>
            <a:r>
              <a:rPr lang="en-US"/>
              <a:t>the workshop today, </a:t>
            </a:r>
            <a:r>
              <a:rPr lang="en-US" dirty="0"/>
              <a:t>please reach out to ERCOT staff to coordinate:</a:t>
            </a:r>
          </a:p>
          <a:p>
            <a:pPr lvl="1"/>
            <a:r>
              <a:rPr lang="en-US" dirty="0"/>
              <a:t>Dave Maggio - Principal, Market Design &amp; Analytics</a:t>
            </a:r>
          </a:p>
          <a:p>
            <a:pPr lvl="2"/>
            <a:r>
              <a:rPr lang="en-US" dirty="0">
                <a:hlinkClick r:id="rId2"/>
              </a:rPr>
              <a:t>David.Maggio@ercot.com</a:t>
            </a:r>
            <a:endParaRPr lang="en-US" dirty="0"/>
          </a:p>
          <a:p>
            <a:pPr lvl="1"/>
            <a:r>
              <a:rPr lang="en-US" dirty="0"/>
              <a:t>Ryan King – Manager, Market Design</a:t>
            </a:r>
          </a:p>
          <a:p>
            <a:pPr lvl="2"/>
            <a:r>
              <a:rPr lang="en-US" dirty="0">
                <a:hlinkClick r:id="rId3"/>
              </a:rPr>
              <a:t>Ryan.King@ercot.com</a:t>
            </a:r>
            <a:endParaRPr lang="en-US" dirty="0"/>
          </a:p>
          <a:p>
            <a:pPr lvl="2"/>
            <a:endParaRPr lang="en-US" dirty="0"/>
          </a:p>
        </p:txBody>
      </p:sp>
      <p:sp>
        <p:nvSpPr>
          <p:cNvPr id="4" name="Slide Number Placeholder 3">
            <a:extLst>
              <a:ext uri="{FF2B5EF4-FFF2-40B4-BE49-F238E27FC236}">
                <a16:creationId xmlns:a16="http://schemas.microsoft.com/office/drawing/2014/main" id="{6547A94C-DADB-6731-CC2A-21B5F91A66A7}"/>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54430145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4" ma:contentTypeDescription="Create a new document." ma:contentTypeScope="" ma:versionID="5de53c7dd9d5e3dd48e81f15fe9d6d64">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b9ed68adcc3693f95084af8a9f0e3281"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SharedWithUsers xmlns="cf8c9251-373f-4ee3-86cf-d97122226a81">
      <UserInfo>
        <DisplayName>Maggio, Dave</DisplayName>
        <AccountId>16</AccountId>
        <AccountType/>
      </UserInfo>
      <UserInfo>
        <DisplayName>King, Ryan</DisplayName>
        <AccountId>37</AccountId>
        <AccountType/>
      </UserInfo>
      <UserInfo>
        <DisplayName>Chu, Zhengguo</DisplayName>
        <AccountId>12</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F5F6B3F-B2F8-4E6F-947C-F90DE7215ACC}">
  <ds:schemaRefs>
    <ds:schemaRef ds:uri="5f527160-b6a2-448e-b210-55bbe2178a90"/>
    <ds:schemaRef ds:uri="cf8c9251-373f-4ee3-86cf-d97122226a8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cf8c9251-373f-4ee3-86cf-d97122226a81"/>
    <ds:schemaRef ds:uri="http://schemas.microsoft.com/office/2006/metadata/properties"/>
    <ds:schemaRef ds:uri="http://www.w3.org/XML/1998/namespace"/>
    <ds:schemaRef ds:uri="http://schemas.microsoft.com/office/infopath/2007/PartnerControls"/>
    <ds:schemaRef ds:uri="http://purl.org/dc/dcmitype/"/>
    <ds:schemaRef ds:uri="http://schemas.openxmlformats.org/package/2006/metadata/core-properties"/>
    <ds:schemaRef ds:uri="5f527160-b6a2-448e-b210-55bbe2178a90"/>
    <ds:schemaRef ds:uri="http://schemas.microsoft.com/office/2006/documentManagement/types"/>
    <ds:schemaRef ds:uri="http://purl.org/dc/terms/"/>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219</TotalTime>
  <Words>413</Words>
  <Application>Microsoft Office PowerPoint</Application>
  <PresentationFormat>On-screen Show (4:3)</PresentationFormat>
  <Paragraphs>51</Paragraphs>
  <Slides>6</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1_Custom Design</vt:lpstr>
      <vt:lpstr>Office Theme</vt:lpstr>
      <vt:lpstr>PowerPoint Presentation</vt:lpstr>
      <vt:lpstr>Goals for Today</vt:lpstr>
      <vt:lpstr>Processes for Today’s Workshop</vt:lpstr>
      <vt:lpstr>Comment Regarding the “Default” Parameters being Discussed Today</vt:lpstr>
      <vt:lpstr>Next Steps Following Today’s Workshop</vt:lpstr>
      <vt:lpstr>ERCOT Contacts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Dave Maggio</cp:lastModifiedBy>
  <cp:revision>11</cp:revision>
  <cp:lastPrinted>2016-01-21T20:53:15Z</cp:lastPrinted>
  <dcterms:created xsi:type="dcterms:W3CDTF">2016-01-21T15:20:31Z</dcterms:created>
  <dcterms:modified xsi:type="dcterms:W3CDTF">2024-04-19T13:24:35Z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0x0101009AF51A5998F0944EA03AB587B5B58FD3</vt:lpwstr>
  </property>
  <property fmtid="{D5CDD505-2E9C-101B-9397-08002B2CF9AE}" pid="3" name="MSIP_Label_7084cbda-52b8-46fb-a7b7-cb5bd465ed85_Enabled">
    <vt:lpwstr>true</vt:lpwstr>
  </property>
  <property fmtid="{D5CDD505-2E9C-101B-9397-08002B2CF9AE}" pid="4" name="MSIP_Label_7084cbda-52b8-46fb-a7b7-cb5bd465ed85_SetDate">
    <vt:lpwstr>2024-03-06T19:56:20Z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6b2adef2-9162-4487-8a4d-48defe227db3</vt:lpwstr>
  </property>
  <property fmtid="{D5CDD505-2E9C-101B-9397-08002B2CF9AE}" pid="9" name="MSIP_Label_7084cbda-52b8-46fb-a7b7-cb5bd465ed85_ContentBits">
    <vt:lpwstr>0</vt:lpwstr>
  </property>
  <property fmtid="{D5CDD505-2E9C-101B-9397-08002B2CF9AE}" pid="10" name="MediaServiceImageTags">
    <vt:lpwstr/>
  </property>
</Properties>
</file>