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6"/>
  </p:notesMasterIdLst>
  <p:handoutMasterIdLst>
    <p:handoutMasterId r:id="rId27"/>
  </p:handoutMasterIdLst>
  <p:sldIdLst>
    <p:sldId id="445" r:id="rId7"/>
    <p:sldId id="463" r:id="rId8"/>
    <p:sldId id="491" r:id="rId9"/>
    <p:sldId id="596" r:id="rId10"/>
    <p:sldId id="553" r:id="rId11"/>
    <p:sldId id="591" r:id="rId12"/>
    <p:sldId id="593" r:id="rId13"/>
    <p:sldId id="594" r:id="rId14"/>
    <p:sldId id="595" r:id="rId15"/>
    <p:sldId id="589" r:id="rId16"/>
    <p:sldId id="597" r:id="rId17"/>
    <p:sldId id="565" r:id="rId18"/>
    <p:sldId id="592" r:id="rId19"/>
    <p:sldId id="598" r:id="rId20"/>
    <p:sldId id="454" r:id="rId21"/>
    <p:sldId id="464" r:id="rId22"/>
    <p:sldId id="534" r:id="rId23"/>
    <p:sldId id="546" r:id="rId24"/>
    <p:sldId id="548"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485" autoAdjust="0"/>
  </p:normalViewPr>
  <p:slideViewPr>
    <p:cSldViewPr showGuides="1">
      <p:cViewPr varScale="1">
        <p:scale>
          <a:sx n="122" d="100"/>
          <a:sy n="122" d="100"/>
        </p:scale>
        <p:origin x="96" y="282"/>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4/15/2024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308802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887027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87285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4278369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Jenifer Fernandes</a:t>
            </a:r>
          </a:p>
          <a:p>
            <a:endParaRPr lang="en-US" dirty="0"/>
          </a:p>
          <a:p>
            <a:r>
              <a:rPr lang="en-US" dirty="0"/>
              <a:t>ERCOT</a:t>
            </a:r>
          </a:p>
          <a:p>
            <a:r>
              <a:rPr lang="en-US" dirty="0"/>
              <a:t>Resource Integration Working Group</a:t>
            </a:r>
            <a:r>
              <a:rPr lang="en-US" b="1" dirty="0"/>
              <a:t> </a:t>
            </a:r>
          </a:p>
          <a:p>
            <a:r>
              <a:rPr lang="en-US" dirty="0"/>
              <a:t>April 16,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Generator nameplate ratings</a:t>
            </a:r>
          </a:p>
        </p:txBody>
      </p:sp>
      <p:sp>
        <p:nvSpPr>
          <p:cNvPr id="3" name="Content Placeholder 2"/>
          <p:cNvSpPr>
            <a:spLocks noGrp="1"/>
          </p:cNvSpPr>
          <p:nvPr>
            <p:ph idx="1"/>
          </p:nvPr>
        </p:nvSpPr>
        <p:spPr>
          <a:xfrm>
            <a:off x="457200" y="1143000"/>
            <a:ext cx="11049000" cy="4799075"/>
          </a:xfrm>
        </p:spPr>
        <p:txBody>
          <a:bodyPr/>
          <a:lstStyle/>
          <a:p>
            <a:r>
              <a:rPr lang="en-US" sz="2400" dirty="0"/>
              <a:t>Generator ratings (MVA, MW, MVAR) submitted in RIOO-IS application “MW” and substation details (“Ratings and Design”) are the max capability of the unit at the generator terminals. </a:t>
            </a:r>
          </a:p>
          <a:p>
            <a:pPr lvl="1"/>
            <a:r>
              <a:rPr lang="en-US" sz="2000" dirty="0"/>
              <a:t>Where “Generator terminals” in the ERCOT model typically means MV 34.5kV bus for IBRs and 13.8kV bus for conventional units.</a:t>
            </a:r>
          </a:p>
          <a:p>
            <a:r>
              <a:rPr lang="en-US" sz="2400" dirty="0"/>
              <a:t>The IE/RE is responsible to ensure that the correct MW is studied at each point (LV, MV, POIB) and that the resource can meet other ERCOT requirements (including ERCOT NP 3.15 for Voltage Support Service).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2936532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Reactive study</a:t>
            </a:r>
          </a:p>
        </p:txBody>
      </p:sp>
      <p:sp>
        <p:nvSpPr>
          <p:cNvPr id="3" name="Content Placeholder 2"/>
          <p:cNvSpPr>
            <a:spLocks noGrp="1"/>
          </p:cNvSpPr>
          <p:nvPr>
            <p:ph idx="1"/>
          </p:nvPr>
        </p:nvSpPr>
        <p:spPr>
          <a:xfrm>
            <a:off x="457200" y="1143000"/>
            <a:ext cx="11049000" cy="4799075"/>
          </a:xfrm>
        </p:spPr>
        <p:txBody>
          <a:bodyPr/>
          <a:lstStyle/>
          <a:p>
            <a:r>
              <a:rPr lang="en-US" sz="2400" dirty="0"/>
              <a:t>Reactive study scenarios which overload equipment will not qualify as meeting ERCOT NP 3.15 requirements for VSS (Voltage Support Service).</a:t>
            </a:r>
          </a:p>
          <a:p>
            <a:pPr lvl="1"/>
            <a:r>
              <a:rPr lang="en-US" sz="2000" dirty="0"/>
              <a:t>For example, any study showing an overloaded transformer will need to either:</a:t>
            </a:r>
            <a:br>
              <a:rPr lang="en-US" sz="2000" dirty="0"/>
            </a:br>
            <a:r>
              <a:rPr lang="en-US" sz="2000" dirty="0"/>
              <a:t>	</a:t>
            </a:r>
            <a:r>
              <a:rPr lang="en-US" sz="1600" dirty="0"/>
              <a:t>-Decrease the total MVA flow which is causing the overload or</a:t>
            </a:r>
            <a:endParaRPr lang="en-US" sz="1200" dirty="0"/>
          </a:p>
          <a:p>
            <a:pPr marL="457200" lvl="1" indent="0">
              <a:buNone/>
            </a:pPr>
            <a:r>
              <a:rPr lang="en-US" sz="1600" dirty="0"/>
              <a:t>	-Based on OEM transformer specifications, revise the transformer rating.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2993498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RR’s</a:t>
            </a:r>
          </a:p>
        </p:txBody>
      </p:sp>
      <p:sp>
        <p:nvSpPr>
          <p:cNvPr id="3" name="Content Placeholder 2"/>
          <p:cNvSpPr>
            <a:spLocks noGrp="1"/>
          </p:cNvSpPr>
          <p:nvPr>
            <p:ph idx="1"/>
          </p:nvPr>
        </p:nvSpPr>
        <p:spPr>
          <a:xfrm>
            <a:off x="443620" y="1373125"/>
            <a:ext cx="10300579" cy="4799075"/>
          </a:xfrm>
        </p:spPr>
        <p:txBody>
          <a:bodyPr/>
          <a:lstStyle/>
          <a:p>
            <a:r>
              <a:rPr lang="en-US" sz="2400" dirty="0"/>
              <a:t>NPRR1212/PGRR114</a:t>
            </a:r>
          </a:p>
          <a:p>
            <a:pPr lvl="1"/>
            <a:r>
              <a:rPr lang="en-US" sz="2000" b="1" dirty="0"/>
              <a:t>PGRR114</a:t>
            </a:r>
            <a:r>
              <a:rPr lang="en-US" sz="2000" dirty="0"/>
              <a:t> requires that before ERCOT approves Initial Energization for a project that will consume Load other than Wholesale Storage Load (WSL) and that is not behind a Non-Opt-In Entity (NOIE) tie meter, the Distribution Service Provider (DSP) must provide ERCOT with Electric Service Identifier(s) (ESI ID(s)). </a:t>
            </a:r>
            <a:r>
              <a:rPr lang="en-US" sz="2000" dirty="0">
                <a:effectLst/>
                <a:ea typeface="Times New Roman" panose="02020603050405020304" pitchFamily="18" charset="0"/>
              </a:rPr>
              <a:t>Ensuring that ESI ID(s) are provided before Initial Energization will avoid the creation of (Unaccounted for Energy) UFE for Initial Settlement. </a:t>
            </a:r>
            <a:endParaRPr lang="en-US" sz="2000" dirty="0"/>
          </a:p>
          <a:p>
            <a:r>
              <a:rPr lang="en-US" sz="2400" dirty="0"/>
              <a:t>PGRR112  </a:t>
            </a:r>
          </a:p>
          <a:p>
            <a:pPr lvl="1"/>
            <a:r>
              <a:rPr lang="en-US" sz="2000" dirty="0"/>
              <a:t>Dynamic Data Model and Full Interconnection Study (FIS) Deadline for Quarterly Stability Assessment – Approved at TAC for December 1st, 2024, implementation which affects February 1</a:t>
            </a:r>
            <a:r>
              <a:rPr lang="en-US" sz="2000" baseline="30000" dirty="0"/>
              <a:t>st</a:t>
            </a:r>
            <a:r>
              <a:rPr lang="en-US" sz="2000" dirty="0"/>
              <a:t>, 2025, QSA.</a:t>
            </a:r>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3587259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5A32C-E3AA-3988-2EE1-41E106A4B366}"/>
              </a:ext>
            </a:extLst>
          </p:cNvPr>
          <p:cNvSpPr>
            <a:spLocks noGrp="1"/>
          </p:cNvSpPr>
          <p:nvPr>
            <p:ph type="title"/>
          </p:nvPr>
        </p:nvSpPr>
        <p:spPr/>
        <p:txBody>
          <a:bodyPr/>
          <a:lstStyle/>
          <a:p>
            <a:r>
              <a:rPr lang="en-US" dirty="0"/>
              <a:t>Generation Interconnection Requests</a:t>
            </a:r>
          </a:p>
        </p:txBody>
      </p:sp>
      <p:sp>
        <p:nvSpPr>
          <p:cNvPr id="4" name="Slide Number Placeholder 3">
            <a:extLst>
              <a:ext uri="{FF2B5EF4-FFF2-40B4-BE49-F238E27FC236}">
                <a16:creationId xmlns:a16="http://schemas.microsoft.com/office/drawing/2014/main" id="{378FD480-C22C-3D19-9804-10A56035B2EE}"/>
              </a:ext>
            </a:extLst>
          </p:cNvPr>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5" name="Picture 4">
            <a:extLst>
              <a:ext uri="{FF2B5EF4-FFF2-40B4-BE49-F238E27FC236}">
                <a16:creationId xmlns:a16="http://schemas.microsoft.com/office/drawing/2014/main" id="{72773798-A45C-7B4B-ABC7-6D7D77128D6B}"/>
              </a:ext>
            </a:extLst>
          </p:cNvPr>
          <p:cNvPicPr>
            <a:picLocks noChangeAspect="1"/>
          </p:cNvPicPr>
          <p:nvPr/>
        </p:nvPicPr>
        <p:blipFill>
          <a:blip r:embed="rId2"/>
          <a:stretch>
            <a:fillRect/>
          </a:stretch>
        </p:blipFill>
        <p:spPr>
          <a:xfrm>
            <a:off x="862130" y="1807910"/>
            <a:ext cx="10467739" cy="3718882"/>
          </a:xfrm>
          <a:prstGeom prst="rect">
            <a:avLst/>
          </a:prstGeom>
        </p:spPr>
      </p:pic>
      <p:sp>
        <p:nvSpPr>
          <p:cNvPr id="7" name="TextBox 6">
            <a:extLst>
              <a:ext uri="{FF2B5EF4-FFF2-40B4-BE49-F238E27FC236}">
                <a16:creationId xmlns:a16="http://schemas.microsoft.com/office/drawing/2014/main" id="{5B5CFE88-D136-6A23-6BF2-65584D6957EA}"/>
              </a:ext>
            </a:extLst>
          </p:cNvPr>
          <p:cNvSpPr txBox="1"/>
          <p:nvPr/>
        </p:nvSpPr>
        <p:spPr>
          <a:xfrm>
            <a:off x="862130" y="762000"/>
            <a:ext cx="10720270" cy="1200329"/>
          </a:xfrm>
          <a:prstGeom prst="rect">
            <a:avLst/>
          </a:prstGeom>
          <a:noFill/>
        </p:spPr>
        <p:txBody>
          <a:bodyPr wrap="square">
            <a:spAutoFit/>
          </a:bodyPr>
          <a:lstStyle/>
          <a:p>
            <a:r>
              <a:rPr lang="en-US" sz="1800" dirty="0">
                <a:solidFill>
                  <a:schemeClr val="tx2"/>
                </a:solidFill>
              </a:rPr>
              <a:t>1,775 active generation interconnection requests totaling 346 GW as of March 31</a:t>
            </a:r>
            <a:r>
              <a:rPr lang="en-US" sz="1800" baseline="30000" dirty="0">
                <a:solidFill>
                  <a:schemeClr val="tx2"/>
                </a:solidFill>
              </a:rPr>
              <a:t>st</a:t>
            </a:r>
            <a:r>
              <a:rPr lang="en-US" sz="1800" dirty="0">
                <a:solidFill>
                  <a:schemeClr val="tx2"/>
                </a:solidFill>
              </a:rPr>
              <a:t>, 2024</a:t>
            </a:r>
            <a:br>
              <a:rPr lang="en-US" sz="1800" dirty="0">
                <a:solidFill>
                  <a:schemeClr val="tx2"/>
                </a:solidFill>
              </a:rPr>
            </a:br>
            <a:r>
              <a:rPr lang="en-US" sz="1800" dirty="0">
                <a:solidFill>
                  <a:schemeClr val="tx2"/>
                </a:solidFill>
              </a:rPr>
              <a:t>	(Solar 155 GW, Wind 35 GW, Gas 15 GW, and Battery 141 GW)</a:t>
            </a:r>
            <a:br>
              <a:rPr lang="en-US" sz="1800" dirty="0">
                <a:solidFill>
                  <a:schemeClr val="tx2"/>
                </a:solidFill>
              </a:rPr>
            </a:br>
            <a:r>
              <a:rPr lang="en-US" sz="1800" dirty="0">
                <a:solidFill>
                  <a:schemeClr val="tx2"/>
                </a:solidFill>
              </a:rPr>
              <a:t>	</a:t>
            </a:r>
            <a:r>
              <a:rPr lang="en-US" sz="1050" b="0" dirty="0">
                <a:solidFill>
                  <a:schemeClr val="bg1">
                    <a:lumMod val="50000"/>
                  </a:schemeClr>
                </a:solidFill>
              </a:rPr>
              <a:t>(Excludes capacity associated with projects designated as Inactive per Planning Guide Section 5.7.6)</a:t>
            </a:r>
            <a:br>
              <a:rPr lang="en-US" sz="1050" dirty="0">
                <a:solidFill>
                  <a:schemeClr val="tx2"/>
                </a:solidFill>
              </a:rPr>
            </a:br>
            <a:endParaRPr lang="en-US" dirty="0"/>
          </a:p>
        </p:txBody>
      </p:sp>
      <p:pic>
        <p:nvPicPr>
          <p:cNvPr id="10" name="Picture 9">
            <a:extLst>
              <a:ext uri="{FF2B5EF4-FFF2-40B4-BE49-F238E27FC236}">
                <a16:creationId xmlns:a16="http://schemas.microsoft.com/office/drawing/2014/main" id="{A6010A3C-FE58-0756-D3E4-A3CB27A8EC1C}"/>
              </a:ext>
            </a:extLst>
          </p:cNvPr>
          <p:cNvPicPr>
            <a:picLocks noChangeAspect="1"/>
          </p:cNvPicPr>
          <p:nvPr/>
        </p:nvPicPr>
        <p:blipFill>
          <a:blip r:embed="rId3"/>
          <a:stretch>
            <a:fillRect/>
          </a:stretch>
        </p:blipFill>
        <p:spPr>
          <a:xfrm>
            <a:off x="2438400" y="5515069"/>
            <a:ext cx="7952476" cy="580931"/>
          </a:xfrm>
          <a:prstGeom prst="rect">
            <a:avLst/>
          </a:prstGeom>
        </p:spPr>
      </p:pic>
    </p:spTree>
    <p:extLst>
      <p:ext uri="{BB962C8B-B14F-4D97-AF65-F5344CB8AC3E}">
        <p14:creationId xmlns:p14="http://schemas.microsoft.com/office/powerpoint/2010/main" val="2375745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F6989-5705-B1B0-CDB1-E51A58893DF4}"/>
              </a:ext>
            </a:extLst>
          </p:cNvPr>
          <p:cNvSpPr>
            <a:spLocks noGrp="1"/>
          </p:cNvSpPr>
          <p:nvPr>
            <p:ph type="title"/>
          </p:nvPr>
        </p:nvSpPr>
        <p:spPr/>
        <p:txBody>
          <a:bodyPr/>
          <a:lstStyle/>
          <a:p>
            <a:r>
              <a:rPr lang="en-US" dirty="0"/>
              <a:t>Generation Interconnection Requests</a:t>
            </a:r>
          </a:p>
        </p:txBody>
      </p:sp>
      <p:sp>
        <p:nvSpPr>
          <p:cNvPr id="3" name="Content Placeholder 2">
            <a:extLst>
              <a:ext uri="{FF2B5EF4-FFF2-40B4-BE49-F238E27FC236}">
                <a16:creationId xmlns:a16="http://schemas.microsoft.com/office/drawing/2014/main" id="{B0247CEF-1B0A-244E-5316-F70F4C9E84D2}"/>
              </a:ext>
            </a:extLst>
          </p:cNvPr>
          <p:cNvSpPr>
            <a:spLocks noGrp="1"/>
          </p:cNvSpPr>
          <p:nvPr>
            <p:ph idx="1"/>
          </p:nvPr>
        </p:nvSpPr>
        <p:spPr>
          <a:xfrm>
            <a:off x="406400" y="951440"/>
            <a:ext cx="11379200" cy="599879"/>
          </a:xfrm>
        </p:spPr>
        <p:txBody>
          <a:bodyPr/>
          <a:lstStyle/>
          <a:p>
            <a:pPr marL="0" indent="0">
              <a:buNone/>
            </a:pPr>
            <a:r>
              <a:rPr lang="en-US" sz="2000" dirty="0"/>
              <a:t>Small Gen- 39 projects Not Model Ready, 29 projects Model Ready</a:t>
            </a:r>
          </a:p>
        </p:txBody>
      </p:sp>
      <p:sp>
        <p:nvSpPr>
          <p:cNvPr id="4" name="Slide Number Placeholder 3">
            <a:extLst>
              <a:ext uri="{FF2B5EF4-FFF2-40B4-BE49-F238E27FC236}">
                <a16:creationId xmlns:a16="http://schemas.microsoft.com/office/drawing/2014/main" id="{C9BF3201-9DFA-3984-5439-E2CAD1173F15}"/>
              </a:ext>
            </a:extLst>
          </p:cNvPr>
          <p:cNvSpPr>
            <a:spLocks noGrp="1"/>
          </p:cNvSpPr>
          <p:nvPr>
            <p:ph type="sldNum" sz="quarter" idx="4"/>
          </p:nvPr>
        </p:nvSpPr>
        <p:spPr/>
        <p:txBody>
          <a:bodyPr/>
          <a:lstStyle/>
          <a:p>
            <a:fld id="{1D93BD3E-1E9A-4970-A6F7-E7AC52762E0C}" type="slidenum">
              <a:rPr lang="en-US" smtClean="0"/>
              <a:pPr/>
              <a:t>14</a:t>
            </a:fld>
            <a:endParaRPr lang="en-US" dirty="0"/>
          </a:p>
        </p:txBody>
      </p:sp>
      <p:pic>
        <p:nvPicPr>
          <p:cNvPr id="5" name="Picture 4">
            <a:extLst>
              <a:ext uri="{FF2B5EF4-FFF2-40B4-BE49-F238E27FC236}">
                <a16:creationId xmlns:a16="http://schemas.microsoft.com/office/drawing/2014/main" id="{5261392F-B80A-6875-9DCE-2B54DEAC82CB}"/>
              </a:ext>
            </a:extLst>
          </p:cNvPr>
          <p:cNvPicPr>
            <a:picLocks noChangeAspect="1"/>
          </p:cNvPicPr>
          <p:nvPr/>
        </p:nvPicPr>
        <p:blipFill>
          <a:blip r:embed="rId2"/>
          <a:stretch>
            <a:fillRect/>
          </a:stretch>
        </p:blipFill>
        <p:spPr>
          <a:xfrm>
            <a:off x="553366" y="1676401"/>
            <a:ext cx="10741819" cy="4114798"/>
          </a:xfrm>
          <a:prstGeom prst="rect">
            <a:avLst/>
          </a:prstGeom>
        </p:spPr>
      </p:pic>
      <p:pic>
        <p:nvPicPr>
          <p:cNvPr id="6" name="Picture 5">
            <a:extLst>
              <a:ext uri="{FF2B5EF4-FFF2-40B4-BE49-F238E27FC236}">
                <a16:creationId xmlns:a16="http://schemas.microsoft.com/office/drawing/2014/main" id="{AE80AD4B-6B81-F928-5E33-3F48D69C78C2}"/>
              </a:ext>
            </a:extLst>
          </p:cNvPr>
          <p:cNvPicPr>
            <a:picLocks noChangeAspect="1"/>
          </p:cNvPicPr>
          <p:nvPr/>
        </p:nvPicPr>
        <p:blipFill>
          <a:blip r:embed="rId3"/>
          <a:stretch>
            <a:fillRect/>
          </a:stretch>
        </p:blipFill>
        <p:spPr>
          <a:xfrm>
            <a:off x="2057400" y="5791198"/>
            <a:ext cx="7955970" cy="579170"/>
          </a:xfrm>
          <a:prstGeom prst="rect">
            <a:avLst/>
          </a:prstGeom>
        </p:spPr>
      </p:pic>
    </p:spTree>
    <p:extLst>
      <p:ext uri="{BB962C8B-B14F-4D97-AF65-F5344CB8AC3E}">
        <p14:creationId xmlns:p14="http://schemas.microsoft.com/office/powerpoint/2010/main" val="3549455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304018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pPr marL="0" indent="0">
              <a:buNone/>
            </a:pPr>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197180" y="4397248"/>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and Unit Model Validation required</a:t>
            </a:r>
          </a:p>
          <a:p>
            <a:r>
              <a:rPr lang="en-US" sz="2800" dirty="0"/>
              <a:t>TSAT Model Required – If PSSE model is UDM, then TSAT model should be UDM and should include MQT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7A5F1-6F49-8353-3591-44E1E4310DAF}"/>
              </a:ext>
            </a:extLst>
          </p:cNvPr>
          <p:cNvSpPr>
            <a:spLocks noGrp="1"/>
          </p:cNvSpPr>
          <p:nvPr>
            <p:ph type="title"/>
          </p:nvPr>
        </p:nvSpPr>
        <p:spPr/>
        <p:txBody>
          <a:bodyPr/>
          <a:lstStyle/>
          <a:p>
            <a:r>
              <a:rPr lang="en-US" dirty="0"/>
              <a:t>RIOO-IS: Duplicate Site Codes</a:t>
            </a:r>
          </a:p>
        </p:txBody>
      </p:sp>
      <p:sp>
        <p:nvSpPr>
          <p:cNvPr id="4" name="Slide Number Placeholder 3">
            <a:extLst>
              <a:ext uri="{FF2B5EF4-FFF2-40B4-BE49-F238E27FC236}">
                <a16:creationId xmlns:a16="http://schemas.microsoft.com/office/drawing/2014/main" id="{6074DE9B-C8F5-AB07-409D-87D756EF1EC1}"/>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90619A5D-925C-9969-B677-5C2BD63EB350}"/>
              </a:ext>
            </a:extLst>
          </p:cNvPr>
          <p:cNvSpPr txBox="1">
            <a:spLocks/>
          </p:cNvSpPr>
          <p:nvPr/>
        </p:nvSpPr>
        <p:spPr>
          <a:xfrm>
            <a:off x="508000" y="937966"/>
            <a:ext cx="11277601" cy="6857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a:t>New Generation Site: Adding a New Resource or ESR (co-located) still in the INR process</a:t>
            </a:r>
          </a:p>
        </p:txBody>
      </p:sp>
      <p:pic>
        <p:nvPicPr>
          <p:cNvPr id="7" name="Picture 6">
            <a:extLst>
              <a:ext uri="{FF2B5EF4-FFF2-40B4-BE49-F238E27FC236}">
                <a16:creationId xmlns:a16="http://schemas.microsoft.com/office/drawing/2014/main" id="{3B00F2D3-89A4-C5C1-9EB3-55C3BC714244}"/>
              </a:ext>
            </a:extLst>
          </p:cNvPr>
          <p:cNvPicPr>
            <a:picLocks noChangeAspect="1"/>
          </p:cNvPicPr>
          <p:nvPr/>
        </p:nvPicPr>
        <p:blipFill>
          <a:blip r:embed="rId2"/>
          <a:stretch>
            <a:fillRect/>
          </a:stretch>
        </p:blipFill>
        <p:spPr>
          <a:xfrm>
            <a:off x="685800" y="1829144"/>
            <a:ext cx="10668000" cy="3581056"/>
          </a:xfrm>
          <a:prstGeom prst="rect">
            <a:avLst/>
          </a:prstGeom>
        </p:spPr>
      </p:pic>
    </p:spTree>
    <p:extLst>
      <p:ext uri="{BB962C8B-B14F-4D97-AF65-F5344CB8AC3E}">
        <p14:creationId xmlns:p14="http://schemas.microsoft.com/office/powerpoint/2010/main" val="303454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RIOO-IS: Duplicate Site Codes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6" name="Content Placeholder 2">
            <a:extLst>
              <a:ext uri="{FF2B5EF4-FFF2-40B4-BE49-F238E27FC236}">
                <a16:creationId xmlns:a16="http://schemas.microsoft.com/office/drawing/2014/main" id="{73D659EC-120C-0D0F-620D-7CF038819366}"/>
              </a:ext>
            </a:extLst>
          </p:cNvPr>
          <p:cNvSpPr>
            <a:spLocks noGrp="1"/>
          </p:cNvSpPr>
          <p:nvPr>
            <p:ph idx="1"/>
          </p:nvPr>
        </p:nvSpPr>
        <p:spPr>
          <a:xfrm>
            <a:off x="533400" y="1019175"/>
            <a:ext cx="11277601" cy="809625"/>
          </a:xfrm>
        </p:spPr>
        <p:txBody>
          <a:bodyPr/>
          <a:lstStyle/>
          <a:p>
            <a:pPr marL="0" indent="0">
              <a:buNone/>
            </a:pPr>
            <a:r>
              <a:rPr lang="en-US" sz="2400" dirty="0"/>
              <a:t>Additional Generation at an existing site: Adding another INR to an existing site with the same technology type that is in the INR process e.g. Solar 1(100MW), Solar 2 (50 MW)</a:t>
            </a:r>
          </a:p>
        </p:txBody>
      </p:sp>
      <p:pic>
        <p:nvPicPr>
          <p:cNvPr id="9" name="Picture 8">
            <a:extLst>
              <a:ext uri="{FF2B5EF4-FFF2-40B4-BE49-F238E27FC236}">
                <a16:creationId xmlns:a16="http://schemas.microsoft.com/office/drawing/2014/main" id="{F5B1E766-75F1-E22F-54F6-0542355C7FDC}"/>
              </a:ext>
            </a:extLst>
          </p:cNvPr>
          <p:cNvPicPr>
            <a:picLocks noChangeAspect="1"/>
          </p:cNvPicPr>
          <p:nvPr/>
        </p:nvPicPr>
        <p:blipFill>
          <a:blip r:embed="rId3"/>
          <a:stretch>
            <a:fillRect/>
          </a:stretch>
        </p:blipFill>
        <p:spPr>
          <a:xfrm>
            <a:off x="561975" y="2133600"/>
            <a:ext cx="10401300" cy="3581400"/>
          </a:xfrm>
          <a:prstGeom prst="rect">
            <a:avLst/>
          </a:prstGeom>
        </p:spPr>
      </p:pic>
    </p:spTree>
    <p:extLst>
      <p:ext uri="{BB962C8B-B14F-4D97-AF65-F5344CB8AC3E}">
        <p14:creationId xmlns:p14="http://schemas.microsoft.com/office/powerpoint/2010/main" val="3729401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918D0-05DC-3C7E-9603-DC9E91E49529}"/>
              </a:ext>
            </a:extLst>
          </p:cNvPr>
          <p:cNvSpPr>
            <a:spLocks noGrp="1"/>
          </p:cNvSpPr>
          <p:nvPr>
            <p:ph type="title"/>
          </p:nvPr>
        </p:nvSpPr>
        <p:spPr/>
        <p:txBody>
          <a:bodyPr/>
          <a:lstStyle/>
          <a:p>
            <a:r>
              <a:rPr lang="en-US" dirty="0"/>
              <a:t>RIOO-IS: Duplicate Site Codes</a:t>
            </a:r>
          </a:p>
        </p:txBody>
      </p:sp>
      <p:sp>
        <p:nvSpPr>
          <p:cNvPr id="3" name="Content Placeholder 2">
            <a:extLst>
              <a:ext uri="{FF2B5EF4-FFF2-40B4-BE49-F238E27FC236}">
                <a16:creationId xmlns:a16="http://schemas.microsoft.com/office/drawing/2014/main" id="{2C1F5378-0927-D724-52A4-B4FE593E45BA}"/>
              </a:ext>
            </a:extLst>
          </p:cNvPr>
          <p:cNvSpPr>
            <a:spLocks noGrp="1"/>
          </p:cNvSpPr>
          <p:nvPr>
            <p:ph idx="1"/>
          </p:nvPr>
        </p:nvSpPr>
        <p:spPr>
          <a:xfrm>
            <a:off x="536573" y="914400"/>
            <a:ext cx="11277601" cy="685799"/>
          </a:xfrm>
        </p:spPr>
        <p:txBody>
          <a:bodyPr/>
          <a:lstStyle/>
          <a:p>
            <a:pPr marL="0" indent="0">
              <a:buNone/>
            </a:pPr>
            <a:r>
              <a:rPr lang="en-US" sz="2400" dirty="0"/>
              <a:t>Under Substation Details “Pick existing substation”.  The drop down should bring up list of existing Site codes to select from. </a:t>
            </a:r>
          </a:p>
        </p:txBody>
      </p:sp>
      <p:sp>
        <p:nvSpPr>
          <p:cNvPr id="4" name="Slide Number Placeholder 3">
            <a:extLst>
              <a:ext uri="{FF2B5EF4-FFF2-40B4-BE49-F238E27FC236}">
                <a16:creationId xmlns:a16="http://schemas.microsoft.com/office/drawing/2014/main" id="{E4DD81EA-BA45-70C3-6A56-A8EADB4D9878}"/>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6" name="Picture 5">
            <a:extLst>
              <a:ext uri="{FF2B5EF4-FFF2-40B4-BE49-F238E27FC236}">
                <a16:creationId xmlns:a16="http://schemas.microsoft.com/office/drawing/2014/main" id="{893F517D-E8F2-17E6-0722-76EF9641DE6D}"/>
              </a:ext>
            </a:extLst>
          </p:cNvPr>
          <p:cNvPicPr>
            <a:picLocks noChangeAspect="1"/>
          </p:cNvPicPr>
          <p:nvPr/>
        </p:nvPicPr>
        <p:blipFill>
          <a:blip r:embed="rId2"/>
          <a:stretch>
            <a:fillRect/>
          </a:stretch>
        </p:blipFill>
        <p:spPr>
          <a:xfrm>
            <a:off x="838200" y="1752600"/>
            <a:ext cx="7848600" cy="4952072"/>
          </a:xfrm>
          <a:prstGeom prst="rect">
            <a:avLst/>
          </a:prstGeom>
        </p:spPr>
      </p:pic>
    </p:spTree>
    <p:extLst>
      <p:ext uri="{BB962C8B-B14F-4D97-AF65-F5344CB8AC3E}">
        <p14:creationId xmlns:p14="http://schemas.microsoft.com/office/powerpoint/2010/main" val="106959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76916-CFD5-F489-A816-F1D3453A3BAA}"/>
              </a:ext>
            </a:extLst>
          </p:cNvPr>
          <p:cNvSpPr>
            <a:spLocks noGrp="1"/>
          </p:cNvSpPr>
          <p:nvPr>
            <p:ph type="title"/>
          </p:nvPr>
        </p:nvSpPr>
        <p:spPr/>
        <p:txBody>
          <a:bodyPr/>
          <a:lstStyle/>
          <a:p>
            <a:r>
              <a:rPr lang="en-US" dirty="0"/>
              <a:t>RIOO-IS: Duplicate Site Codes</a:t>
            </a:r>
          </a:p>
        </p:txBody>
      </p:sp>
      <p:sp>
        <p:nvSpPr>
          <p:cNvPr id="3" name="Content Placeholder 2">
            <a:extLst>
              <a:ext uri="{FF2B5EF4-FFF2-40B4-BE49-F238E27FC236}">
                <a16:creationId xmlns:a16="http://schemas.microsoft.com/office/drawing/2014/main" id="{66D3F40B-A71C-A66E-DC33-8BCE2100C633}"/>
              </a:ext>
            </a:extLst>
          </p:cNvPr>
          <p:cNvSpPr>
            <a:spLocks noGrp="1"/>
          </p:cNvSpPr>
          <p:nvPr>
            <p:ph idx="1"/>
          </p:nvPr>
        </p:nvSpPr>
        <p:spPr>
          <a:xfrm>
            <a:off x="406400" y="1066801"/>
            <a:ext cx="11379200" cy="570951"/>
          </a:xfrm>
        </p:spPr>
        <p:txBody>
          <a:bodyPr/>
          <a:lstStyle/>
          <a:p>
            <a:pPr marL="0" indent="0">
              <a:buNone/>
            </a:pPr>
            <a:r>
              <a:rPr lang="en-US" sz="2400" dirty="0"/>
              <a:t>Under substation Details the Site Code will auto populate</a:t>
            </a:r>
          </a:p>
        </p:txBody>
      </p:sp>
      <p:sp>
        <p:nvSpPr>
          <p:cNvPr id="4" name="Slide Number Placeholder 3">
            <a:extLst>
              <a:ext uri="{FF2B5EF4-FFF2-40B4-BE49-F238E27FC236}">
                <a16:creationId xmlns:a16="http://schemas.microsoft.com/office/drawing/2014/main" id="{59B606AD-825B-9DE3-29C8-BE21397DDECD}"/>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8" name="Picture 7">
            <a:extLst>
              <a:ext uri="{FF2B5EF4-FFF2-40B4-BE49-F238E27FC236}">
                <a16:creationId xmlns:a16="http://schemas.microsoft.com/office/drawing/2014/main" id="{898C371E-A8D3-CF59-F024-E035987CAC1A}"/>
              </a:ext>
            </a:extLst>
          </p:cNvPr>
          <p:cNvPicPr>
            <a:picLocks noChangeAspect="1"/>
          </p:cNvPicPr>
          <p:nvPr/>
        </p:nvPicPr>
        <p:blipFill>
          <a:blip r:embed="rId2"/>
          <a:stretch>
            <a:fillRect/>
          </a:stretch>
        </p:blipFill>
        <p:spPr>
          <a:xfrm>
            <a:off x="585787" y="1900237"/>
            <a:ext cx="11020425" cy="3890962"/>
          </a:xfrm>
          <a:prstGeom prst="rect">
            <a:avLst/>
          </a:prstGeom>
        </p:spPr>
      </p:pic>
    </p:spTree>
    <p:extLst>
      <p:ext uri="{BB962C8B-B14F-4D97-AF65-F5344CB8AC3E}">
        <p14:creationId xmlns:p14="http://schemas.microsoft.com/office/powerpoint/2010/main" val="243382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E3982-B560-F7EC-AC7D-D090EDBA06D5}"/>
              </a:ext>
            </a:extLst>
          </p:cNvPr>
          <p:cNvSpPr>
            <a:spLocks noGrp="1"/>
          </p:cNvSpPr>
          <p:nvPr>
            <p:ph type="title"/>
          </p:nvPr>
        </p:nvSpPr>
        <p:spPr/>
        <p:txBody>
          <a:bodyPr/>
          <a:lstStyle/>
          <a:p>
            <a:r>
              <a:rPr lang="en-US" dirty="0"/>
              <a:t>RIOO-IS: Repower</a:t>
            </a:r>
          </a:p>
        </p:txBody>
      </p:sp>
      <p:sp>
        <p:nvSpPr>
          <p:cNvPr id="3" name="Content Placeholder 2">
            <a:extLst>
              <a:ext uri="{FF2B5EF4-FFF2-40B4-BE49-F238E27FC236}">
                <a16:creationId xmlns:a16="http://schemas.microsoft.com/office/drawing/2014/main" id="{B76593A9-C195-B017-5937-8DEF37654465}"/>
              </a:ext>
            </a:extLst>
          </p:cNvPr>
          <p:cNvSpPr>
            <a:spLocks noGrp="1"/>
          </p:cNvSpPr>
          <p:nvPr>
            <p:ph idx="1"/>
          </p:nvPr>
        </p:nvSpPr>
        <p:spPr>
          <a:xfrm>
            <a:off x="531385" y="826691"/>
            <a:ext cx="11239500" cy="1033903"/>
          </a:xfrm>
        </p:spPr>
        <p:txBody>
          <a:bodyPr/>
          <a:lstStyle/>
          <a:p>
            <a:pPr marL="0" indent="0">
              <a:buNone/>
            </a:pPr>
            <a:r>
              <a:rPr lang="en-US" sz="2400" dirty="0"/>
              <a:t>For repower start a new Interconnection Request as an RE</a:t>
            </a:r>
          </a:p>
          <a:p>
            <a:pPr lvl="1">
              <a:buFont typeface="Wingdings" panose="05000000000000000000" pitchFamily="2" charset="2"/>
              <a:buChar char="§"/>
            </a:pPr>
            <a:r>
              <a:rPr lang="en-US" sz="2400" dirty="0"/>
              <a:t>Pick an existing substation</a:t>
            </a:r>
          </a:p>
        </p:txBody>
      </p:sp>
      <p:sp>
        <p:nvSpPr>
          <p:cNvPr id="4" name="Slide Number Placeholder 3">
            <a:extLst>
              <a:ext uri="{FF2B5EF4-FFF2-40B4-BE49-F238E27FC236}">
                <a16:creationId xmlns:a16="http://schemas.microsoft.com/office/drawing/2014/main" id="{AD34E719-EBBF-B703-E5E5-FFE416385B0B}"/>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Picture 5">
            <a:extLst>
              <a:ext uri="{FF2B5EF4-FFF2-40B4-BE49-F238E27FC236}">
                <a16:creationId xmlns:a16="http://schemas.microsoft.com/office/drawing/2014/main" id="{531D3F2A-FEC9-1B06-9D84-5D361229950D}"/>
              </a:ext>
            </a:extLst>
          </p:cNvPr>
          <p:cNvPicPr>
            <a:picLocks noChangeAspect="1"/>
          </p:cNvPicPr>
          <p:nvPr/>
        </p:nvPicPr>
        <p:blipFill>
          <a:blip r:embed="rId2"/>
          <a:stretch>
            <a:fillRect/>
          </a:stretch>
        </p:blipFill>
        <p:spPr>
          <a:xfrm>
            <a:off x="621140" y="1860595"/>
            <a:ext cx="7950200" cy="2209800"/>
          </a:xfrm>
          <a:prstGeom prst="rect">
            <a:avLst/>
          </a:prstGeom>
        </p:spPr>
      </p:pic>
      <p:pic>
        <p:nvPicPr>
          <p:cNvPr id="11" name="Picture 10">
            <a:extLst>
              <a:ext uri="{FF2B5EF4-FFF2-40B4-BE49-F238E27FC236}">
                <a16:creationId xmlns:a16="http://schemas.microsoft.com/office/drawing/2014/main" id="{0E63EBCE-AE00-F12A-F793-89E6E29DF744}"/>
              </a:ext>
            </a:extLst>
          </p:cNvPr>
          <p:cNvPicPr>
            <a:picLocks noChangeAspect="1"/>
          </p:cNvPicPr>
          <p:nvPr/>
        </p:nvPicPr>
        <p:blipFill>
          <a:blip r:embed="rId3"/>
          <a:stretch>
            <a:fillRect/>
          </a:stretch>
        </p:blipFill>
        <p:spPr>
          <a:xfrm>
            <a:off x="990600" y="4267200"/>
            <a:ext cx="7599790" cy="2385217"/>
          </a:xfrm>
          <a:prstGeom prst="rect">
            <a:avLst/>
          </a:prstGeom>
        </p:spPr>
      </p:pic>
    </p:spTree>
    <p:extLst>
      <p:ext uri="{BB962C8B-B14F-4D97-AF65-F5344CB8AC3E}">
        <p14:creationId xmlns:p14="http://schemas.microsoft.com/office/powerpoint/2010/main" val="2996343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E707-ADB5-50F0-CF65-490B0D9976B9}"/>
              </a:ext>
            </a:extLst>
          </p:cNvPr>
          <p:cNvSpPr>
            <a:spLocks noGrp="1"/>
          </p:cNvSpPr>
          <p:nvPr>
            <p:ph type="title"/>
          </p:nvPr>
        </p:nvSpPr>
        <p:spPr/>
        <p:txBody>
          <a:bodyPr/>
          <a:lstStyle/>
          <a:p>
            <a:r>
              <a:rPr lang="en-US" dirty="0"/>
              <a:t>RIOO-IS: Repower</a:t>
            </a:r>
          </a:p>
        </p:txBody>
      </p:sp>
      <p:sp>
        <p:nvSpPr>
          <p:cNvPr id="3" name="Content Placeholder 2">
            <a:extLst>
              <a:ext uri="{FF2B5EF4-FFF2-40B4-BE49-F238E27FC236}">
                <a16:creationId xmlns:a16="http://schemas.microsoft.com/office/drawing/2014/main" id="{74AA4DA8-AB35-F50E-EEF1-82FFB3C66833}"/>
              </a:ext>
            </a:extLst>
          </p:cNvPr>
          <p:cNvSpPr>
            <a:spLocks noGrp="1"/>
          </p:cNvSpPr>
          <p:nvPr>
            <p:ph idx="1"/>
          </p:nvPr>
        </p:nvSpPr>
        <p:spPr>
          <a:xfrm>
            <a:off x="406400" y="1066801"/>
            <a:ext cx="11379200" cy="685799"/>
          </a:xfrm>
        </p:spPr>
        <p:txBody>
          <a:bodyPr/>
          <a:lstStyle/>
          <a:p>
            <a:pPr marL="0" indent="0">
              <a:buNone/>
            </a:pPr>
            <a:r>
              <a:rPr lang="en-US" sz="2400" dirty="0"/>
              <a:t>Verify the Substation Code is correct under Substation Details</a:t>
            </a:r>
          </a:p>
        </p:txBody>
      </p:sp>
      <p:sp>
        <p:nvSpPr>
          <p:cNvPr id="4" name="Slide Number Placeholder 3">
            <a:extLst>
              <a:ext uri="{FF2B5EF4-FFF2-40B4-BE49-F238E27FC236}">
                <a16:creationId xmlns:a16="http://schemas.microsoft.com/office/drawing/2014/main" id="{17F5D212-C047-6FC5-61B1-470B3DE55016}"/>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6" name="Picture 5">
            <a:extLst>
              <a:ext uri="{FF2B5EF4-FFF2-40B4-BE49-F238E27FC236}">
                <a16:creationId xmlns:a16="http://schemas.microsoft.com/office/drawing/2014/main" id="{EE497CE2-C827-3FEA-45FA-E29DF867743F}"/>
              </a:ext>
            </a:extLst>
          </p:cNvPr>
          <p:cNvPicPr>
            <a:picLocks noChangeAspect="1"/>
          </p:cNvPicPr>
          <p:nvPr/>
        </p:nvPicPr>
        <p:blipFill>
          <a:blip r:embed="rId2"/>
          <a:stretch>
            <a:fillRect/>
          </a:stretch>
        </p:blipFill>
        <p:spPr>
          <a:xfrm>
            <a:off x="838200" y="1752599"/>
            <a:ext cx="9163050" cy="3581401"/>
          </a:xfrm>
          <a:prstGeom prst="rect">
            <a:avLst/>
          </a:prstGeom>
        </p:spPr>
      </p:pic>
    </p:spTree>
    <p:extLst>
      <p:ext uri="{BB962C8B-B14F-4D97-AF65-F5344CB8AC3E}">
        <p14:creationId xmlns:p14="http://schemas.microsoft.com/office/powerpoint/2010/main" val="24192249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91137</TotalTime>
  <Words>781</Words>
  <Application>Microsoft Office PowerPoint</Application>
  <PresentationFormat>Widescreen</PresentationFormat>
  <Paragraphs>106</Paragraphs>
  <Slides>19</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Calibri</vt:lpstr>
      <vt:lpstr>Times New Roman</vt:lpstr>
      <vt:lpstr>Wingdings</vt:lpstr>
      <vt:lpstr>1_Custom Design</vt:lpstr>
      <vt:lpstr>Inside pages</vt:lpstr>
      <vt:lpstr>2_Custom Design</vt:lpstr>
      <vt:lpstr>PowerPoint Presentation</vt:lpstr>
      <vt:lpstr>Quarterly Stability Assessment (QSA)  </vt:lpstr>
      <vt:lpstr>Quarterly Stability Assessment (QSA)  </vt:lpstr>
      <vt:lpstr>RIOO-IS: Duplicate Site Codes</vt:lpstr>
      <vt:lpstr>RIOO-IS: Duplicate Site Codes</vt:lpstr>
      <vt:lpstr>RIOO-IS: Duplicate Site Codes</vt:lpstr>
      <vt:lpstr>RIOO-IS: Duplicate Site Codes</vt:lpstr>
      <vt:lpstr>RIOO-IS: Repower</vt:lpstr>
      <vt:lpstr>RIOO-IS: Repower</vt:lpstr>
      <vt:lpstr>Generator nameplate ratings</vt:lpstr>
      <vt:lpstr>Reactive study</vt:lpstr>
      <vt:lpstr>Active RR’s</vt:lpstr>
      <vt:lpstr>Generation Interconnection Requests</vt:lpstr>
      <vt:lpstr>Generation Interconnection Requests</vt:lpstr>
      <vt:lpstr>Other contact information</vt:lpstr>
      <vt:lpstr>Questions?</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780</cp:revision>
  <cp:lastPrinted>2018-07-25T14:31:19Z</cp:lastPrinted>
  <dcterms:created xsi:type="dcterms:W3CDTF">2016-01-21T15:20:31Z</dcterms:created>
  <dcterms:modified xsi:type="dcterms:W3CDTF">2024-04-15T23:26:33Z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