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8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86134" autoAdjust="0"/>
  </p:normalViewPr>
  <p:slideViewPr>
    <p:cSldViewPr showGuides="1">
      <p:cViewPr varScale="1">
        <p:scale>
          <a:sx n="98" d="100"/>
          <a:sy n="98" d="100"/>
        </p:scale>
        <p:origin x="1752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March 2023 and March 2024. Compared to last year, there are more instances of frequency hovering around the upper dead band.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March 2022 and March 2024. Similar to the previous slide, compared to 2022, there are more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  <a:p>
            <a:r>
              <a:rPr lang="en-US" dirty="0"/>
              <a:t>These events will be selected and posted after April 1</a:t>
            </a:r>
            <a:r>
              <a:rPr lang="en-US" baseline="30000" dirty="0"/>
              <a:t>st</a:t>
            </a:r>
            <a:r>
              <a:rPr lang="en-US" dirty="0"/>
              <a:t>, slide will be updated for upcoming PDCWG meetings. 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32,384,376</a:t>
            </a:r>
            <a:r>
              <a:rPr lang="en-US" sz="2800" b="1" dirty="0"/>
              <a:t> 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10,215,704</a:t>
            </a:r>
            <a:r>
              <a:rPr lang="en-US" sz="2800" dirty="0"/>
              <a:t> </a:t>
            </a:r>
            <a:r>
              <a:rPr lang="en-US" sz="40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31.55%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3,265,972</a:t>
            </a:r>
            <a:r>
              <a:rPr lang="en-US" sz="280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 ~ </a:t>
            </a:r>
            <a:r>
              <a:rPr lang="en-US" sz="1200" b="0" i="0" dirty="0">
                <a:solidFill>
                  <a:schemeClr val="accent2"/>
                </a:solidFill>
              </a:rPr>
              <a:t>significant increase in solar from previous years. </a:t>
            </a:r>
            <a:endParaRPr lang="en-US" b="0" i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10.09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in March 2024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129,920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dirty="0">
                <a:solidFill>
                  <a:schemeClr val="accent2"/>
                </a:solidFill>
              </a:rPr>
              <a:t>MW*s </a:t>
            </a:r>
            <a:r>
              <a:rPr lang="en-US" baseline="0" dirty="0"/>
              <a:t>on 3/29/2024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March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182,114</a:t>
            </a:r>
            <a:r>
              <a:rPr lang="en-US" sz="28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240,186</a:t>
            </a:r>
            <a:r>
              <a:rPr lang="en-US" sz="280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March 5th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129,920</a:t>
            </a:r>
            <a:r>
              <a:rPr lang="en-US" sz="28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March 29th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</a:t>
            </a: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 March 29th. 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March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172.16</a:t>
            </a:r>
            <a:r>
              <a:rPr lang="en-US" baseline="0" dirty="0"/>
              <a:t>%, there are no outliers below 100%.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CPS1 score is above 150% for all but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174.86 </a:t>
            </a:r>
            <a:r>
              <a:rPr lang="en-US" dirty="0"/>
              <a:t>which is in line with expectations, and the CPS1 score for March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15.07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11.97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15.79 </a:t>
            </a:r>
            <a:r>
              <a:rPr lang="en-US" sz="1600" dirty="0" err="1"/>
              <a:t>mHz</a:t>
            </a:r>
            <a:r>
              <a:rPr lang="en-US" sz="1600" dirty="0"/>
              <a:t> on avg for March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April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April 17,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0" y="732447"/>
            <a:ext cx="7543799" cy="54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6991" y="841149"/>
            <a:ext cx="7386218" cy="53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3070" y="844066"/>
            <a:ext cx="7354060" cy="53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1788" y="721324"/>
            <a:ext cx="7460420" cy="54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2022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1"/>
            <a:ext cx="8796337" cy="45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2022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04486"/>
            <a:ext cx="8686800" cy="12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March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tx2"/>
                </a:solidFill>
              </a:rPr>
              <a:t>172.16</a:t>
            </a:r>
            <a:r>
              <a:rPr lang="en-US" sz="1800" b="1" dirty="0">
                <a:solidFill>
                  <a:schemeClr val="accent2"/>
                </a:solidFill>
              </a:rPr>
              <a:t>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tx2"/>
                </a:solidFill>
              </a:rPr>
              <a:t>174.86</a:t>
            </a:r>
            <a:r>
              <a:rPr lang="en-US" sz="1800" b="1" dirty="0">
                <a:solidFill>
                  <a:schemeClr val="accent2"/>
                </a:solidFill>
              </a:rPr>
              <a:t>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2022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2022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-1060.40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15.07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11.97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32,384,376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10,215,704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31.55%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3,265,972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10.09%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182,114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240,186</a:t>
            </a:r>
            <a:r>
              <a:rPr lang="en-US" sz="1600" dirty="0">
                <a:solidFill>
                  <a:schemeClr val="accent2"/>
                </a:solidFill>
              </a:rPr>
              <a:t> MW*s on March 5th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129,920</a:t>
            </a:r>
            <a:r>
              <a:rPr lang="en-US" sz="1600" dirty="0">
                <a:solidFill>
                  <a:schemeClr val="accent2"/>
                </a:solidFill>
              </a:rPr>
              <a:t> MW*s on March 29th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3765" y="914400"/>
            <a:ext cx="7396468" cy="53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571" y="991135"/>
            <a:ext cx="7050857" cy="51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6304" y="991145"/>
            <a:ext cx="7171390" cy="52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6300" y="838761"/>
            <a:ext cx="7391399" cy="53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1" y="914950"/>
            <a:ext cx="7238998" cy="52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614" y="766793"/>
            <a:ext cx="7474282" cy="54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2013-2024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216158"/>
              </p:ext>
            </p:extLst>
          </p:nvPr>
        </p:nvGraphicFramePr>
        <p:xfrm>
          <a:off x="228602" y="4461509"/>
          <a:ext cx="8762996" cy="2014855"/>
        </p:xfrm>
        <a:graphic>
          <a:graphicData uri="http://schemas.openxmlformats.org/drawingml/2006/table">
            <a:tbl>
              <a:tblPr firstRow="1" firstCol="1" bandRow="1"/>
              <a:tblGrid>
                <a:gridCol w="99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39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24,726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  <a:endParaRPr lang="en-US" sz="1000" b="1" kern="12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60BB8DE-C748-3EE6-1726-D1AC4EA0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4" y="555765"/>
            <a:ext cx="8762996" cy="40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893" y="732370"/>
            <a:ext cx="7581617" cy="5509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Mar-24 CPS1 (%):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172.16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March.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4" y="712161"/>
            <a:ext cx="7488770" cy="5433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724400" y="104574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Mar-24 CPS1 (%):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172.16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0" y="914956"/>
            <a:ext cx="7315199" cy="5315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174.86%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1" y="764088"/>
            <a:ext cx="7230116" cy="52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3" y="762570"/>
            <a:ext cx="7505393" cy="54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99335</TotalTime>
  <Words>938</Words>
  <Application>Microsoft Office PowerPoint</Application>
  <PresentationFormat>On-screen Show (4:3)</PresentationFormat>
  <Paragraphs>235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March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2022 BAL-003 Selected Events – Update</vt:lpstr>
      <vt:lpstr>Op. Year 2022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2013-2024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Fabricant, Sam</cp:lastModifiedBy>
  <cp:revision>1647</cp:revision>
  <cp:lastPrinted>2016-01-21T20:53:15Z</cp:lastPrinted>
  <dcterms:created xsi:type="dcterms:W3CDTF">2016-01-21T15:20:31Z</dcterms:created>
  <dcterms:modified xsi:type="dcterms:W3CDTF">2024-04-16T21:41:22Z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