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3" r:id="rId7"/>
    <p:sldMasterId id="2147483667" r:id="rId8"/>
  </p:sldMasterIdLst>
  <p:notesMasterIdLst>
    <p:notesMasterId r:id="rId12"/>
  </p:notesMasterIdLst>
  <p:handoutMasterIdLst>
    <p:handoutMasterId r:id="rId13"/>
  </p:handoutMasterIdLst>
  <p:sldIdLst>
    <p:sldId id="260" r:id="rId9"/>
    <p:sldId id="377" r:id="rId10"/>
    <p:sldId id="56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5625516-F910-4EE8-AB4B-8DB494193970}">
          <p14:sldIdLst>
            <p14:sldId id="260"/>
            <p14:sldId id="377"/>
            <p14:sldId id="567"/>
          </p14:sldIdLst>
        </p14:section>
        <p14:section name="Untitled Section" id="{BBADAE9B-1CB7-48F4-B4FE-E5E2F357C95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00"/>
    <a:srgbClr val="26D07C"/>
    <a:srgbClr val="093C61"/>
    <a:srgbClr val="5B6770"/>
    <a:srgbClr val="00AEC7"/>
    <a:srgbClr val="0076C6"/>
    <a:srgbClr val="B03018"/>
    <a:srgbClr val="FF8200"/>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116"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hna, Ashwini" userId="3d439a64-2c55-4874-8f6c-ebb442c93524" providerId="ADAL" clId="{E7459557-7622-40C7-A006-22F6CAC271C8}"/>
    <pc:docChg chg="modSld">
      <pc:chgData name="Krishna, Ashwini" userId="3d439a64-2c55-4874-8f6c-ebb442c93524" providerId="ADAL" clId="{E7459557-7622-40C7-A006-22F6CAC271C8}" dt="2024-04-12T20:34:48.013" v="11" actId="20577"/>
      <pc:docMkLst>
        <pc:docMk/>
      </pc:docMkLst>
      <pc:sldChg chg="modSp mod">
        <pc:chgData name="Krishna, Ashwini" userId="3d439a64-2c55-4874-8f6c-ebb442c93524" providerId="ADAL" clId="{E7459557-7622-40C7-A006-22F6CAC271C8}" dt="2024-04-12T20:34:19.939" v="8" actId="20577"/>
        <pc:sldMkLst>
          <pc:docMk/>
          <pc:sldMk cId="730603795" sldId="260"/>
        </pc:sldMkLst>
        <pc:spChg chg="mod">
          <ac:chgData name="Krishna, Ashwini" userId="3d439a64-2c55-4874-8f6c-ebb442c93524" providerId="ADAL" clId="{E7459557-7622-40C7-A006-22F6CAC271C8}" dt="2024-04-12T20:34:19.939" v="8" actId="20577"/>
          <ac:spMkLst>
            <pc:docMk/>
            <pc:sldMk cId="730603795" sldId="260"/>
            <ac:spMk id="7" creationId="{00000000-0000-0000-0000-000000000000}"/>
          </ac:spMkLst>
        </pc:spChg>
      </pc:sldChg>
      <pc:sldChg chg="modSp mod">
        <pc:chgData name="Krishna, Ashwini" userId="3d439a64-2c55-4874-8f6c-ebb442c93524" providerId="ADAL" clId="{E7459557-7622-40C7-A006-22F6CAC271C8}" dt="2024-04-12T20:34:48.013" v="11" actId="20577"/>
        <pc:sldMkLst>
          <pc:docMk/>
          <pc:sldMk cId="596726228" sldId="567"/>
        </pc:sldMkLst>
        <pc:spChg chg="mod">
          <ac:chgData name="Krishna, Ashwini" userId="3d439a64-2c55-4874-8f6c-ebb442c93524" providerId="ADAL" clId="{E7459557-7622-40C7-A006-22F6CAC271C8}" dt="2024-04-12T20:34:48.013" v="11" actId="20577"/>
          <ac:spMkLst>
            <pc:docMk/>
            <pc:sldMk cId="596726228" sldId="567"/>
            <ac:spMk id="3" creationId="{13E043CA-7616-6964-CEE2-E4DFA5204D0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4/12/2024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076096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1694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31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872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940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89498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a:solidFill>
                  <a:schemeClr val="tx2"/>
                </a:solidFill>
              </a:rPr>
              <a:t>INTERNAL</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0847" cy="246221"/>
          </a:xfrm>
          <a:prstGeom prst="rect">
            <a:avLst/>
          </a:prstGeom>
          <a:noFill/>
        </p:spPr>
        <p:txBody>
          <a:bodyPr wrap="square" rtlCol="0">
            <a:spAutoFit/>
          </a:bodyPr>
          <a:lstStyle/>
          <a:p>
            <a:r>
              <a:rPr lang="en-US" sz="1000" b="1" dirty="0">
                <a:solidFill>
                  <a:srgbClr val="5B6770"/>
                </a:solidFill>
              </a:rPr>
              <a:t>INTERNAL</a:t>
            </a: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1787330197"/>
      </p:ext>
    </p:extLst>
  </p:cSld>
  <p:clrMap bg1="lt1" tx1="dk1" bg2="lt2" tx2="dk2" accent1="accent1" accent2="accent2" accent3="accent3" accent4="accent4" accent5="accent5" accent6="accent6" hlink="hlink" folHlink="folHlink"/>
  <p:sldLayoutIdLst>
    <p:sldLayoutId id="2147483668"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31472" y="2413338"/>
            <a:ext cx="6010182"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a:ea typeface="+mn-ea"/>
                <a:cs typeface="+mn-cs"/>
              </a:rPr>
              <a:t>Single Model ESR (Energy Storage Resource) - RIOO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April 16, 2024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800" dirty="0">
                <a:solidFill>
                  <a:schemeClr val="accent4">
                    <a:lumMod val="50000"/>
                    <a:lumOff val="50000"/>
                  </a:schemeClr>
                </a:solidFill>
              </a:rPr>
              <a:t>ESR (Energy Storage Resource) - RIOO</a:t>
            </a:r>
            <a:endParaRPr lang="en-US" sz="2800" b="1" dirty="0">
              <a:solidFill>
                <a:schemeClr val="accent4">
                  <a:lumMod val="50000"/>
                  <a:lumOff val="50000"/>
                </a:schemeClr>
              </a:solidFill>
            </a:endParaRPr>
          </a:p>
        </p:txBody>
      </p:sp>
      <p:sp>
        <p:nvSpPr>
          <p:cNvPr id="3" name="Content Placeholder 2"/>
          <p:cNvSpPr>
            <a:spLocks noGrp="1"/>
          </p:cNvSpPr>
          <p:nvPr>
            <p:ph idx="1"/>
          </p:nvPr>
        </p:nvSpPr>
        <p:spPr>
          <a:xfrm>
            <a:off x="304800" y="762001"/>
            <a:ext cx="8534400" cy="5542546"/>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Single Model ESR</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ESRs are currently being represented in RIOO as combo model by using Conventional Generators and Load Resources. Market Participant users are currently creating two separate projects in RIOO, a Conventional Generator (energy storage) project and a Load Resource project hence the name combo model.</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This will change with ESR-RIOO go live, Market Participant Users will need to create only one project i.e. enter Load (Charging) and Generator (Discharging) info in a single project as single model ESR data.</a:t>
            </a:r>
          </a:p>
          <a:p>
            <a:pPr marL="342900" lvl="1" indent="-342900">
              <a:lnSpc>
                <a:spcPct val="160000"/>
              </a:lnSpc>
              <a:buFont typeface="Wingdings" panose="05000000000000000000" pitchFamily="2" charset="2"/>
              <a:buChar char="§"/>
            </a:pPr>
            <a:r>
              <a:rPr lang="en-US" sz="1800" b="1" dirty="0">
                <a:latin typeface="Calibri" panose="020F0502020204030204" pitchFamily="34" charset="0"/>
                <a:cs typeface="Calibri" panose="020F0502020204030204" pitchFamily="34" charset="0"/>
              </a:rPr>
              <a:t>ESR Panels and Functionality</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Fuel and technology type on an INR will be driving the ESR panels and functionality display in the UI.</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MP users will need to select Battery/Energy Storage as the Fuel Type/Technology type on an INR to create a single model ESR project.</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INR creation, submission and graduation process will remain the same for ESR and non ESR projects. Single model ESRs will be available in RIOO RS upon graduation, and RE users will be able to make updates via an RSCR.</a:t>
            </a:r>
            <a:endParaRPr lang="en-US" sz="1400" b="1"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marL="457200" lvl="1" indent="0">
              <a:lnSpc>
                <a:spcPct val="160000"/>
              </a:lnSpc>
              <a:buNone/>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87970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7496F-D9DB-A692-F27F-1CF69EABA5BD}"/>
              </a:ext>
            </a:extLst>
          </p:cNvPr>
          <p:cNvSpPr>
            <a:spLocks noGrp="1"/>
          </p:cNvSpPr>
          <p:nvPr>
            <p:ph type="title"/>
          </p:nvPr>
        </p:nvSpPr>
        <p:spPr>
          <a:xfrm>
            <a:off x="381000" y="243682"/>
            <a:ext cx="8458200" cy="574465"/>
          </a:xfrm>
        </p:spPr>
        <p:txBody>
          <a:bodyPr/>
          <a:lstStyle/>
          <a:p>
            <a:r>
              <a:rPr lang="en-US" sz="2400" dirty="0">
                <a:solidFill>
                  <a:schemeClr val="accent4">
                    <a:lumMod val="50000"/>
                    <a:lumOff val="50000"/>
                  </a:schemeClr>
                </a:solidFill>
              </a:rPr>
              <a:t>ESR (Energy Storage Resource) - RIOO</a:t>
            </a:r>
            <a:endParaRPr lang="en-US" dirty="0"/>
          </a:p>
        </p:txBody>
      </p:sp>
      <p:sp>
        <p:nvSpPr>
          <p:cNvPr id="3" name="Content Placeholder 2">
            <a:extLst>
              <a:ext uri="{FF2B5EF4-FFF2-40B4-BE49-F238E27FC236}">
                <a16:creationId xmlns:a16="http://schemas.microsoft.com/office/drawing/2014/main" id="{13E043CA-7616-6964-CEE2-E4DFA5204D05}"/>
              </a:ext>
            </a:extLst>
          </p:cNvPr>
          <p:cNvSpPr>
            <a:spLocks noGrp="1"/>
          </p:cNvSpPr>
          <p:nvPr>
            <p:ph idx="1"/>
          </p:nvPr>
        </p:nvSpPr>
        <p:spPr>
          <a:xfrm>
            <a:off x="304800" y="962526"/>
            <a:ext cx="8534400" cy="5125453"/>
          </a:xfrm>
        </p:spPr>
        <p:txBody>
          <a:bodyPr/>
          <a:lstStyle/>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Migration of Combo to Single model ESRs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RIOO will be automating the process of converting the current combo model data to single model ESRs by writing a script or a utility.</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Identifying combo model data and Mapping of combo to single model ESR tables/fields is part of the migration plan.</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Once the Migration is complete, all the combo model data will be converted to single model and MP users will be seeing their single model ESR data in RIOO application.</a:t>
            </a:r>
            <a:endParaRPr lang="en-US" sz="2000" b="1" dirty="0">
              <a:latin typeface="Calibri" panose="020F0502020204030204" pitchFamily="34" charset="0"/>
              <a:cs typeface="Calibri" panose="020F0502020204030204" pitchFamily="34" charset="0"/>
            </a:endParaRPr>
          </a:p>
          <a:p>
            <a:pPr>
              <a:lnSpc>
                <a:spcPct val="160000"/>
              </a:lnSpc>
              <a:buFont typeface="Wingdings" panose="05000000000000000000" pitchFamily="2" charset="2"/>
              <a:buChar char="§"/>
            </a:pPr>
            <a:r>
              <a:rPr lang="en-US" sz="2000" b="1" dirty="0">
                <a:latin typeface="Calibri" panose="020F0502020204030204" pitchFamily="34" charset="0"/>
                <a:cs typeface="Calibri" panose="020F0502020204030204" pitchFamily="34" charset="0"/>
              </a:rPr>
              <a:t>RIOO ESR Release Timelines</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panels and functionality is targeted to go live end of July 2024.</a:t>
            </a:r>
          </a:p>
          <a:p>
            <a:pPr lvl="1">
              <a:lnSpc>
                <a:spcPct val="160000"/>
              </a:lnSpc>
              <a:buFont typeface="Wingdings" panose="05000000000000000000" pitchFamily="2" charset="2"/>
              <a:buChar char="§"/>
            </a:pPr>
            <a:r>
              <a:rPr lang="en-US" sz="1400" dirty="0">
                <a:latin typeface="Calibri" panose="020F0502020204030204" pitchFamily="34" charset="0"/>
                <a:cs typeface="Calibri" panose="020F0502020204030204" pitchFamily="34" charset="0"/>
              </a:rPr>
              <a:t>ESR migration of combo model to single model is targeted to complete by end of September 2024.</a:t>
            </a:r>
          </a:p>
          <a:p>
            <a:pPr lvl="1">
              <a:lnSpc>
                <a:spcPct val="160000"/>
              </a:lnSpc>
              <a:buFont typeface="Wingdings" panose="05000000000000000000" pitchFamily="2" charset="2"/>
              <a:buChar char="§"/>
            </a:pPr>
            <a:endParaRPr lang="en-US" sz="14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8E2A9BF2-2A97-3517-504F-78AE0CDE2FD6}"/>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59672622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4C255158-481A-4773-BAED-0B2ED91945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526C54-2038-4DDB-9077-84C80FF069E0}">
  <ds:schemaRefs>
    <ds:schemaRef ds:uri="8d5ee879-813f-4fb9-b7c2-a59846c21aeb"/>
    <ds:schemaRef ds:uri="c34af464-7aa1-4edd-9be4-83dffc1cb92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10714</TotalTime>
  <Words>345</Words>
  <Application>Microsoft Office PowerPoint</Application>
  <PresentationFormat>On-screen Show (4:3)</PresentationFormat>
  <Paragraphs>25</Paragraphs>
  <Slides>3</Slides>
  <Notes>1</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3</vt:i4>
      </vt:variant>
    </vt:vector>
  </HeadingPairs>
  <TitlesOfParts>
    <vt:vector size="11" baseType="lpstr">
      <vt:lpstr>Arial</vt:lpstr>
      <vt:lpstr>Calibri</vt:lpstr>
      <vt:lpstr>Wingdings</vt:lpstr>
      <vt:lpstr>1_Custom Design</vt:lpstr>
      <vt:lpstr>Office Theme</vt:lpstr>
      <vt:lpstr>Custom Design</vt:lpstr>
      <vt:lpstr>1_Office Theme</vt:lpstr>
      <vt:lpstr>2_Custom Design</vt:lpstr>
      <vt:lpstr>PowerPoint Presentation</vt:lpstr>
      <vt:lpstr>ESR (Energy Storage Resource) - RIOO</vt:lpstr>
      <vt:lpstr>ESR (Energy Storage Resource) - RIOO</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Krishna, Ashwini</cp:lastModifiedBy>
  <cp:revision>42</cp:revision>
  <cp:lastPrinted>2017-10-10T21:31:05Z</cp:lastPrinted>
  <dcterms:created xsi:type="dcterms:W3CDTF">2016-01-21T15:20:31Z</dcterms:created>
  <dcterms:modified xsi:type="dcterms:W3CDTF">2024-04-12T20:34:57Z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2023-06-12T14:23:41Z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2010146c-0011-47e0-87c0-aaebb2024fc3</vt:lpwstr>
  </property>
  <property fmtid="{D5CDD505-2E9C-101B-9397-08002B2CF9AE}" pid="9" name="MSIP_Label_7084cbda-52b8-46fb-a7b7-cb5bd465ed85_ContentBits">
    <vt:lpwstr>0</vt:lpwstr>
  </property>
</Properties>
</file>