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20"/>
  </p:notesMasterIdLst>
  <p:handoutMasterIdLst>
    <p:handoutMasterId r:id="rId21"/>
  </p:handoutMasterIdLst>
  <p:sldIdLst>
    <p:sldId id="260" r:id="rId6"/>
    <p:sldId id="280" r:id="rId7"/>
    <p:sldId id="323" r:id="rId8"/>
    <p:sldId id="279" r:id="rId9"/>
    <p:sldId id="314" r:id="rId10"/>
    <p:sldId id="313" r:id="rId11"/>
    <p:sldId id="329" r:id="rId12"/>
    <p:sldId id="325" r:id="rId13"/>
    <p:sldId id="324" r:id="rId14"/>
    <p:sldId id="327" r:id="rId15"/>
    <p:sldId id="328" r:id="rId16"/>
    <p:sldId id="283" r:id="rId17"/>
    <p:sldId id="269" r:id="rId18"/>
    <p:sldId id="326" r:id="rId1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1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758" autoAdjust="0"/>
  </p:normalViewPr>
  <p:slideViewPr>
    <p:cSldViewPr showGuides="1">
      <p:cViewPr varScale="1">
        <p:scale>
          <a:sx n="106" d="100"/>
          <a:sy n="106" d="100"/>
        </p:scale>
        <p:origin x="228" y="114"/>
      </p:cViewPr>
      <p:guideLst>
        <p:guide orient="horz" pos="2160"/>
        <p:guide pos="384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4/16/2024</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4/16/2024</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2755049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38065639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There were several projects requested prior to 2014 that did not have recorded Commercial Operations or Synchronization Approval dates in queue database. Duration cycles for development for these projects could not be determined.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Quarterly Stability Assessment (QSA) started in 2018 for planned projects.</a:t>
            </a:r>
          </a:p>
        </p:txBody>
      </p:sp>
      <p:sp>
        <p:nvSpPr>
          <p:cNvPr id="4" name="Slide Number Placeholder 3"/>
          <p:cNvSpPr>
            <a:spLocks noGrp="1"/>
          </p:cNvSpPr>
          <p:nvPr>
            <p:ph type="sldNum" sz="quarter" idx="5"/>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5251115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There were several projects requested prior to 2014 that did not have recorded Commercial Operations or Synchronization Approval dates in queue database. Duration cycles for development for these projects could not be determined.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Quarterly Stability Assessment (QSA) started in 2018 for planned projects.</a:t>
            </a:r>
          </a:p>
        </p:txBody>
      </p:sp>
      <p:sp>
        <p:nvSpPr>
          <p:cNvPr id="4" name="Slide Number Placeholder 3"/>
          <p:cNvSpPr>
            <a:spLocks noGrp="1"/>
          </p:cNvSpPr>
          <p:nvPr>
            <p:ph type="sldNum" sz="quarter" idx="5"/>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8510984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There were several projects requested prior to 2014 that did not have recorded Commercial Operations or Synchronization Approval dates in queue database. Duration cycles for development for these projects could not be determined.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Quarterly Stability Assessment (QSA) started in 2018 for planned projects.</a:t>
            </a:r>
          </a:p>
        </p:txBody>
      </p:sp>
      <p:sp>
        <p:nvSpPr>
          <p:cNvPr id="4" name="Slide Number Placeholder 3"/>
          <p:cNvSpPr>
            <a:spLocks noGrp="1"/>
          </p:cNvSpPr>
          <p:nvPr>
            <p:ph type="sldNum" sz="quarter" idx="5"/>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9005026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16607584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0" i="0" u="none" strike="noStrike" baseline="0" dirty="0">
                <a:solidFill>
                  <a:srgbClr val="00AEC7"/>
                </a:solidFill>
                <a:effectLst/>
              </a:rPr>
              <a:t>as of 2/1/2024 </a:t>
            </a:r>
            <a:r>
              <a:rPr lang="en-US" sz="1200" baseline="0" dirty="0">
                <a:solidFill>
                  <a:srgbClr val="00AEC7"/>
                </a:solidFill>
              </a:rPr>
              <a:t>(Includes Additions and Retirements)</a:t>
            </a:r>
          </a:p>
          <a:p>
            <a:r>
              <a:rPr lang="en-US" sz="1200" dirty="0">
                <a:effectLst/>
                <a:latin typeface="+mn-lt"/>
                <a:ea typeface="+mn-ea"/>
                <a:cs typeface="+mn-cs"/>
              </a:rPr>
              <a:t>- Capacity</a:t>
            </a:r>
            <a:r>
              <a:rPr lang="en-US" sz="1200" baseline="0" dirty="0">
                <a:effectLst/>
                <a:latin typeface="+mn-lt"/>
                <a:ea typeface="+mn-ea"/>
                <a:cs typeface="+mn-cs"/>
              </a:rPr>
              <a:t> totals are based on the Installed Capacity Ratings for generating units. </a:t>
            </a:r>
            <a:r>
              <a:rPr lang="en-US" sz="1200" dirty="0">
                <a:effectLst/>
                <a:latin typeface="+mn-lt"/>
                <a:ea typeface="+mn-ea"/>
                <a:cs typeface="+mn-cs"/>
              </a:rPr>
              <a:t>"Other"</a:t>
            </a:r>
            <a:r>
              <a:rPr lang="en-US" sz="1200" baseline="0" dirty="0">
                <a:effectLst/>
                <a:latin typeface="+mn-lt"/>
                <a:ea typeface="+mn-ea"/>
                <a:cs typeface="+mn-cs"/>
              </a:rPr>
              <a:t> comprises </a:t>
            </a:r>
            <a:r>
              <a:rPr lang="en-US" sz="1200" dirty="0">
                <a:effectLst/>
                <a:latin typeface="+mn-lt"/>
                <a:ea typeface="+mn-ea"/>
                <a:cs typeface="+mn-cs"/>
              </a:rPr>
              <a:t>of Biomass, Hydro, and Diesel.</a:t>
            </a:r>
            <a:endParaRPr lang="en-US" sz="1200" dirty="0">
              <a:effectLst/>
            </a:endParaRPr>
          </a:p>
          <a:p>
            <a:r>
              <a:rPr lang="en-US" sz="1200" dirty="0">
                <a:effectLst/>
                <a:latin typeface="+mn-lt"/>
                <a:ea typeface="+mn-ea"/>
                <a:cs typeface="+mn-cs"/>
              </a:rPr>
              <a:t>- Planned generation</a:t>
            </a:r>
            <a:r>
              <a:rPr lang="en-US" sz="1200" baseline="0" dirty="0">
                <a:effectLst/>
                <a:latin typeface="+mn-lt"/>
                <a:ea typeface="+mn-ea"/>
                <a:cs typeface="+mn-cs"/>
              </a:rPr>
              <a:t> projects are added to installed capacity after approval for synchronization to ERCOT Grid.</a:t>
            </a:r>
            <a:endParaRPr lang="en-US" sz="1200" dirty="0">
              <a:effectLst/>
            </a:endParaRPr>
          </a:p>
          <a:p>
            <a:r>
              <a:rPr lang="en-US" sz="1200" baseline="0" dirty="0">
                <a:effectLst/>
                <a:latin typeface="+mn-lt"/>
                <a:ea typeface="+mn-ea"/>
                <a:cs typeface="+mn-cs"/>
              </a:rPr>
              <a:t>- </a:t>
            </a:r>
            <a:r>
              <a:rPr lang="en-US" sz="1200" dirty="0">
                <a:effectLst/>
                <a:latin typeface="+mn-lt"/>
                <a:ea typeface="+mn-ea"/>
                <a:cs typeface="+mn-cs"/>
              </a:rPr>
              <a:t>Totals </a:t>
            </a:r>
            <a:r>
              <a:rPr lang="en-US" sz="1200" u="sng" dirty="0">
                <a:effectLst/>
                <a:latin typeface="+mn-lt"/>
                <a:ea typeface="+mn-ea"/>
                <a:cs typeface="+mn-cs"/>
              </a:rPr>
              <a:t>include</a:t>
            </a:r>
            <a:r>
              <a:rPr lang="en-US" sz="1200" dirty="0">
                <a:effectLst/>
                <a:latin typeface="+mn-lt"/>
                <a:ea typeface="+mn-ea"/>
                <a:cs typeface="+mn-cs"/>
              </a:rPr>
              <a:t> Private-Use Network generators that export to the ERCOT grid</a:t>
            </a:r>
            <a:r>
              <a:rPr lang="en-US" sz="1200" baseline="0" dirty="0">
                <a:effectLst/>
                <a:latin typeface="+mn-lt"/>
                <a:ea typeface="+mn-ea"/>
                <a:cs typeface="+mn-cs"/>
              </a:rPr>
              <a:t>,</a:t>
            </a:r>
            <a:r>
              <a:rPr lang="en-US" sz="1200" dirty="0">
                <a:effectLst/>
                <a:latin typeface="+mn-lt"/>
                <a:ea typeface="+mn-ea"/>
                <a:cs typeface="+mn-cs"/>
              </a:rPr>
              <a:t> Distribution Generation Resources (DGRs), Settlement-Only Distribution Generators (SODGs), Unavailable Switchable Capacity, Extended Outage Units, and Mothballed Units.</a:t>
            </a:r>
            <a:endParaRPr lang="en-US" sz="1200" dirty="0">
              <a:effectLst/>
            </a:endParaRPr>
          </a:p>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14</a:t>
            </a:fld>
            <a:endParaRPr lang="en-US"/>
          </a:p>
        </p:txBody>
      </p:sp>
    </p:spTree>
    <p:extLst>
      <p:ext uri="{BB962C8B-B14F-4D97-AF65-F5344CB8AC3E}">
        <p14:creationId xmlns:p14="http://schemas.microsoft.com/office/powerpoint/2010/main" val="2471334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406400" y="990601"/>
            <a:ext cx="113792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Footer Placeholder 4"/>
          <p:cNvSpPr>
            <a:spLocks noGrp="1"/>
          </p:cNvSpPr>
          <p:nvPr>
            <p:ph type="ftr" sz="quarter" idx="11"/>
          </p:nvPr>
        </p:nvSpPr>
        <p:spPr>
          <a:xfrm>
            <a:off x="3657600" y="6553200"/>
            <a:ext cx="5384800" cy="228600"/>
          </a:xfrm>
        </p:spPr>
        <p:txBody>
          <a:bodyPr/>
          <a:lstStyle/>
          <a:p>
            <a:r>
              <a:rPr lang="en-US"/>
              <a:t>Footer text goes here.</a:t>
            </a: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838200" y="990601"/>
            <a:ext cx="51816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6172200" y="990601"/>
            <a:ext cx="51816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673600" y="0"/>
            <a:ext cx="7518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33349" y="2876278"/>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101600" y="6477000"/>
            <a:ext cx="100584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667000" y="6477001"/>
            <a:ext cx="950976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332734" y="6248400"/>
            <a:ext cx="1181866" cy="457200"/>
          </a:xfrm>
          <a:prstGeom prst="rect">
            <a:avLst/>
          </a:prstGeom>
        </p:spPr>
      </p:pic>
      <p:sp>
        <p:nvSpPr>
          <p:cNvPr id="9" name="TextBox 8"/>
          <p:cNvSpPr txBox="1"/>
          <p:nvPr userDrawn="1"/>
        </p:nvSpPr>
        <p:spPr>
          <a:xfrm>
            <a:off x="72901" y="6553200"/>
            <a:ext cx="943100"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hyperlink" Target="mailto:ResourceAdequacy@ercot.com" TargetMode="Externa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www.ercot.com/calendar/04042022-SAWG-Meeting-by-Webex" TargetMode="External"/><Relationship Id="rId2" Type="http://schemas.openxmlformats.org/officeDocument/2006/relationships/hyperlink" Target="https://www.ercot.com/files/docs/2023/08/24/6__2023_August_SAWG_Siting_Trends_for_Planned_Generation_Projects.pptx" TargetMode="Externa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public.tableau.com/app/profile/ercot.resource.adequacy/viz/ERCOTInterconnectionQueueTrends/SuccessRatesDashboard"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410200" y="1524000"/>
            <a:ext cx="5646034" cy="3416320"/>
          </a:xfrm>
          <a:prstGeom prst="rect">
            <a:avLst/>
          </a:prstGeom>
          <a:noFill/>
        </p:spPr>
        <p:txBody>
          <a:bodyPr wrap="square" rtlCol="0">
            <a:spAutoFit/>
          </a:bodyPr>
          <a:lstStyle/>
          <a:p>
            <a:r>
              <a:rPr lang="en-US" sz="3600" b="1" dirty="0"/>
              <a:t>ERCOT Planned Project Success Factor Analysis Update</a:t>
            </a:r>
            <a:endParaRPr lang="en-US" sz="3600" b="1" dirty="0">
              <a:solidFill>
                <a:srgbClr val="C00000"/>
              </a:solidFill>
            </a:endParaRPr>
          </a:p>
          <a:p>
            <a:endParaRPr lang="en-US" dirty="0"/>
          </a:p>
          <a:p>
            <a:endParaRPr lang="en-US" dirty="0"/>
          </a:p>
          <a:p>
            <a:r>
              <a:rPr lang="en-US" sz="2400" dirty="0"/>
              <a:t>Resource Adequacy</a:t>
            </a:r>
          </a:p>
          <a:p>
            <a:endParaRPr lang="en-US" sz="2400" dirty="0"/>
          </a:p>
          <a:p>
            <a:r>
              <a:rPr lang="en-US" sz="2400" dirty="0"/>
              <a:t>April 19, 2024</a:t>
            </a:r>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9138A8-76FA-4801-A858-BC49DF637AC7}"/>
              </a:ext>
            </a:extLst>
          </p:cNvPr>
          <p:cNvSpPr>
            <a:spLocks noGrp="1"/>
          </p:cNvSpPr>
          <p:nvPr>
            <p:ph type="title"/>
          </p:nvPr>
        </p:nvSpPr>
        <p:spPr/>
        <p:txBody>
          <a:bodyPr/>
          <a:lstStyle/>
          <a:p>
            <a:r>
              <a:rPr lang="en-US" dirty="0">
                <a:solidFill>
                  <a:srgbClr val="00B1C7"/>
                </a:solidFill>
              </a:rPr>
              <a:t>Development cycle based on recently approved operational units</a:t>
            </a:r>
            <a:br>
              <a:rPr lang="en-US" dirty="0">
                <a:solidFill>
                  <a:srgbClr val="00B1C7"/>
                </a:solidFill>
              </a:rPr>
            </a:br>
            <a:r>
              <a:rPr lang="en-US" sz="2000" dirty="0">
                <a:solidFill>
                  <a:srgbClr val="00B1C7"/>
                </a:solidFill>
              </a:rPr>
              <a:t>(from Queue Request to Synchronization Approval to ERCOT Grid)</a:t>
            </a:r>
            <a:endParaRPr lang="en-US" dirty="0">
              <a:solidFill>
                <a:srgbClr val="00B1C7"/>
              </a:solidFill>
            </a:endParaRPr>
          </a:p>
        </p:txBody>
      </p:sp>
      <p:sp>
        <p:nvSpPr>
          <p:cNvPr id="4" name="Slide Number Placeholder 3">
            <a:extLst>
              <a:ext uri="{FF2B5EF4-FFF2-40B4-BE49-F238E27FC236}">
                <a16:creationId xmlns:a16="http://schemas.microsoft.com/office/drawing/2014/main" id="{C2EBE1DC-ADBD-4F2D-9986-3025841551F4}"/>
              </a:ext>
            </a:extLst>
          </p:cNvPr>
          <p:cNvSpPr>
            <a:spLocks noGrp="1"/>
          </p:cNvSpPr>
          <p:nvPr>
            <p:ph type="sldNum" sz="quarter" idx="4"/>
          </p:nvPr>
        </p:nvSpPr>
        <p:spPr/>
        <p:txBody>
          <a:bodyPr/>
          <a:lstStyle/>
          <a:p>
            <a:fld id="{1D93BD3E-1E9A-4970-A6F7-E7AC52762E0C}" type="slidenum">
              <a:rPr lang="en-US" smtClean="0"/>
              <a:pPr/>
              <a:t>10</a:t>
            </a:fld>
            <a:endParaRPr lang="en-US"/>
          </a:p>
        </p:txBody>
      </p:sp>
      <p:sp>
        <p:nvSpPr>
          <p:cNvPr id="3" name="TextBox 2">
            <a:extLst>
              <a:ext uri="{FF2B5EF4-FFF2-40B4-BE49-F238E27FC236}">
                <a16:creationId xmlns:a16="http://schemas.microsoft.com/office/drawing/2014/main" id="{CFD7FB55-62E3-4109-95CB-FF0C94ED004F}"/>
              </a:ext>
            </a:extLst>
          </p:cNvPr>
          <p:cNvSpPr txBox="1"/>
          <p:nvPr/>
        </p:nvSpPr>
        <p:spPr>
          <a:xfrm>
            <a:off x="7315200" y="6096000"/>
            <a:ext cx="5486400" cy="369332"/>
          </a:xfrm>
          <a:prstGeom prst="rect">
            <a:avLst/>
          </a:prstGeom>
          <a:noFill/>
        </p:spPr>
        <p:txBody>
          <a:bodyPr wrap="square" rtlCol="0">
            <a:spAutoFit/>
          </a:bodyPr>
          <a:lstStyle/>
          <a:p>
            <a:r>
              <a:rPr lang="en-US" dirty="0"/>
              <a:t>Each dot represents a planned project</a:t>
            </a:r>
          </a:p>
        </p:txBody>
      </p:sp>
      <p:pic>
        <p:nvPicPr>
          <p:cNvPr id="19" name="Content Placeholder 18">
            <a:extLst>
              <a:ext uri="{FF2B5EF4-FFF2-40B4-BE49-F238E27FC236}">
                <a16:creationId xmlns:a16="http://schemas.microsoft.com/office/drawing/2014/main" id="{5D00D07A-0821-F9A2-2E9A-F6D38C6FAA28}"/>
              </a:ext>
            </a:extLst>
          </p:cNvPr>
          <p:cNvPicPr>
            <a:picLocks noGrp="1" noChangeAspect="1"/>
          </p:cNvPicPr>
          <p:nvPr>
            <p:ph idx="1"/>
          </p:nvPr>
        </p:nvPicPr>
        <p:blipFill>
          <a:blip r:embed="rId2"/>
          <a:stretch>
            <a:fillRect/>
          </a:stretch>
        </p:blipFill>
        <p:spPr>
          <a:xfrm>
            <a:off x="406400" y="1369248"/>
            <a:ext cx="11379200" cy="4295717"/>
          </a:xfrm>
        </p:spPr>
      </p:pic>
      <p:sp>
        <p:nvSpPr>
          <p:cNvPr id="20" name="TextBox 19">
            <a:extLst>
              <a:ext uri="{FF2B5EF4-FFF2-40B4-BE49-F238E27FC236}">
                <a16:creationId xmlns:a16="http://schemas.microsoft.com/office/drawing/2014/main" id="{9C139FEB-E4BF-482C-742F-2024F5111942}"/>
              </a:ext>
            </a:extLst>
          </p:cNvPr>
          <p:cNvSpPr txBox="1"/>
          <p:nvPr/>
        </p:nvSpPr>
        <p:spPr>
          <a:xfrm>
            <a:off x="1447800" y="2322093"/>
            <a:ext cx="4533900" cy="1200329"/>
          </a:xfrm>
          <a:prstGeom prst="rect">
            <a:avLst/>
          </a:prstGeom>
          <a:noFill/>
        </p:spPr>
        <p:txBody>
          <a:bodyPr wrap="square">
            <a:spAutoFit/>
          </a:bodyPr>
          <a:lstStyle/>
          <a:p>
            <a:r>
              <a:rPr lang="en-US" dirty="0"/>
              <a:t>Key Takeaway: Development timelines for recently approved units have been at historical average or slightly higher for the various types of planned projects.</a:t>
            </a:r>
          </a:p>
        </p:txBody>
      </p:sp>
    </p:spTree>
    <p:extLst>
      <p:ext uri="{BB962C8B-B14F-4D97-AF65-F5344CB8AC3E}">
        <p14:creationId xmlns:p14="http://schemas.microsoft.com/office/powerpoint/2010/main" val="1910532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9138A8-76FA-4801-A858-BC49DF637AC7}"/>
              </a:ext>
            </a:extLst>
          </p:cNvPr>
          <p:cNvSpPr>
            <a:spLocks noGrp="1"/>
          </p:cNvSpPr>
          <p:nvPr>
            <p:ph type="title"/>
          </p:nvPr>
        </p:nvSpPr>
        <p:spPr>
          <a:xfrm>
            <a:off x="508000" y="243682"/>
            <a:ext cx="11277600" cy="1441874"/>
          </a:xfrm>
        </p:spPr>
        <p:txBody>
          <a:bodyPr/>
          <a:lstStyle/>
          <a:p>
            <a:r>
              <a:rPr lang="en-US" sz="2400" dirty="0">
                <a:solidFill>
                  <a:srgbClr val="00B1C7"/>
                </a:solidFill>
              </a:rPr>
              <a:t>Development cycles for Small Generator Battery Energy Storage projects are much faster than Large Generator Battery Energy Storage projects</a:t>
            </a:r>
            <a:br>
              <a:rPr lang="en-US" dirty="0">
                <a:solidFill>
                  <a:srgbClr val="00B1C7"/>
                </a:solidFill>
              </a:rPr>
            </a:br>
            <a:r>
              <a:rPr lang="en-US" sz="1800" dirty="0">
                <a:solidFill>
                  <a:srgbClr val="00B1C7"/>
                </a:solidFill>
              </a:rPr>
              <a:t>(based on recently approved operational units from Queue Request to Synchronization Approval to ERCOT Grid)</a:t>
            </a:r>
            <a:endParaRPr lang="en-US" sz="2000" dirty="0">
              <a:solidFill>
                <a:srgbClr val="00B1C7"/>
              </a:solidFill>
            </a:endParaRPr>
          </a:p>
        </p:txBody>
      </p:sp>
      <p:sp>
        <p:nvSpPr>
          <p:cNvPr id="4" name="Slide Number Placeholder 3">
            <a:extLst>
              <a:ext uri="{FF2B5EF4-FFF2-40B4-BE49-F238E27FC236}">
                <a16:creationId xmlns:a16="http://schemas.microsoft.com/office/drawing/2014/main" id="{C2EBE1DC-ADBD-4F2D-9986-3025841551F4}"/>
              </a:ext>
            </a:extLst>
          </p:cNvPr>
          <p:cNvSpPr>
            <a:spLocks noGrp="1"/>
          </p:cNvSpPr>
          <p:nvPr>
            <p:ph type="sldNum" sz="quarter" idx="4"/>
          </p:nvPr>
        </p:nvSpPr>
        <p:spPr/>
        <p:txBody>
          <a:bodyPr/>
          <a:lstStyle/>
          <a:p>
            <a:fld id="{1D93BD3E-1E9A-4970-A6F7-E7AC52762E0C}" type="slidenum">
              <a:rPr lang="en-US" smtClean="0"/>
              <a:pPr/>
              <a:t>11</a:t>
            </a:fld>
            <a:endParaRPr lang="en-US"/>
          </a:p>
        </p:txBody>
      </p:sp>
      <p:sp>
        <p:nvSpPr>
          <p:cNvPr id="3" name="TextBox 2">
            <a:extLst>
              <a:ext uri="{FF2B5EF4-FFF2-40B4-BE49-F238E27FC236}">
                <a16:creationId xmlns:a16="http://schemas.microsoft.com/office/drawing/2014/main" id="{CFD7FB55-62E3-4109-95CB-FF0C94ED004F}"/>
              </a:ext>
            </a:extLst>
          </p:cNvPr>
          <p:cNvSpPr txBox="1"/>
          <p:nvPr/>
        </p:nvSpPr>
        <p:spPr>
          <a:xfrm>
            <a:off x="7315200" y="6096000"/>
            <a:ext cx="5486400" cy="369332"/>
          </a:xfrm>
          <a:prstGeom prst="rect">
            <a:avLst/>
          </a:prstGeom>
          <a:noFill/>
        </p:spPr>
        <p:txBody>
          <a:bodyPr wrap="square" rtlCol="0">
            <a:spAutoFit/>
          </a:bodyPr>
          <a:lstStyle/>
          <a:p>
            <a:r>
              <a:rPr lang="en-US" dirty="0"/>
              <a:t>Each dot represents a planned project</a:t>
            </a:r>
          </a:p>
        </p:txBody>
      </p:sp>
      <p:pic>
        <p:nvPicPr>
          <p:cNvPr id="23" name="Content Placeholder 22">
            <a:extLst>
              <a:ext uri="{FF2B5EF4-FFF2-40B4-BE49-F238E27FC236}">
                <a16:creationId xmlns:a16="http://schemas.microsoft.com/office/drawing/2014/main" id="{E644218F-4A9E-BA5E-95A7-BF78B0E34600}"/>
              </a:ext>
            </a:extLst>
          </p:cNvPr>
          <p:cNvPicPr>
            <a:picLocks noGrp="1" noChangeAspect="1"/>
          </p:cNvPicPr>
          <p:nvPr>
            <p:ph idx="1"/>
          </p:nvPr>
        </p:nvPicPr>
        <p:blipFill>
          <a:blip r:embed="rId2"/>
          <a:stretch>
            <a:fillRect/>
          </a:stretch>
        </p:blipFill>
        <p:spPr>
          <a:xfrm>
            <a:off x="457200" y="1781362"/>
            <a:ext cx="11379200" cy="4293617"/>
          </a:xfrm>
        </p:spPr>
      </p:pic>
    </p:spTree>
    <p:extLst>
      <p:ext uri="{BB962C8B-B14F-4D97-AF65-F5344CB8AC3E}">
        <p14:creationId xmlns:p14="http://schemas.microsoft.com/office/powerpoint/2010/main" val="6274259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E6F44-34C5-4F5D-B0A9-083107ACDE63}"/>
              </a:ext>
            </a:extLst>
          </p:cNvPr>
          <p:cNvSpPr>
            <a:spLocks noGrp="1"/>
          </p:cNvSpPr>
          <p:nvPr>
            <p:ph type="title"/>
          </p:nvPr>
        </p:nvSpPr>
        <p:spPr/>
        <p:txBody>
          <a:bodyPr/>
          <a:lstStyle/>
          <a:p>
            <a:r>
              <a:rPr lang="en-US" dirty="0"/>
              <a:t>Wrap-up</a:t>
            </a:r>
          </a:p>
        </p:txBody>
      </p:sp>
      <p:sp>
        <p:nvSpPr>
          <p:cNvPr id="3" name="Content Placeholder 2">
            <a:extLst>
              <a:ext uri="{FF2B5EF4-FFF2-40B4-BE49-F238E27FC236}">
                <a16:creationId xmlns:a16="http://schemas.microsoft.com/office/drawing/2014/main" id="{00B9E2FE-4AE1-4A76-9464-F7C545849691}"/>
              </a:ext>
            </a:extLst>
          </p:cNvPr>
          <p:cNvSpPr>
            <a:spLocks noGrp="1"/>
          </p:cNvSpPr>
          <p:nvPr>
            <p:ph idx="1"/>
          </p:nvPr>
        </p:nvSpPr>
        <p:spPr/>
        <p:txBody>
          <a:bodyPr/>
          <a:lstStyle/>
          <a:p>
            <a:pPr marL="342900" lvl="1" indent="-342900">
              <a:buFont typeface="Arial" panose="020B0604020202020204" pitchFamily="34" charset="0"/>
              <a:buChar char="•"/>
            </a:pPr>
            <a:r>
              <a:rPr lang="en-US" sz="2800" dirty="0">
                <a:solidFill>
                  <a:schemeClr val="tx1"/>
                </a:solidFill>
              </a:rPr>
              <a:t>Are there any other interconnection queue topics that would be useful for SAWG stakeholders?</a:t>
            </a:r>
          </a:p>
          <a:p>
            <a:pPr marL="342900" lvl="1" indent="-342900">
              <a:buFont typeface="Arial" panose="020B0604020202020204" pitchFamily="34" charset="0"/>
              <a:buChar char="•"/>
            </a:pPr>
            <a:endParaRPr lang="en-US" sz="2800" dirty="0">
              <a:solidFill>
                <a:schemeClr val="tx1"/>
              </a:solidFill>
            </a:endParaRPr>
          </a:p>
          <a:p>
            <a:pPr marL="342900" lvl="1" indent="-342900">
              <a:buFont typeface="Arial" panose="020B0604020202020204" pitchFamily="34" charset="0"/>
              <a:buChar char="•"/>
            </a:pPr>
            <a:r>
              <a:rPr lang="en-US" sz="2800" dirty="0">
                <a:solidFill>
                  <a:schemeClr val="tx1"/>
                </a:solidFill>
              </a:rPr>
              <a:t>If you have any questions on this analysis or requests for additional research, sent them to the following email address with the following subject line item (SAWG analysis request)</a:t>
            </a:r>
          </a:p>
          <a:p>
            <a:pPr marL="742950" lvl="2" indent="-342900"/>
            <a:r>
              <a:rPr lang="en-US" dirty="0">
                <a:solidFill>
                  <a:schemeClr val="tx1"/>
                </a:solidFill>
                <a:hlinkClick r:id="rId2"/>
              </a:rPr>
              <a:t>ResourceAdequacy@ercot.com</a:t>
            </a:r>
            <a:r>
              <a:rPr lang="en-US" dirty="0">
                <a:solidFill>
                  <a:schemeClr val="tx1"/>
                </a:solidFill>
              </a:rPr>
              <a:t> </a:t>
            </a:r>
          </a:p>
          <a:p>
            <a:endParaRPr lang="en-US" dirty="0"/>
          </a:p>
        </p:txBody>
      </p:sp>
      <p:sp>
        <p:nvSpPr>
          <p:cNvPr id="4" name="Slide Number Placeholder 3">
            <a:extLst>
              <a:ext uri="{FF2B5EF4-FFF2-40B4-BE49-F238E27FC236}">
                <a16:creationId xmlns:a16="http://schemas.microsoft.com/office/drawing/2014/main" id="{9AE87DDE-B034-481B-9D88-E4EFE2828F78}"/>
              </a:ext>
            </a:extLst>
          </p:cNvPr>
          <p:cNvSpPr>
            <a:spLocks noGrp="1"/>
          </p:cNvSpPr>
          <p:nvPr>
            <p:ph type="sldNum" sz="quarter" idx="4"/>
          </p:nvPr>
        </p:nvSpPr>
        <p:spPr/>
        <p:txBody>
          <a:bodyPr/>
          <a:lstStyle/>
          <a:p>
            <a:fld id="{1D93BD3E-1E9A-4970-A6F7-E7AC52762E0C}" type="slidenum">
              <a:rPr lang="en-US" smtClean="0"/>
              <a:pPr/>
              <a:t>12</a:t>
            </a:fld>
            <a:endParaRPr lang="en-US"/>
          </a:p>
        </p:txBody>
      </p:sp>
    </p:spTree>
    <p:extLst>
      <p:ext uri="{BB962C8B-B14F-4D97-AF65-F5344CB8AC3E}">
        <p14:creationId xmlns:p14="http://schemas.microsoft.com/office/powerpoint/2010/main" val="39021275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5950C-C8F0-4522-3174-B2899A3D7E39}"/>
              </a:ext>
            </a:extLst>
          </p:cNvPr>
          <p:cNvSpPr>
            <a:spLocks noGrp="1"/>
          </p:cNvSpPr>
          <p:nvPr>
            <p:ph type="title"/>
          </p:nvPr>
        </p:nvSpPr>
        <p:spPr/>
        <p:txBody>
          <a:bodyPr/>
          <a:lstStyle/>
          <a:p>
            <a:r>
              <a:rPr lang="en-US" dirty="0"/>
              <a:t>Appendix</a:t>
            </a:r>
          </a:p>
        </p:txBody>
      </p:sp>
      <p:sp>
        <p:nvSpPr>
          <p:cNvPr id="3" name="Content Placeholder 2">
            <a:extLst>
              <a:ext uri="{FF2B5EF4-FFF2-40B4-BE49-F238E27FC236}">
                <a16:creationId xmlns:a16="http://schemas.microsoft.com/office/drawing/2014/main" id="{A2B3ED90-59D5-1ABA-6BF6-101717710640}"/>
              </a:ext>
            </a:extLst>
          </p:cNvPr>
          <p:cNvSpPr>
            <a:spLocks noGrp="1"/>
          </p:cNvSpPr>
          <p:nvPr>
            <p:ph idx="1"/>
          </p:nvPr>
        </p:nvSpPr>
        <p:spPr/>
        <p:txBody>
          <a:bodyPr/>
          <a:lstStyle/>
          <a:p>
            <a:r>
              <a:rPr lang="en-US" dirty="0"/>
              <a:t>Previous queue trends presentations at SAWG</a:t>
            </a:r>
          </a:p>
          <a:p>
            <a:pPr lvl="1"/>
            <a:r>
              <a:rPr lang="en-US" dirty="0">
                <a:hlinkClick r:id="rId2"/>
              </a:rPr>
              <a:t>August 2023</a:t>
            </a:r>
            <a:endParaRPr lang="en-US" dirty="0"/>
          </a:p>
          <a:p>
            <a:pPr lvl="2"/>
            <a:r>
              <a:rPr lang="en-US" dirty="0"/>
              <a:t>Queue Trends using GIS reports (since 2020)</a:t>
            </a:r>
          </a:p>
          <a:p>
            <a:pPr lvl="2"/>
            <a:r>
              <a:rPr lang="en-US" dirty="0"/>
              <a:t>Geolocation siting trends for new generation projects</a:t>
            </a:r>
          </a:p>
          <a:p>
            <a:pPr lvl="1"/>
            <a:endParaRPr lang="en-US" dirty="0">
              <a:solidFill>
                <a:srgbClr val="0000FF"/>
              </a:solidFill>
              <a:hlinkClick r:id="rId3">
                <a:extLst>
                  <a:ext uri="{A12FA001-AC4F-418D-AE19-62706E023703}">
                    <ahyp:hlinkClr xmlns:ahyp="http://schemas.microsoft.com/office/drawing/2018/hyperlinkcolor" val="tx"/>
                  </a:ext>
                </a:extLst>
              </a:hlinkClick>
            </a:endParaRPr>
          </a:p>
          <a:p>
            <a:pPr lvl="1"/>
            <a:r>
              <a:rPr lang="en-US" dirty="0">
                <a:solidFill>
                  <a:srgbClr val="0000FF"/>
                </a:solidFill>
                <a:hlinkClick r:id="rId3">
                  <a:extLst>
                    <a:ext uri="{A12FA001-AC4F-418D-AE19-62706E023703}">
                      <ahyp:hlinkClr xmlns:ahyp="http://schemas.microsoft.com/office/drawing/2018/hyperlinkcolor" val="tx"/>
                    </a:ext>
                  </a:extLst>
                </a:hlinkClick>
              </a:rPr>
              <a:t>April 2022 </a:t>
            </a:r>
            <a:endParaRPr lang="en-US" dirty="0"/>
          </a:p>
          <a:p>
            <a:pPr lvl="2"/>
            <a:r>
              <a:rPr lang="en-US" dirty="0"/>
              <a:t>Planned Project Success Factor Analysis</a:t>
            </a:r>
          </a:p>
          <a:p>
            <a:pPr lvl="2"/>
            <a:r>
              <a:rPr lang="en-US" dirty="0"/>
              <a:t>Development cycle trends for planned projects</a:t>
            </a:r>
          </a:p>
          <a:p>
            <a:pPr lvl="2"/>
            <a:r>
              <a:rPr lang="en-US" dirty="0"/>
              <a:t>Delays to in-service dates of planned projects </a:t>
            </a:r>
          </a:p>
          <a:p>
            <a:pPr lvl="2"/>
            <a:endParaRPr lang="en-US" dirty="0"/>
          </a:p>
          <a:p>
            <a:pPr lvl="2"/>
            <a:endParaRPr lang="en-US" dirty="0"/>
          </a:p>
          <a:p>
            <a:pPr lvl="2"/>
            <a:endParaRPr lang="en-US" dirty="0"/>
          </a:p>
          <a:p>
            <a:pPr lvl="2"/>
            <a:endParaRPr lang="en-US" dirty="0"/>
          </a:p>
        </p:txBody>
      </p:sp>
      <p:sp>
        <p:nvSpPr>
          <p:cNvPr id="4" name="Slide Number Placeholder 3">
            <a:extLst>
              <a:ext uri="{FF2B5EF4-FFF2-40B4-BE49-F238E27FC236}">
                <a16:creationId xmlns:a16="http://schemas.microsoft.com/office/drawing/2014/main" id="{EB9B5D30-859C-8E90-F996-5373F927A81F}"/>
              </a:ext>
            </a:extLst>
          </p:cNvPr>
          <p:cNvSpPr>
            <a:spLocks noGrp="1"/>
          </p:cNvSpPr>
          <p:nvPr>
            <p:ph type="sldNum" sz="quarter" idx="4"/>
          </p:nvPr>
        </p:nvSpPr>
        <p:spPr/>
        <p:txBody>
          <a:bodyPr/>
          <a:lstStyle/>
          <a:p>
            <a:fld id="{1D93BD3E-1E9A-4970-A6F7-E7AC52762E0C}" type="slidenum">
              <a:rPr lang="en-US" smtClean="0"/>
              <a:pPr/>
              <a:t>13</a:t>
            </a:fld>
            <a:endParaRPr lang="en-US"/>
          </a:p>
        </p:txBody>
      </p:sp>
    </p:spTree>
    <p:extLst>
      <p:ext uri="{BB962C8B-B14F-4D97-AF65-F5344CB8AC3E}">
        <p14:creationId xmlns:p14="http://schemas.microsoft.com/office/powerpoint/2010/main" val="10823071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724C37-0221-B3B5-11B3-CD34EE2D2B78}"/>
              </a:ext>
            </a:extLst>
          </p:cNvPr>
          <p:cNvSpPr>
            <a:spLocks noGrp="1"/>
          </p:cNvSpPr>
          <p:nvPr>
            <p:ph type="title"/>
          </p:nvPr>
        </p:nvSpPr>
        <p:spPr>
          <a:xfrm>
            <a:off x="508000" y="243682"/>
            <a:ext cx="11277600" cy="518318"/>
          </a:xfrm>
        </p:spPr>
        <p:txBody>
          <a:bodyPr/>
          <a:lstStyle/>
          <a:p>
            <a:pPr rtl="0">
              <a:defRPr sz="2400" b="0" i="0" u="none" strike="noStrike" kern="1200" spc="0" baseline="0">
                <a:solidFill>
                  <a:sysClr val="windowText" lastClr="000000">
                    <a:lumMod val="65000"/>
                    <a:lumOff val="35000"/>
                  </a:sysClr>
                </a:solidFill>
                <a:latin typeface="+mn-lt"/>
                <a:ea typeface="+mn-ea"/>
                <a:cs typeface="+mn-cs"/>
              </a:defRPr>
            </a:pPr>
            <a:r>
              <a:rPr lang="en-US" sz="2800" b="1" i="0" u="none" strike="noStrike" baseline="0" dirty="0">
                <a:solidFill>
                  <a:srgbClr val="00AEC7"/>
                </a:solidFill>
                <a:effectLst/>
              </a:rPr>
              <a:t>ERCOT Installed Net Generation Capacity Mix Trends </a:t>
            </a:r>
            <a:br>
              <a:rPr lang="en-US" sz="2800" b="1" i="0" u="none" strike="noStrike" baseline="0" dirty="0">
                <a:solidFill>
                  <a:srgbClr val="00AEC7"/>
                </a:solidFill>
                <a:effectLst/>
              </a:rPr>
            </a:br>
            <a:r>
              <a:rPr lang="en-US" sz="2800" b="1" i="0" u="none" strike="noStrike" baseline="0" dirty="0">
                <a:solidFill>
                  <a:srgbClr val="00AEC7"/>
                </a:solidFill>
                <a:effectLst/>
              </a:rPr>
              <a:t>(as of 2/1/24)</a:t>
            </a:r>
            <a:br>
              <a:rPr lang="en-US" sz="2400" baseline="0" dirty="0">
                <a:solidFill>
                  <a:srgbClr val="00AEC7"/>
                </a:solidFill>
              </a:rPr>
            </a:br>
            <a:endParaRPr lang="en-US" dirty="0"/>
          </a:p>
        </p:txBody>
      </p:sp>
      <p:sp>
        <p:nvSpPr>
          <p:cNvPr id="4" name="Slide Number Placeholder 3">
            <a:extLst>
              <a:ext uri="{FF2B5EF4-FFF2-40B4-BE49-F238E27FC236}">
                <a16:creationId xmlns:a16="http://schemas.microsoft.com/office/drawing/2014/main" id="{1A726B3A-9FB3-73D5-9A0D-C59D915EE0FA}"/>
              </a:ext>
            </a:extLst>
          </p:cNvPr>
          <p:cNvSpPr>
            <a:spLocks noGrp="1"/>
          </p:cNvSpPr>
          <p:nvPr>
            <p:ph type="sldNum" sz="quarter" idx="4"/>
          </p:nvPr>
        </p:nvSpPr>
        <p:spPr/>
        <p:txBody>
          <a:bodyPr/>
          <a:lstStyle/>
          <a:p>
            <a:fld id="{1D93BD3E-1E9A-4970-A6F7-E7AC52762E0C}" type="slidenum">
              <a:rPr lang="en-US" smtClean="0"/>
              <a:pPr/>
              <a:t>14</a:t>
            </a:fld>
            <a:endParaRPr lang="en-US"/>
          </a:p>
        </p:txBody>
      </p:sp>
      <p:pic>
        <p:nvPicPr>
          <p:cNvPr id="16" name="Content Placeholder 15">
            <a:extLst>
              <a:ext uri="{FF2B5EF4-FFF2-40B4-BE49-F238E27FC236}">
                <a16:creationId xmlns:a16="http://schemas.microsoft.com/office/drawing/2014/main" id="{EBB870EE-40B7-8E21-840D-194633C269D8}"/>
              </a:ext>
            </a:extLst>
          </p:cNvPr>
          <p:cNvPicPr>
            <a:picLocks noGrp="1" noChangeAspect="1"/>
          </p:cNvPicPr>
          <p:nvPr>
            <p:ph idx="1"/>
          </p:nvPr>
        </p:nvPicPr>
        <p:blipFill>
          <a:blip r:embed="rId3"/>
          <a:stretch>
            <a:fillRect/>
          </a:stretch>
        </p:blipFill>
        <p:spPr>
          <a:xfrm>
            <a:off x="1238250" y="1131094"/>
            <a:ext cx="9715500" cy="4772025"/>
          </a:xfrm>
        </p:spPr>
      </p:pic>
    </p:spTree>
    <p:extLst>
      <p:ext uri="{BB962C8B-B14F-4D97-AF65-F5344CB8AC3E}">
        <p14:creationId xmlns:p14="http://schemas.microsoft.com/office/powerpoint/2010/main" val="2916775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A9C0E8-95E4-4DD8-8DDC-05D53D8563F5}"/>
              </a:ext>
            </a:extLst>
          </p:cNvPr>
          <p:cNvSpPr>
            <a:spLocks noGrp="1"/>
          </p:cNvSpPr>
          <p:nvPr>
            <p:ph type="title"/>
          </p:nvPr>
        </p:nvSpPr>
        <p:spPr/>
        <p:txBody>
          <a:bodyPr/>
          <a:lstStyle/>
          <a:p>
            <a:r>
              <a:rPr lang="en-US" sz="2700" dirty="0"/>
              <a:t>Assumptions for Success Rates and Development Cycle Analysis</a:t>
            </a:r>
          </a:p>
        </p:txBody>
      </p:sp>
      <p:sp>
        <p:nvSpPr>
          <p:cNvPr id="3" name="Content Placeholder 2">
            <a:extLst>
              <a:ext uri="{FF2B5EF4-FFF2-40B4-BE49-F238E27FC236}">
                <a16:creationId xmlns:a16="http://schemas.microsoft.com/office/drawing/2014/main" id="{5FDE19B5-D0BE-41C6-8A56-CE3B6EF763E1}"/>
              </a:ext>
            </a:extLst>
          </p:cNvPr>
          <p:cNvSpPr>
            <a:spLocks noGrp="1"/>
          </p:cNvSpPr>
          <p:nvPr>
            <p:ph idx="1"/>
          </p:nvPr>
        </p:nvSpPr>
        <p:spPr>
          <a:xfrm>
            <a:off x="406400" y="934615"/>
            <a:ext cx="11379200" cy="5333999"/>
          </a:xfrm>
        </p:spPr>
        <p:txBody>
          <a:bodyPr/>
          <a:lstStyle/>
          <a:p>
            <a:pPr marL="457200">
              <a:lnSpc>
                <a:spcPct val="90000"/>
              </a:lnSpc>
            </a:pPr>
            <a:r>
              <a:rPr lang="en-US" sz="1900" b="0" i="0" u="none" strike="noStrike" dirty="0">
                <a:solidFill>
                  <a:schemeClr val="tx1"/>
                </a:solidFill>
                <a:effectLst/>
              </a:rPr>
              <a:t>Analysis based on </a:t>
            </a:r>
            <a:r>
              <a:rPr lang="en-US" sz="1900" b="1" u="sng" strike="noStrike" dirty="0">
                <a:solidFill>
                  <a:srgbClr val="00B1C7"/>
                </a:solidFill>
                <a:effectLst/>
              </a:rPr>
              <a:t>queue data snapshot from </a:t>
            </a:r>
            <a:r>
              <a:rPr lang="en-US" sz="1900" b="1" u="sng" dirty="0">
                <a:solidFill>
                  <a:srgbClr val="00B1C7"/>
                </a:solidFill>
              </a:rPr>
              <a:t>2</a:t>
            </a:r>
            <a:r>
              <a:rPr lang="en-US" sz="1900" b="1" u="sng" strike="noStrike" dirty="0">
                <a:solidFill>
                  <a:srgbClr val="00B1C7"/>
                </a:solidFill>
                <a:effectLst/>
              </a:rPr>
              <a:t>/1/24</a:t>
            </a:r>
            <a:r>
              <a:rPr lang="en-US" sz="1900" b="1" u="sng" dirty="0">
                <a:solidFill>
                  <a:srgbClr val="00B1C7"/>
                </a:solidFill>
              </a:rPr>
              <a:t> </a:t>
            </a:r>
          </a:p>
          <a:p>
            <a:pPr marL="114300" indent="0">
              <a:lnSpc>
                <a:spcPct val="90000"/>
              </a:lnSpc>
              <a:buNone/>
            </a:pPr>
            <a:endParaRPr lang="en-US" sz="1900" b="0" i="0" u="none" strike="noStrike" dirty="0">
              <a:solidFill>
                <a:schemeClr val="tx1"/>
              </a:solidFill>
              <a:effectLst/>
            </a:endParaRPr>
          </a:p>
          <a:p>
            <a:pPr marL="457200">
              <a:lnSpc>
                <a:spcPct val="90000"/>
              </a:lnSpc>
            </a:pPr>
            <a:r>
              <a:rPr lang="en-US" sz="1900" i="0" u="none" strike="noStrike" dirty="0">
                <a:solidFill>
                  <a:schemeClr val="tx1"/>
                </a:solidFill>
                <a:effectLst/>
              </a:rPr>
              <a:t>To account for the development cycle of generation projects, the success rate statistics in this analysis were </a:t>
            </a:r>
            <a:r>
              <a:rPr lang="en-US" sz="1900" b="1" i="0" u="sng" strike="noStrike" dirty="0">
                <a:solidFill>
                  <a:srgbClr val="00B1C7"/>
                </a:solidFill>
                <a:effectLst/>
              </a:rPr>
              <a:t>limited to projects requested between 2002 and 2020</a:t>
            </a:r>
            <a:r>
              <a:rPr lang="en-US" sz="1900" b="1" i="0" u="none" strike="noStrike" dirty="0">
                <a:solidFill>
                  <a:srgbClr val="00B1C7"/>
                </a:solidFill>
                <a:effectLst/>
              </a:rPr>
              <a:t> </a:t>
            </a:r>
            <a:r>
              <a:rPr lang="en-US" sz="1900" i="0" u="none" strike="noStrike" dirty="0">
                <a:solidFill>
                  <a:schemeClr val="tx1"/>
                </a:solidFill>
                <a:effectLst/>
              </a:rPr>
              <a:t>into the ERCOT queue</a:t>
            </a:r>
            <a:endParaRPr lang="en-US" sz="1900" dirty="0">
              <a:solidFill>
                <a:schemeClr val="tx1"/>
              </a:solidFill>
            </a:endParaRPr>
          </a:p>
          <a:p>
            <a:pPr indent="-228600">
              <a:lnSpc>
                <a:spcPct val="90000"/>
              </a:lnSpc>
            </a:pPr>
            <a:endParaRPr lang="en-US" sz="1900" dirty="0">
              <a:solidFill>
                <a:schemeClr val="tx1"/>
              </a:solidFill>
            </a:endParaRPr>
          </a:p>
          <a:p>
            <a:pPr indent="-228600">
              <a:lnSpc>
                <a:spcPct val="90000"/>
              </a:lnSpc>
            </a:pPr>
            <a:r>
              <a:rPr lang="en-US" sz="1900" b="0" i="0" u="none" strike="noStrike" dirty="0">
                <a:solidFill>
                  <a:schemeClr val="tx1"/>
                </a:solidFill>
                <a:effectLst/>
              </a:rPr>
              <a:t>Successful projects are defined as a planned generation projects that have become operational resources (received Commercial Operations Approval or Synchronization Approval from ERCOT)</a:t>
            </a:r>
          </a:p>
          <a:p>
            <a:pPr marL="114300" indent="0">
              <a:lnSpc>
                <a:spcPct val="90000"/>
              </a:lnSpc>
              <a:buNone/>
            </a:pPr>
            <a:endParaRPr lang="en-US" sz="1900" dirty="0">
              <a:solidFill>
                <a:schemeClr val="tx1"/>
              </a:solidFill>
            </a:endParaRPr>
          </a:p>
          <a:p>
            <a:pPr indent="-228600">
              <a:lnSpc>
                <a:spcPct val="90000"/>
              </a:lnSpc>
            </a:pPr>
            <a:r>
              <a:rPr lang="en-US" sz="1900" dirty="0">
                <a:solidFill>
                  <a:schemeClr val="tx1"/>
                </a:solidFill>
              </a:rPr>
              <a:t>Due to Protocol confidentiality provisions, only those projects for which a Full Interconnection Study (FIS) has been requested are included in this dataset</a:t>
            </a:r>
          </a:p>
          <a:p>
            <a:pPr lvl="1" indent="-228600">
              <a:lnSpc>
                <a:spcPct val="90000"/>
              </a:lnSpc>
            </a:pPr>
            <a:r>
              <a:rPr lang="en-US" sz="1700" dirty="0">
                <a:solidFill>
                  <a:schemeClr val="tx1"/>
                </a:solidFill>
              </a:rPr>
              <a:t>Consistent with monthly Generator Interconnection Status Report (GIS)</a:t>
            </a:r>
          </a:p>
          <a:p>
            <a:pPr marL="514350" lvl="1" indent="0">
              <a:lnSpc>
                <a:spcPct val="90000"/>
              </a:lnSpc>
              <a:buNone/>
            </a:pPr>
            <a:endParaRPr lang="en-US" sz="1900" dirty="0">
              <a:solidFill>
                <a:schemeClr val="tx1"/>
              </a:solidFill>
            </a:endParaRPr>
          </a:p>
          <a:p>
            <a:pPr indent="-228600">
              <a:lnSpc>
                <a:spcPct val="90000"/>
              </a:lnSpc>
            </a:pPr>
            <a:r>
              <a:rPr lang="en-US" sz="1900" b="0" i="0" u="none" strike="noStrike" dirty="0">
                <a:solidFill>
                  <a:schemeClr val="tx1"/>
                </a:solidFill>
                <a:effectLst/>
              </a:rPr>
              <a:t>These statistics do not account for delays to expected in-service dates (Projected Commercial Operations Dates)</a:t>
            </a:r>
          </a:p>
          <a:p>
            <a:pPr marL="114300" indent="0">
              <a:lnSpc>
                <a:spcPct val="90000"/>
              </a:lnSpc>
              <a:buNone/>
            </a:pPr>
            <a:endParaRPr lang="en-US" sz="1900" b="0" i="0" u="none" strike="noStrike" dirty="0">
              <a:solidFill>
                <a:schemeClr val="tx1"/>
              </a:solidFill>
              <a:effectLst/>
            </a:endParaRPr>
          </a:p>
          <a:p>
            <a:pPr indent="-228600">
              <a:lnSpc>
                <a:spcPct val="90000"/>
              </a:lnSpc>
            </a:pPr>
            <a:r>
              <a:rPr lang="en-US" sz="1900" b="0" i="0" u="none" strike="noStrike" dirty="0">
                <a:solidFill>
                  <a:schemeClr val="tx1"/>
                </a:solidFill>
                <a:effectLst/>
              </a:rPr>
              <a:t>Wind repowers, thermal upgrade projects were excluded from this dataset due to having different interconnection milestone requirements compared to new Generation Resource (GR) projects</a:t>
            </a:r>
            <a:endParaRPr lang="en-US" sz="1900" dirty="0">
              <a:solidFill>
                <a:schemeClr val="tx1"/>
              </a:solidFill>
            </a:endParaRPr>
          </a:p>
        </p:txBody>
      </p:sp>
      <p:sp>
        <p:nvSpPr>
          <p:cNvPr id="4" name="Slide Number Placeholder 3">
            <a:extLst>
              <a:ext uri="{FF2B5EF4-FFF2-40B4-BE49-F238E27FC236}">
                <a16:creationId xmlns:a16="http://schemas.microsoft.com/office/drawing/2014/main" id="{E7FB880E-9743-4EE3-8B9D-6C64453F30DE}"/>
              </a:ext>
            </a:extLst>
          </p:cNvPr>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7440934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28490-61A0-4D6C-89C7-C0F5C286DE7F}"/>
              </a:ext>
            </a:extLst>
          </p:cNvPr>
          <p:cNvSpPr>
            <a:spLocks noGrp="1"/>
          </p:cNvSpPr>
          <p:nvPr>
            <p:ph type="title"/>
          </p:nvPr>
        </p:nvSpPr>
        <p:spPr/>
        <p:txBody>
          <a:bodyPr/>
          <a:lstStyle/>
          <a:p>
            <a:r>
              <a:rPr lang="en-US" dirty="0"/>
              <a:t>Success Rates of Planned Generation Projects in ERCOT queue</a:t>
            </a:r>
          </a:p>
        </p:txBody>
      </p:sp>
      <p:sp>
        <p:nvSpPr>
          <p:cNvPr id="4" name="Slide Number Placeholder 3">
            <a:extLst>
              <a:ext uri="{FF2B5EF4-FFF2-40B4-BE49-F238E27FC236}">
                <a16:creationId xmlns:a16="http://schemas.microsoft.com/office/drawing/2014/main" id="{1EC6B1F7-9ED2-42B3-8B7E-3A3ED3E3D4FC}"/>
              </a:ext>
            </a:extLst>
          </p:cNvPr>
          <p:cNvSpPr>
            <a:spLocks noGrp="1"/>
          </p:cNvSpPr>
          <p:nvPr>
            <p:ph type="sldNum" sz="quarter" idx="4"/>
          </p:nvPr>
        </p:nvSpPr>
        <p:spPr/>
        <p:txBody>
          <a:bodyPr/>
          <a:lstStyle/>
          <a:p>
            <a:fld id="{1D93BD3E-1E9A-4970-A6F7-E7AC52762E0C}" type="slidenum">
              <a:rPr lang="en-US" smtClean="0"/>
              <a:pPr/>
              <a:t>3</a:t>
            </a:fld>
            <a:endParaRPr lang="en-US"/>
          </a:p>
        </p:txBody>
      </p:sp>
      <p:pic>
        <p:nvPicPr>
          <p:cNvPr id="7" name="Content Placeholder 6">
            <a:extLst>
              <a:ext uri="{FF2B5EF4-FFF2-40B4-BE49-F238E27FC236}">
                <a16:creationId xmlns:a16="http://schemas.microsoft.com/office/drawing/2014/main" id="{2EB4B7B5-480A-AE28-78B7-1C2BA7198771}"/>
              </a:ext>
            </a:extLst>
          </p:cNvPr>
          <p:cNvPicPr>
            <a:picLocks noGrp="1" noChangeAspect="1"/>
          </p:cNvPicPr>
          <p:nvPr>
            <p:ph idx="1"/>
          </p:nvPr>
        </p:nvPicPr>
        <p:blipFill>
          <a:blip r:embed="rId3"/>
          <a:stretch>
            <a:fillRect/>
          </a:stretch>
        </p:blipFill>
        <p:spPr>
          <a:xfrm>
            <a:off x="304800" y="970362"/>
            <a:ext cx="6749720" cy="5382414"/>
          </a:xfrm>
        </p:spPr>
      </p:pic>
      <p:sp>
        <p:nvSpPr>
          <p:cNvPr id="3" name="TextBox 2">
            <a:extLst>
              <a:ext uri="{FF2B5EF4-FFF2-40B4-BE49-F238E27FC236}">
                <a16:creationId xmlns:a16="http://schemas.microsoft.com/office/drawing/2014/main" id="{9264EC18-B037-FD2E-A77C-D7CA59E4BEFC}"/>
              </a:ext>
            </a:extLst>
          </p:cNvPr>
          <p:cNvSpPr txBox="1"/>
          <p:nvPr/>
        </p:nvSpPr>
        <p:spPr>
          <a:xfrm>
            <a:off x="7364018" y="1295400"/>
            <a:ext cx="4720389" cy="4985980"/>
          </a:xfrm>
          <a:prstGeom prst="rect">
            <a:avLst/>
          </a:prstGeom>
          <a:noFill/>
        </p:spPr>
        <p:txBody>
          <a:bodyPr wrap="square" rtlCol="0">
            <a:spAutoFit/>
          </a:bodyPr>
          <a:lstStyle/>
          <a:p>
            <a:r>
              <a:rPr lang="en-US" sz="2000" u="sng" dirty="0"/>
              <a:t>Key Takeaways:</a:t>
            </a:r>
          </a:p>
          <a:p>
            <a:endParaRPr lang="en-US" sz="2000" dirty="0"/>
          </a:p>
          <a:p>
            <a:pPr marL="342900" indent="-342900">
              <a:buFont typeface="Arial" panose="020B0604020202020204" pitchFamily="34" charset="0"/>
              <a:buChar char="•"/>
            </a:pPr>
            <a:r>
              <a:rPr lang="en-US" sz="2000" b="1" dirty="0"/>
              <a:t>28% </a:t>
            </a:r>
            <a:r>
              <a:rPr lang="en-US" sz="2000" dirty="0"/>
              <a:t>of planned projects requested between 2002 and 2020 have been successful on a project count basis </a:t>
            </a:r>
            <a:r>
              <a:rPr lang="en-US" sz="2000" b="1" dirty="0"/>
              <a:t>(24% on a capacity basis)</a:t>
            </a:r>
          </a:p>
          <a:p>
            <a:endParaRPr lang="en-US" sz="2000" dirty="0"/>
          </a:p>
          <a:p>
            <a:endParaRPr lang="en-US" sz="2000" dirty="0"/>
          </a:p>
          <a:p>
            <a:pPr marL="342900" indent="-342900">
              <a:buFont typeface="Arial" panose="020B0604020202020204" pitchFamily="34" charset="0"/>
              <a:buChar char="•"/>
            </a:pPr>
            <a:r>
              <a:rPr lang="en-US" sz="2000" dirty="0"/>
              <a:t>Very little change in success rates listed in April 2022 update</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Includes larger sample size of successful storage and solar projects (42 and 113, respectively)</a:t>
            </a:r>
          </a:p>
          <a:p>
            <a:endParaRPr lang="en-US" dirty="0"/>
          </a:p>
        </p:txBody>
      </p:sp>
    </p:spTree>
    <p:extLst>
      <p:ext uri="{BB962C8B-B14F-4D97-AF65-F5344CB8AC3E}">
        <p14:creationId xmlns:p14="http://schemas.microsoft.com/office/powerpoint/2010/main" val="34026761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34B207B0-55F5-4453-A48A-7FFC43554F3D}"/>
              </a:ext>
            </a:extLst>
          </p:cNvPr>
          <p:cNvSpPr>
            <a:spLocks noGrp="1"/>
          </p:cNvSpPr>
          <p:nvPr>
            <p:ph sz="half" idx="2"/>
          </p:nvPr>
        </p:nvSpPr>
        <p:spPr>
          <a:xfrm>
            <a:off x="648931" y="685800"/>
            <a:ext cx="3505494" cy="5538019"/>
          </a:xfrm>
        </p:spPr>
        <p:txBody>
          <a:bodyPr vert="horz" lIns="91440" tIns="45720" rIns="91440" bIns="45720" rtlCol="0">
            <a:normAutofit/>
          </a:bodyPr>
          <a:lstStyle/>
          <a:p>
            <a:pPr marL="0" indent="0">
              <a:lnSpc>
                <a:spcPct val="90000"/>
              </a:lnSpc>
              <a:buNone/>
            </a:pPr>
            <a:r>
              <a:rPr lang="en-US" sz="4000" dirty="0">
                <a:hlinkClick r:id="rId2"/>
              </a:rPr>
              <a:t>Interactive Tableau Dashboard – updated for recent data</a:t>
            </a:r>
            <a:endParaRPr lang="en-US" sz="4000" dirty="0">
              <a:solidFill>
                <a:srgbClr val="C00000"/>
              </a:solidFill>
            </a:endParaRPr>
          </a:p>
        </p:txBody>
      </p:sp>
      <p:sp>
        <p:nvSpPr>
          <p:cNvPr id="22" name="Rectangle 21">
            <a:extLst>
              <a:ext uri="{FF2B5EF4-FFF2-40B4-BE49-F238E27FC236}">
                <a16:creationId xmlns:a16="http://schemas.microsoft.com/office/drawing/2014/main" id="{5E39A796-BE83-48B1-B33F-35C4A32AAB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6" y="0"/>
            <a:ext cx="7552944"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9">
            <a:extLst>
              <a:ext uri="{FF2B5EF4-FFF2-40B4-BE49-F238E27FC236}">
                <a16:creationId xmlns:a16="http://schemas.microsoft.com/office/drawing/2014/main" id="{72F84B47-E267-4194-8194-831DB7B55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3688" y="557784"/>
            <a:ext cx="6584098"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lide Number Placeholder 1">
            <a:extLst>
              <a:ext uri="{FF2B5EF4-FFF2-40B4-BE49-F238E27FC236}">
                <a16:creationId xmlns:a16="http://schemas.microsoft.com/office/drawing/2014/main" id="{81C234E4-69BE-4198-AE64-4DBC7A5C02BB}"/>
              </a:ext>
            </a:extLst>
          </p:cNvPr>
          <p:cNvSpPr>
            <a:spLocks noGrp="1"/>
          </p:cNvSpPr>
          <p:nvPr>
            <p:ph type="sldNum" sz="quarter" idx="11"/>
          </p:nvPr>
        </p:nvSpPr>
        <p:spPr>
          <a:xfrm>
            <a:off x="9144000" y="6477000"/>
            <a:ext cx="2743200" cy="365125"/>
          </a:xfrm>
        </p:spPr>
        <p:txBody>
          <a:bodyPr vert="horz" lIns="91440" tIns="45720" rIns="91440" bIns="45720" rtlCol="0" anchor="ctr">
            <a:normAutofit/>
          </a:bodyPr>
          <a:lstStyle/>
          <a:p>
            <a:pPr algn="r">
              <a:spcAft>
                <a:spcPts val="600"/>
              </a:spcAft>
            </a:pPr>
            <a:fld id="{1D93BD3E-1E9A-4970-A6F7-E7AC52762E0C}" type="slidenum">
              <a:rPr lang="en-US">
                <a:solidFill>
                  <a:srgbClr val="303030"/>
                </a:solidFill>
              </a:rPr>
              <a:pPr algn="r">
                <a:spcAft>
                  <a:spcPts val="600"/>
                </a:spcAft>
              </a:pPr>
              <a:t>4</a:t>
            </a:fld>
            <a:endParaRPr lang="en-US" dirty="0">
              <a:solidFill>
                <a:srgbClr val="303030"/>
              </a:solidFill>
            </a:endParaRPr>
          </a:p>
        </p:txBody>
      </p:sp>
      <p:pic>
        <p:nvPicPr>
          <p:cNvPr id="5" name="Picture 4">
            <a:extLst>
              <a:ext uri="{FF2B5EF4-FFF2-40B4-BE49-F238E27FC236}">
                <a16:creationId xmlns:a16="http://schemas.microsoft.com/office/drawing/2014/main" id="{1C3523A7-FA5B-40EA-9393-EEE73B53363A}"/>
              </a:ext>
            </a:extLst>
          </p:cNvPr>
          <p:cNvPicPr>
            <a:picLocks noChangeAspect="1"/>
          </p:cNvPicPr>
          <p:nvPr/>
        </p:nvPicPr>
        <p:blipFill>
          <a:blip r:embed="rId3"/>
          <a:stretch>
            <a:fillRect/>
          </a:stretch>
        </p:blipFill>
        <p:spPr>
          <a:xfrm>
            <a:off x="5361218" y="1581150"/>
            <a:ext cx="6181851" cy="3747318"/>
          </a:xfrm>
          <a:prstGeom prst="rect">
            <a:avLst/>
          </a:prstGeom>
        </p:spPr>
      </p:pic>
    </p:spTree>
    <p:extLst>
      <p:ext uri="{BB962C8B-B14F-4D97-AF65-F5344CB8AC3E}">
        <p14:creationId xmlns:p14="http://schemas.microsoft.com/office/powerpoint/2010/main" val="2996288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C02471-63B6-434C-B98D-CFD6AF148542}"/>
              </a:ext>
            </a:extLst>
          </p:cNvPr>
          <p:cNvSpPr>
            <a:spLocks noGrp="1"/>
          </p:cNvSpPr>
          <p:nvPr>
            <p:ph type="title"/>
          </p:nvPr>
        </p:nvSpPr>
        <p:spPr>
          <a:xfrm>
            <a:off x="508000" y="243682"/>
            <a:ext cx="11277600" cy="1177727"/>
          </a:xfrm>
        </p:spPr>
        <p:txBody>
          <a:bodyPr/>
          <a:lstStyle/>
          <a:p>
            <a:r>
              <a:rPr lang="en-US" sz="2800" dirty="0"/>
              <a:t>Development Cycle for Planned Projects</a:t>
            </a:r>
            <a:r>
              <a:rPr lang="en-US" dirty="0"/>
              <a:t>: </a:t>
            </a:r>
            <a:br>
              <a:rPr lang="en-US" dirty="0"/>
            </a:br>
            <a:r>
              <a:rPr lang="en-US" dirty="0"/>
              <a:t>Average Duration in Years for Successful Projects</a:t>
            </a:r>
            <a:br>
              <a:rPr lang="en-US" sz="1800" dirty="0"/>
            </a:br>
            <a:r>
              <a:rPr lang="en-US" sz="1800" dirty="0"/>
              <a:t>(from Queue Request to ERCOT Commercial Operations or Synchronization Approval)</a:t>
            </a:r>
            <a:endParaRPr lang="en-US" dirty="0"/>
          </a:p>
        </p:txBody>
      </p:sp>
      <p:sp>
        <p:nvSpPr>
          <p:cNvPr id="4" name="Slide Number Placeholder 3">
            <a:extLst>
              <a:ext uri="{FF2B5EF4-FFF2-40B4-BE49-F238E27FC236}">
                <a16:creationId xmlns:a16="http://schemas.microsoft.com/office/drawing/2014/main" id="{1FA42480-7C63-4678-88C1-A8C40FF59B2F}"/>
              </a:ext>
            </a:extLst>
          </p:cNvPr>
          <p:cNvSpPr>
            <a:spLocks noGrp="1"/>
          </p:cNvSpPr>
          <p:nvPr>
            <p:ph type="sldNum" sz="quarter" idx="4"/>
          </p:nvPr>
        </p:nvSpPr>
        <p:spPr/>
        <p:txBody>
          <a:bodyPr/>
          <a:lstStyle/>
          <a:p>
            <a:fld id="{1D93BD3E-1E9A-4970-A6F7-E7AC52762E0C}" type="slidenum">
              <a:rPr lang="en-US" smtClean="0"/>
              <a:pPr/>
              <a:t>5</a:t>
            </a:fld>
            <a:endParaRPr lang="en-US"/>
          </a:p>
        </p:txBody>
      </p:sp>
      <p:pic>
        <p:nvPicPr>
          <p:cNvPr id="20" name="Content Placeholder 19">
            <a:extLst>
              <a:ext uri="{FF2B5EF4-FFF2-40B4-BE49-F238E27FC236}">
                <a16:creationId xmlns:a16="http://schemas.microsoft.com/office/drawing/2014/main" id="{012227FB-59A5-8B86-CEE7-275770ABFF62}"/>
              </a:ext>
            </a:extLst>
          </p:cNvPr>
          <p:cNvPicPr>
            <a:picLocks noGrp="1" noChangeAspect="1"/>
          </p:cNvPicPr>
          <p:nvPr>
            <p:ph idx="1"/>
          </p:nvPr>
        </p:nvPicPr>
        <p:blipFill>
          <a:blip r:embed="rId3"/>
          <a:stretch>
            <a:fillRect/>
          </a:stretch>
        </p:blipFill>
        <p:spPr>
          <a:xfrm>
            <a:off x="536414" y="1524000"/>
            <a:ext cx="11379200" cy="4533108"/>
          </a:xfrm>
        </p:spPr>
      </p:pic>
    </p:spTree>
    <p:extLst>
      <p:ext uri="{BB962C8B-B14F-4D97-AF65-F5344CB8AC3E}">
        <p14:creationId xmlns:p14="http://schemas.microsoft.com/office/powerpoint/2010/main" val="1000163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C02471-63B6-434C-B98D-CFD6AF148542}"/>
              </a:ext>
            </a:extLst>
          </p:cNvPr>
          <p:cNvSpPr>
            <a:spLocks noGrp="1"/>
          </p:cNvSpPr>
          <p:nvPr>
            <p:ph type="title"/>
          </p:nvPr>
        </p:nvSpPr>
        <p:spPr>
          <a:xfrm>
            <a:off x="508000" y="243682"/>
            <a:ext cx="11277600" cy="1177727"/>
          </a:xfrm>
        </p:spPr>
        <p:txBody>
          <a:bodyPr/>
          <a:lstStyle/>
          <a:p>
            <a:r>
              <a:rPr lang="en-US" sz="2800" dirty="0"/>
              <a:t>Development Cycle for Planned Projects</a:t>
            </a:r>
            <a:r>
              <a:rPr lang="en-US" dirty="0"/>
              <a:t>: </a:t>
            </a:r>
            <a:br>
              <a:rPr lang="en-US" dirty="0"/>
            </a:br>
            <a:r>
              <a:rPr lang="en-US" dirty="0"/>
              <a:t>Number of successful projects</a:t>
            </a:r>
            <a:br>
              <a:rPr lang="en-US" sz="1800" dirty="0"/>
            </a:br>
            <a:r>
              <a:rPr lang="en-US" sz="1800" dirty="0"/>
              <a:t>(from Queue Request to ERCOT Commercial Operations or Synchronization Approval)</a:t>
            </a:r>
            <a:endParaRPr lang="en-US" dirty="0"/>
          </a:p>
        </p:txBody>
      </p:sp>
      <p:sp>
        <p:nvSpPr>
          <p:cNvPr id="4" name="Slide Number Placeholder 3">
            <a:extLst>
              <a:ext uri="{FF2B5EF4-FFF2-40B4-BE49-F238E27FC236}">
                <a16:creationId xmlns:a16="http://schemas.microsoft.com/office/drawing/2014/main" id="{1FA42480-7C63-4678-88C1-A8C40FF59B2F}"/>
              </a:ext>
            </a:extLst>
          </p:cNvPr>
          <p:cNvSpPr>
            <a:spLocks noGrp="1"/>
          </p:cNvSpPr>
          <p:nvPr>
            <p:ph type="sldNum" sz="quarter" idx="4"/>
          </p:nvPr>
        </p:nvSpPr>
        <p:spPr/>
        <p:txBody>
          <a:bodyPr/>
          <a:lstStyle/>
          <a:p>
            <a:fld id="{1D93BD3E-1E9A-4970-A6F7-E7AC52762E0C}" type="slidenum">
              <a:rPr lang="en-US" smtClean="0"/>
              <a:pPr/>
              <a:t>6</a:t>
            </a:fld>
            <a:endParaRPr lang="en-US"/>
          </a:p>
        </p:txBody>
      </p:sp>
      <p:pic>
        <p:nvPicPr>
          <p:cNvPr id="7" name="Content Placeholder 6">
            <a:extLst>
              <a:ext uri="{FF2B5EF4-FFF2-40B4-BE49-F238E27FC236}">
                <a16:creationId xmlns:a16="http://schemas.microsoft.com/office/drawing/2014/main" id="{84F2F607-B95B-C736-BF18-C1D90F0769F8}"/>
              </a:ext>
            </a:extLst>
          </p:cNvPr>
          <p:cNvPicPr>
            <a:picLocks noGrp="1" noChangeAspect="1"/>
          </p:cNvPicPr>
          <p:nvPr>
            <p:ph idx="1"/>
          </p:nvPr>
        </p:nvPicPr>
        <p:blipFill>
          <a:blip r:embed="rId3"/>
          <a:stretch>
            <a:fillRect/>
          </a:stretch>
        </p:blipFill>
        <p:spPr>
          <a:xfrm>
            <a:off x="508000" y="1586466"/>
            <a:ext cx="11379200" cy="4509534"/>
          </a:xfrm>
        </p:spPr>
      </p:pic>
    </p:spTree>
    <p:extLst>
      <p:ext uri="{BB962C8B-B14F-4D97-AF65-F5344CB8AC3E}">
        <p14:creationId xmlns:p14="http://schemas.microsoft.com/office/powerpoint/2010/main" val="11973046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C02471-63B6-434C-B98D-CFD6AF148542}"/>
              </a:ext>
            </a:extLst>
          </p:cNvPr>
          <p:cNvSpPr>
            <a:spLocks noGrp="1"/>
          </p:cNvSpPr>
          <p:nvPr>
            <p:ph type="title"/>
          </p:nvPr>
        </p:nvSpPr>
        <p:spPr>
          <a:xfrm>
            <a:off x="508000" y="243682"/>
            <a:ext cx="11277600" cy="1177727"/>
          </a:xfrm>
        </p:spPr>
        <p:txBody>
          <a:bodyPr/>
          <a:lstStyle/>
          <a:p>
            <a:r>
              <a:rPr lang="en-US" sz="2800" dirty="0"/>
              <a:t>Development Cycle for Planned Projects</a:t>
            </a:r>
            <a:r>
              <a:rPr lang="en-US" dirty="0"/>
              <a:t>: </a:t>
            </a:r>
            <a:br>
              <a:rPr lang="en-US" dirty="0"/>
            </a:br>
            <a:r>
              <a:rPr lang="en-US" dirty="0"/>
              <a:t>Installed capacity (MW) of successful projects</a:t>
            </a:r>
            <a:br>
              <a:rPr lang="en-US" sz="1800" dirty="0"/>
            </a:br>
            <a:r>
              <a:rPr lang="en-US" sz="1800" dirty="0"/>
              <a:t>(from Queue Request to ERCOT Commercial Operations or Synchronization Approval)</a:t>
            </a:r>
            <a:endParaRPr lang="en-US" dirty="0"/>
          </a:p>
        </p:txBody>
      </p:sp>
      <p:sp>
        <p:nvSpPr>
          <p:cNvPr id="4" name="Slide Number Placeholder 3">
            <a:extLst>
              <a:ext uri="{FF2B5EF4-FFF2-40B4-BE49-F238E27FC236}">
                <a16:creationId xmlns:a16="http://schemas.microsoft.com/office/drawing/2014/main" id="{1FA42480-7C63-4678-88C1-A8C40FF59B2F}"/>
              </a:ext>
            </a:extLst>
          </p:cNvPr>
          <p:cNvSpPr>
            <a:spLocks noGrp="1"/>
          </p:cNvSpPr>
          <p:nvPr>
            <p:ph type="sldNum" sz="quarter" idx="4"/>
          </p:nvPr>
        </p:nvSpPr>
        <p:spPr/>
        <p:txBody>
          <a:bodyPr/>
          <a:lstStyle/>
          <a:p>
            <a:fld id="{1D93BD3E-1E9A-4970-A6F7-E7AC52762E0C}" type="slidenum">
              <a:rPr lang="en-US" smtClean="0"/>
              <a:pPr/>
              <a:t>7</a:t>
            </a:fld>
            <a:endParaRPr lang="en-US"/>
          </a:p>
        </p:txBody>
      </p:sp>
      <p:pic>
        <p:nvPicPr>
          <p:cNvPr id="12" name="Content Placeholder 11">
            <a:extLst>
              <a:ext uri="{FF2B5EF4-FFF2-40B4-BE49-F238E27FC236}">
                <a16:creationId xmlns:a16="http://schemas.microsoft.com/office/drawing/2014/main" id="{3A21308A-BA33-8C0E-8FAE-64E3F507F160}"/>
              </a:ext>
            </a:extLst>
          </p:cNvPr>
          <p:cNvPicPr>
            <a:picLocks noGrp="1" noChangeAspect="1"/>
          </p:cNvPicPr>
          <p:nvPr>
            <p:ph idx="1"/>
          </p:nvPr>
        </p:nvPicPr>
        <p:blipFill>
          <a:blip r:embed="rId3"/>
          <a:stretch>
            <a:fillRect/>
          </a:stretch>
        </p:blipFill>
        <p:spPr>
          <a:xfrm>
            <a:off x="146346" y="2057400"/>
            <a:ext cx="11899308" cy="3650385"/>
          </a:xfrm>
        </p:spPr>
      </p:pic>
    </p:spTree>
    <p:extLst>
      <p:ext uri="{BB962C8B-B14F-4D97-AF65-F5344CB8AC3E}">
        <p14:creationId xmlns:p14="http://schemas.microsoft.com/office/powerpoint/2010/main" val="1149295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8EEF3-205E-ABB8-1204-27956E3DBE32}"/>
              </a:ext>
            </a:extLst>
          </p:cNvPr>
          <p:cNvSpPr>
            <a:spLocks noGrp="1"/>
          </p:cNvSpPr>
          <p:nvPr>
            <p:ph type="title"/>
          </p:nvPr>
        </p:nvSpPr>
        <p:spPr>
          <a:xfrm>
            <a:off x="508000" y="243682"/>
            <a:ext cx="11277600" cy="899318"/>
          </a:xfrm>
        </p:spPr>
        <p:txBody>
          <a:bodyPr/>
          <a:lstStyle/>
          <a:p>
            <a:r>
              <a:rPr lang="en-US" dirty="0"/>
              <a:t>Planned Generation Projects that have Synchronized to</a:t>
            </a:r>
            <a:br>
              <a:rPr lang="en-US" dirty="0"/>
            </a:br>
            <a:r>
              <a:rPr lang="en-US" dirty="0"/>
              <a:t>ERCOT Grid in Last Three Years</a:t>
            </a:r>
          </a:p>
        </p:txBody>
      </p:sp>
      <p:sp>
        <p:nvSpPr>
          <p:cNvPr id="4" name="Slide Number Placeholder 3">
            <a:extLst>
              <a:ext uri="{FF2B5EF4-FFF2-40B4-BE49-F238E27FC236}">
                <a16:creationId xmlns:a16="http://schemas.microsoft.com/office/drawing/2014/main" id="{05834D48-8145-6CCB-9598-B197DE8D54A4}"/>
              </a:ext>
            </a:extLst>
          </p:cNvPr>
          <p:cNvSpPr>
            <a:spLocks noGrp="1"/>
          </p:cNvSpPr>
          <p:nvPr>
            <p:ph type="sldNum" sz="quarter" idx="4"/>
          </p:nvPr>
        </p:nvSpPr>
        <p:spPr/>
        <p:txBody>
          <a:bodyPr/>
          <a:lstStyle/>
          <a:p>
            <a:fld id="{1D93BD3E-1E9A-4970-A6F7-E7AC52762E0C}" type="slidenum">
              <a:rPr lang="en-US" smtClean="0"/>
              <a:pPr/>
              <a:t>8</a:t>
            </a:fld>
            <a:endParaRPr lang="en-US"/>
          </a:p>
        </p:txBody>
      </p:sp>
      <p:pic>
        <p:nvPicPr>
          <p:cNvPr id="9" name="Content Placeholder 8">
            <a:extLst>
              <a:ext uri="{FF2B5EF4-FFF2-40B4-BE49-F238E27FC236}">
                <a16:creationId xmlns:a16="http://schemas.microsoft.com/office/drawing/2014/main" id="{4492D47F-6886-825B-B3D3-9005CCAC6592}"/>
              </a:ext>
            </a:extLst>
          </p:cNvPr>
          <p:cNvPicPr>
            <a:picLocks noGrp="1" noChangeAspect="1"/>
          </p:cNvPicPr>
          <p:nvPr>
            <p:ph idx="1"/>
          </p:nvPr>
        </p:nvPicPr>
        <p:blipFill>
          <a:blip r:embed="rId3"/>
          <a:stretch>
            <a:fillRect/>
          </a:stretch>
        </p:blipFill>
        <p:spPr>
          <a:xfrm>
            <a:off x="4876800" y="1361725"/>
            <a:ext cx="6038389" cy="5053013"/>
          </a:xfrm>
        </p:spPr>
      </p:pic>
      <p:sp>
        <p:nvSpPr>
          <p:cNvPr id="3" name="TextBox 2">
            <a:extLst>
              <a:ext uri="{FF2B5EF4-FFF2-40B4-BE49-F238E27FC236}">
                <a16:creationId xmlns:a16="http://schemas.microsoft.com/office/drawing/2014/main" id="{293A3BFC-46BD-B29C-A33A-F8FD329D6CC0}"/>
              </a:ext>
            </a:extLst>
          </p:cNvPr>
          <p:cNvSpPr txBox="1"/>
          <p:nvPr/>
        </p:nvSpPr>
        <p:spPr>
          <a:xfrm>
            <a:off x="541866" y="1524000"/>
            <a:ext cx="3801534" cy="3970318"/>
          </a:xfrm>
          <a:prstGeom prst="rect">
            <a:avLst/>
          </a:prstGeom>
          <a:noFill/>
        </p:spPr>
        <p:txBody>
          <a:bodyPr wrap="square">
            <a:spAutoFit/>
          </a:bodyPr>
          <a:lstStyle/>
          <a:p>
            <a:r>
              <a:rPr lang="en-US" dirty="0"/>
              <a:t>Key Takeaways:</a:t>
            </a:r>
          </a:p>
          <a:p>
            <a:endParaRPr lang="en-US" dirty="0"/>
          </a:p>
          <a:p>
            <a:pPr marL="171450" indent="-171450">
              <a:buFont typeface="Arial" panose="020B0604020202020204" pitchFamily="34" charset="0"/>
              <a:buChar char="•"/>
            </a:pPr>
            <a:r>
              <a:rPr lang="en-US" dirty="0"/>
              <a:t>Solar leads with 16,119 MW total planned capacity, nearly doubling from 4,003 MW in 2021 to 7,336 MW in 2023</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Wind follows at 7,789 MW total, remaining stable year-over-year</a:t>
            </a:r>
          </a:p>
          <a:p>
            <a:endParaRPr lang="en-US" dirty="0"/>
          </a:p>
          <a:p>
            <a:pPr marL="171450" indent="-171450">
              <a:buFont typeface="Arial" panose="020B0604020202020204" pitchFamily="34" charset="0"/>
              <a:buChar char="•"/>
            </a:pPr>
            <a:r>
              <a:rPr lang="en-US" dirty="0"/>
              <a:t>Gas project additions remained stable as well; year-over-year, averaging 1,000 MW of new additions</a:t>
            </a:r>
          </a:p>
        </p:txBody>
      </p:sp>
    </p:spTree>
    <p:extLst>
      <p:ext uri="{BB962C8B-B14F-4D97-AF65-F5344CB8AC3E}">
        <p14:creationId xmlns:p14="http://schemas.microsoft.com/office/powerpoint/2010/main" val="15868362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D9304-7396-83DC-F65F-3F8132E43AAE}"/>
              </a:ext>
            </a:extLst>
          </p:cNvPr>
          <p:cNvSpPr>
            <a:spLocks noGrp="1"/>
          </p:cNvSpPr>
          <p:nvPr>
            <p:ph type="title"/>
          </p:nvPr>
        </p:nvSpPr>
        <p:spPr/>
        <p:txBody>
          <a:bodyPr/>
          <a:lstStyle/>
          <a:p>
            <a:r>
              <a:rPr lang="en-US" dirty="0"/>
              <a:t>Retirements in Last Three Years (2021-2023)</a:t>
            </a:r>
          </a:p>
        </p:txBody>
      </p:sp>
      <p:sp>
        <p:nvSpPr>
          <p:cNvPr id="4" name="Slide Number Placeholder 3">
            <a:extLst>
              <a:ext uri="{FF2B5EF4-FFF2-40B4-BE49-F238E27FC236}">
                <a16:creationId xmlns:a16="http://schemas.microsoft.com/office/drawing/2014/main" id="{F63E078B-12A7-6A49-3A7E-84BD5BCFCD3A}"/>
              </a:ext>
            </a:extLst>
          </p:cNvPr>
          <p:cNvSpPr>
            <a:spLocks noGrp="1"/>
          </p:cNvSpPr>
          <p:nvPr>
            <p:ph type="sldNum" sz="quarter" idx="4"/>
          </p:nvPr>
        </p:nvSpPr>
        <p:spPr/>
        <p:txBody>
          <a:bodyPr/>
          <a:lstStyle/>
          <a:p>
            <a:fld id="{1D93BD3E-1E9A-4970-A6F7-E7AC52762E0C}" type="slidenum">
              <a:rPr lang="en-US" smtClean="0"/>
              <a:pPr/>
              <a:t>9</a:t>
            </a:fld>
            <a:endParaRPr lang="en-US"/>
          </a:p>
        </p:txBody>
      </p:sp>
      <p:pic>
        <p:nvPicPr>
          <p:cNvPr id="6" name="Picture 5">
            <a:extLst>
              <a:ext uri="{FF2B5EF4-FFF2-40B4-BE49-F238E27FC236}">
                <a16:creationId xmlns:a16="http://schemas.microsoft.com/office/drawing/2014/main" id="{F55E8B10-FFE5-AA68-3C33-44A4D0817E37}"/>
              </a:ext>
            </a:extLst>
          </p:cNvPr>
          <p:cNvPicPr>
            <a:picLocks noChangeAspect="1"/>
          </p:cNvPicPr>
          <p:nvPr/>
        </p:nvPicPr>
        <p:blipFill>
          <a:blip r:embed="rId2"/>
          <a:stretch>
            <a:fillRect/>
          </a:stretch>
        </p:blipFill>
        <p:spPr>
          <a:xfrm>
            <a:off x="864098" y="1752600"/>
            <a:ext cx="10463804" cy="3352800"/>
          </a:xfrm>
          <a:prstGeom prst="rect">
            <a:avLst/>
          </a:prstGeom>
        </p:spPr>
      </p:pic>
    </p:spTree>
    <p:extLst>
      <p:ext uri="{BB962C8B-B14F-4D97-AF65-F5344CB8AC3E}">
        <p14:creationId xmlns:p14="http://schemas.microsoft.com/office/powerpoint/2010/main" val="1916992229"/>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2" ma:contentTypeDescription="Create a new document." ma:contentTypeScope="" ma:versionID="63b4750df494f1e899998ba0dd64b591">
  <xsd:schema xmlns:xsd="http://www.w3.org/2001/XMLSchema" xmlns:xs="http://www.w3.org/2001/XMLSchema" xmlns:p="http://schemas.microsoft.com/office/2006/metadata/properties" xmlns:ns2="c34af464-7aa1-4edd-9be4-83dffc1cb926" targetNamespace="http://schemas.microsoft.com/office/2006/metadata/properties" ma:root="true" ma:fieldsID="26b17897b0dee42c4ef932dfddf4050e"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E9AA12-8AF9-4AA6-90FE-24669859CDF3}">
  <ds:schemaRefs>
    <ds:schemaRef ds:uri="http://www.w3.org/XML/1998/namespace"/>
    <ds:schemaRef ds:uri="http://schemas.microsoft.com/office/2006/documentManagement/types"/>
    <ds:schemaRef ds:uri="http://purl.org/dc/elements/1.1/"/>
    <ds:schemaRef ds:uri="http://schemas.openxmlformats.org/package/2006/metadata/core-properties"/>
    <ds:schemaRef ds:uri="c34af464-7aa1-4edd-9be4-83dffc1cb926"/>
    <ds:schemaRef ds:uri="http://schemas.microsoft.com/office/2006/metadata/properties"/>
    <ds:schemaRef ds:uri="http://purl.org/dc/terms/"/>
    <ds:schemaRef ds:uri="http://schemas.microsoft.com/office/infopath/2007/PartnerControls"/>
    <ds:schemaRef ds:uri="http://purl.org/dc/dcmitype/"/>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1ED7B7B8-5774-4569-A810-363B3D6ADC0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4006</TotalTime>
  <Words>851</Words>
  <Application>Microsoft Office PowerPoint</Application>
  <PresentationFormat>Widescreen</PresentationFormat>
  <Paragraphs>98</Paragraphs>
  <Slides>14</Slides>
  <Notes>7</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14</vt:i4>
      </vt:variant>
    </vt:vector>
  </HeadingPairs>
  <TitlesOfParts>
    <vt:vector size="18" baseType="lpstr">
      <vt:lpstr>Arial</vt:lpstr>
      <vt:lpstr>Calibri</vt:lpstr>
      <vt:lpstr>1_Custom Design</vt:lpstr>
      <vt:lpstr>Office Theme</vt:lpstr>
      <vt:lpstr>PowerPoint Presentation</vt:lpstr>
      <vt:lpstr>Assumptions for Success Rates and Development Cycle Analysis</vt:lpstr>
      <vt:lpstr>Success Rates of Planned Generation Projects in ERCOT queue</vt:lpstr>
      <vt:lpstr>PowerPoint Presentation</vt:lpstr>
      <vt:lpstr>Development Cycle for Planned Projects:  Average Duration in Years for Successful Projects (from Queue Request to ERCOT Commercial Operations or Synchronization Approval)</vt:lpstr>
      <vt:lpstr>Development Cycle for Planned Projects:  Number of successful projects (from Queue Request to ERCOT Commercial Operations or Synchronization Approval)</vt:lpstr>
      <vt:lpstr>Development Cycle for Planned Projects:  Installed capacity (MW) of successful projects (from Queue Request to ERCOT Commercial Operations or Synchronization Approval)</vt:lpstr>
      <vt:lpstr>Planned Generation Projects that have Synchronized to ERCOT Grid in Last Three Years</vt:lpstr>
      <vt:lpstr>Retirements in Last Three Years (2021-2023)</vt:lpstr>
      <vt:lpstr>Development cycle based on recently approved operational units (from Queue Request to Synchronization Approval to ERCOT Grid)</vt:lpstr>
      <vt:lpstr>Development cycles for Small Generator Battery Energy Storage projects are much faster than Large Generator Battery Energy Storage projects (based on recently approved operational units from Queue Request to Synchronization Approval to ERCOT Grid)</vt:lpstr>
      <vt:lpstr>Wrap-up</vt:lpstr>
      <vt:lpstr>Appendix</vt:lpstr>
      <vt:lpstr>ERCOT Installed Net Generation Capacity Mix Trends  (as of 2/1/24) </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Warnken, Pete</cp:lastModifiedBy>
  <cp:revision>173</cp:revision>
  <cp:lastPrinted>2016-01-21T20:53:15Z</cp:lastPrinted>
  <dcterms:created xsi:type="dcterms:W3CDTF">2016-01-21T15:20:31Z</dcterms:created>
  <dcterms:modified xsi:type="dcterms:W3CDTF">2024-04-16T19:09:35Z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2024-02-08T17:01:12Z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0a8d9ea7-79db-4382-947d-ff9e11214bd8</vt:lpwstr>
  </property>
  <property fmtid="{D5CDD505-2E9C-101B-9397-08002B2CF9AE}" pid="9" name="MSIP_Label_7084cbda-52b8-46fb-a7b7-cb5bd465ed85_ContentBits">
    <vt:lpwstr>0</vt:lpwstr>
  </property>
</Properties>
</file>