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1135" r:id="rId2"/>
    <p:sldId id="1134" r:id="rId3"/>
    <p:sldId id="1155" r:id="rId4"/>
    <p:sldId id="1136" r:id="rId5"/>
    <p:sldId id="1156" r:id="rId6"/>
    <p:sldId id="1157" r:id="rId7"/>
    <p:sldId id="1142" r:id="rId8"/>
    <p:sldId id="1151" r:id="rId9"/>
    <p:sldId id="1158" r:id="rId10"/>
    <p:sldId id="1159" r:id="rId11"/>
    <p:sldId id="1160" r:id="rId12"/>
    <p:sldId id="1152" r:id="rId13"/>
    <p:sldId id="114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usion\Groups\EMO\RiskControl\Mid_Office\CREDIT\Brenden\ERCOT\Historic_RFAF_DFAF_from_Feb2018_bs10April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FAF Distribution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'RFAF Analysis'!$P$2:$P$44</c:f>
              <c:numCache>
                <c:formatCode>General</c:formatCode>
                <c:ptCount val="43"/>
                <c:pt idx="0">
                  <c:v>0.25</c:v>
                </c:pt>
                <c:pt idx="1">
                  <c:v>0.5</c:v>
                </c:pt>
                <c:pt idx="2">
                  <c:v>0.75</c:v>
                </c:pt>
                <c:pt idx="3">
                  <c:v>1</c:v>
                </c:pt>
                <c:pt idx="4">
                  <c:v>1.25</c:v>
                </c:pt>
                <c:pt idx="5">
                  <c:v>1.5</c:v>
                </c:pt>
                <c:pt idx="6">
                  <c:v>1.75</c:v>
                </c:pt>
                <c:pt idx="7">
                  <c:v>2</c:v>
                </c:pt>
                <c:pt idx="8">
                  <c:v>2.25</c:v>
                </c:pt>
                <c:pt idx="9">
                  <c:v>2.5</c:v>
                </c:pt>
                <c:pt idx="10">
                  <c:v>2.75</c:v>
                </c:pt>
                <c:pt idx="11">
                  <c:v>3</c:v>
                </c:pt>
                <c:pt idx="12">
                  <c:v>3.25</c:v>
                </c:pt>
                <c:pt idx="13">
                  <c:v>3.5</c:v>
                </c:pt>
                <c:pt idx="14">
                  <c:v>3.75</c:v>
                </c:pt>
                <c:pt idx="15">
                  <c:v>4</c:v>
                </c:pt>
                <c:pt idx="16">
                  <c:v>4.25</c:v>
                </c:pt>
                <c:pt idx="17">
                  <c:v>4.5</c:v>
                </c:pt>
                <c:pt idx="18">
                  <c:v>4.75</c:v>
                </c:pt>
                <c:pt idx="19">
                  <c:v>5</c:v>
                </c:pt>
                <c:pt idx="20">
                  <c:v>5.25</c:v>
                </c:pt>
                <c:pt idx="21">
                  <c:v>5.5</c:v>
                </c:pt>
                <c:pt idx="22">
                  <c:v>5.75</c:v>
                </c:pt>
                <c:pt idx="23">
                  <c:v>6</c:v>
                </c:pt>
                <c:pt idx="24">
                  <c:v>6.25</c:v>
                </c:pt>
                <c:pt idx="25">
                  <c:v>6.5</c:v>
                </c:pt>
                <c:pt idx="26">
                  <c:v>6.75</c:v>
                </c:pt>
                <c:pt idx="27">
                  <c:v>7</c:v>
                </c:pt>
                <c:pt idx="28">
                  <c:v>7.25</c:v>
                </c:pt>
                <c:pt idx="29">
                  <c:v>7.5</c:v>
                </c:pt>
                <c:pt idx="30">
                  <c:v>7.75</c:v>
                </c:pt>
                <c:pt idx="31">
                  <c:v>8</c:v>
                </c:pt>
                <c:pt idx="32">
                  <c:v>8.25</c:v>
                </c:pt>
                <c:pt idx="33">
                  <c:v>8.5</c:v>
                </c:pt>
                <c:pt idx="34">
                  <c:v>8.75</c:v>
                </c:pt>
                <c:pt idx="35">
                  <c:v>9</c:v>
                </c:pt>
                <c:pt idx="36">
                  <c:v>9.25</c:v>
                </c:pt>
                <c:pt idx="37">
                  <c:v>9.5</c:v>
                </c:pt>
                <c:pt idx="38">
                  <c:v>9.75</c:v>
                </c:pt>
                <c:pt idx="39">
                  <c:v>10</c:v>
                </c:pt>
                <c:pt idx="40">
                  <c:v>10.25</c:v>
                </c:pt>
                <c:pt idx="41">
                  <c:v>10.5</c:v>
                </c:pt>
                <c:pt idx="42">
                  <c:v>10.75</c:v>
                </c:pt>
              </c:numCache>
            </c:numRef>
          </c:cat>
          <c:val>
            <c:numRef>
              <c:f>'RFAF Analysis'!$Q$2:$Q$44</c:f>
              <c:numCache>
                <c:formatCode>General</c:formatCode>
                <c:ptCount val="43"/>
                <c:pt idx="0">
                  <c:v>40</c:v>
                </c:pt>
                <c:pt idx="1">
                  <c:v>46</c:v>
                </c:pt>
                <c:pt idx="2">
                  <c:v>164</c:v>
                </c:pt>
                <c:pt idx="3">
                  <c:v>445</c:v>
                </c:pt>
                <c:pt idx="4">
                  <c:v>645</c:v>
                </c:pt>
                <c:pt idx="5">
                  <c:v>370</c:v>
                </c:pt>
                <c:pt idx="6">
                  <c:v>193</c:v>
                </c:pt>
                <c:pt idx="7">
                  <c:v>117</c:v>
                </c:pt>
                <c:pt idx="8">
                  <c:v>86</c:v>
                </c:pt>
                <c:pt idx="9">
                  <c:v>45</c:v>
                </c:pt>
                <c:pt idx="10">
                  <c:v>18</c:v>
                </c:pt>
                <c:pt idx="11">
                  <c:v>12</c:v>
                </c:pt>
                <c:pt idx="12">
                  <c:v>11</c:v>
                </c:pt>
                <c:pt idx="13">
                  <c:v>5</c:v>
                </c:pt>
                <c:pt idx="14">
                  <c:v>9</c:v>
                </c:pt>
                <c:pt idx="15">
                  <c:v>4</c:v>
                </c:pt>
                <c:pt idx="16">
                  <c:v>7</c:v>
                </c:pt>
                <c:pt idx="17">
                  <c:v>4</c:v>
                </c:pt>
                <c:pt idx="18">
                  <c:v>2</c:v>
                </c:pt>
                <c:pt idx="19">
                  <c:v>6</c:v>
                </c:pt>
                <c:pt idx="20">
                  <c:v>4</c:v>
                </c:pt>
                <c:pt idx="21">
                  <c:v>4</c:v>
                </c:pt>
                <c:pt idx="22">
                  <c:v>0</c:v>
                </c:pt>
                <c:pt idx="23">
                  <c:v>0</c:v>
                </c:pt>
                <c:pt idx="24">
                  <c:v>2</c:v>
                </c:pt>
                <c:pt idx="25">
                  <c:v>4</c:v>
                </c:pt>
                <c:pt idx="26">
                  <c:v>1</c:v>
                </c:pt>
                <c:pt idx="27">
                  <c:v>0</c:v>
                </c:pt>
                <c:pt idx="28">
                  <c:v>2</c:v>
                </c:pt>
                <c:pt idx="29">
                  <c:v>1</c:v>
                </c:pt>
                <c:pt idx="30">
                  <c:v>3</c:v>
                </c:pt>
                <c:pt idx="31">
                  <c:v>0</c:v>
                </c:pt>
                <c:pt idx="32">
                  <c:v>1</c:v>
                </c:pt>
                <c:pt idx="33">
                  <c:v>0</c:v>
                </c:pt>
                <c:pt idx="34">
                  <c:v>0</c:v>
                </c:pt>
                <c:pt idx="35">
                  <c:v>2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68-4EA1-B787-E4DCE9BFC4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41927823"/>
        <c:axId val="1197974272"/>
      </c:barChart>
      <c:catAx>
        <c:axId val="18419278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7974272"/>
        <c:crosses val="autoZero"/>
        <c:auto val="1"/>
        <c:lblAlgn val="ctr"/>
        <c:lblOffset val="100"/>
        <c:noMultiLvlLbl val="0"/>
      </c:catAx>
      <c:valAx>
        <c:axId val="1197974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19278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'RFAF Analysis'!$P$2:$P$44</c:f>
              <c:numCache>
                <c:formatCode>General</c:formatCode>
                <c:ptCount val="43"/>
                <c:pt idx="0">
                  <c:v>0.25</c:v>
                </c:pt>
                <c:pt idx="1">
                  <c:v>0.5</c:v>
                </c:pt>
                <c:pt idx="2">
                  <c:v>0.75</c:v>
                </c:pt>
                <c:pt idx="3">
                  <c:v>1</c:v>
                </c:pt>
                <c:pt idx="4">
                  <c:v>1.25</c:v>
                </c:pt>
                <c:pt idx="5">
                  <c:v>1.5</c:v>
                </c:pt>
                <c:pt idx="6">
                  <c:v>1.75</c:v>
                </c:pt>
                <c:pt idx="7">
                  <c:v>2</c:v>
                </c:pt>
                <c:pt idx="8">
                  <c:v>2.25</c:v>
                </c:pt>
                <c:pt idx="9">
                  <c:v>2.5</c:v>
                </c:pt>
                <c:pt idx="10">
                  <c:v>2.75</c:v>
                </c:pt>
                <c:pt idx="11">
                  <c:v>3</c:v>
                </c:pt>
                <c:pt idx="12">
                  <c:v>3.25</c:v>
                </c:pt>
                <c:pt idx="13">
                  <c:v>3.5</c:v>
                </c:pt>
                <c:pt idx="14">
                  <c:v>3.75</c:v>
                </c:pt>
                <c:pt idx="15">
                  <c:v>4</c:v>
                </c:pt>
                <c:pt idx="16">
                  <c:v>4.25</c:v>
                </c:pt>
                <c:pt idx="17">
                  <c:v>4.5</c:v>
                </c:pt>
                <c:pt idx="18">
                  <c:v>4.75</c:v>
                </c:pt>
                <c:pt idx="19">
                  <c:v>5</c:v>
                </c:pt>
                <c:pt idx="20">
                  <c:v>5.25</c:v>
                </c:pt>
                <c:pt idx="21">
                  <c:v>5.5</c:v>
                </c:pt>
                <c:pt idx="22">
                  <c:v>5.75</c:v>
                </c:pt>
                <c:pt idx="23">
                  <c:v>6</c:v>
                </c:pt>
                <c:pt idx="24">
                  <c:v>6.25</c:v>
                </c:pt>
                <c:pt idx="25">
                  <c:v>6.5</c:v>
                </c:pt>
                <c:pt idx="26">
                  <c:v>6.75</c:v>
                </c:pt>
                <c:pt idx="27">
                  <c:v>7</c:v>
                </c:pt>
                <c:pt idx="28">
                  <c:v>7.25</c:v>
                </c:pt>
                <c:pt idx="29">
                  <c:v>7.5</c:v>
                </c:pt>
                <c:pt idx="30">
                  <c:v>7.75</c:v>
                </c:pt>
                <c:pt idx="31">
                  <c:v>8</c:v>
                </c:pt>
                <c:pt idx="32">
                  <c:v>8.25</c:v>
                </c:pt>
                <c:pt idx="33">
                  <c:v>8.5</c:v>
                </c:pt>
                <c:pt idx="34">
                  <c:v>8.75</c:v>
                </c:pt>
                <c:pt idx="35">
                  <c:v>9</c:v>
                </c:pt>
                <c:pt idx="36">
                  <c:v>9.25</c:v>
                </c:pt>
                <c:pt idx="37">
                  <c:v>9.5</c:v>
                </c:pt>
                <c:pt idx="38">
                  <c:v>9.75</c:v>
                </c:pt>
                <c:pt idx="39">
                  <c:v>10</c:v>
                </c:pt>
                <c:pt idx="40">
                  <c:v>10.25</c:v>
                </c:pt>
                <c:pt idx="41">
                  <c:v>10.5</c:v>
                </c:pt>
                <c:pt idx="42">
                  <c:v>10.75</c:v>
                </c:pt>
              </c:numCache>
            </c:numRef>
          </c:xVal>
          <c:yVal>
            <c:numRef>
              <c:f>'RFAF Analysis'!$S$2:$S$44</c:f>
              <c:numCache>
                <c:formatCode>General</c:formatCode>
                <c:ptCount val="43"/>
                <c:pt idx="0">
                  <c:v>2214</c:v>
                </c:pt>
                <c:pt idx="1">
                  <c:v>2168</c:v>
                </c:pt>
                <c:pt idx="2">
                  <c:v>2004.0000000000002</c:v>
                </c:pt>
                <c:pt idx="3">
                  <c:v>1559</c:v>
                </c:pt>
                <c:pt idx="4">
                  <c:v>913.99999999999989</c:v>
                </c:pt>
                <c:pt idx="5">
                  <c:v>543.99999999999989</c:v>
                </c:pt>
                <c:pt idx="6">
                  <c:v>350.99999999999994</c:v>
                </c:pt>
                <c:pt idx="7">
                  <c:v>233.99999999999997</c:v>
                </c:pt>
                <c:pt idx="8">
                  <c:v>147.99999999999997</c:v>
                </c:pt>
                <c:pt idx="9">
                  <c:v>102.99999999999996</c:v>
                </c:pt>
                <c:pt idx="10">
                  <c:v>84.999999999999957</c:v>
                </c:pt>
                <c:pt idx="11">
                  <c:v>73.000000000000043</c:v>
                </c:pt>
                <c:pt idx="12">
                  <c:v>61.999999999999936</c:v>
                </c:pt>
                <c:pt idx="13">
                  <c:v>56.999999999999908</c:v>
                </c:pt>
                <c:pt idx="14">
                  <c:v>47.999999999999915</c:v>
                </c:pt>
                <c:pt idx="15">
                  <c:v>43.999999999999943</c:v>
                </c:pt>
                <c:pt idx="16">
                  <c:v>37.00000000000005</c:v>
                </c:pt>
                <c:pt idx="17">
                  <c:v>33.000000000000078</c:v>
                </c:pt>
                <c:pt idx="18">
                  <c:v>30.999999999999968</c:v>
                </c:pt>
                <c:pt idx="19">
                  <c:v>24.999999999999886</c:v>
                </c:pt>
                <c:pt idx="20">
                  <c:v>20.999999999999915</c:v>
                </c:pt>
                <c:pt idx="21">
                  <c:v>16.999999999999943</c:v>
                </c:pt>
                <c:pt idx="22">
                  <c:v>16.999999999999943</c:v>
                </c:pt>
                <c:pt idx="23">
                  <c:v>16.999999999999943</c:v>
                </c:pt>
                <c:pt idx="24">
                  <c:v>15.000000000000082</c:v>
                </c:pt>
                <c:pt idx="25">
                  <c:v>11.00000000000011</c:v>
                </c:pt>
                <c:pt idx="26">
                  <c:v>10.000000000000055</c:v>
                </c:pt>
                <c:pt idx="27">
                  <c:v>10.000000000000055</c:v>
                </c:pt>
                <c:pt idx="28">
                  <c:v>7.9999999999999432</c:v>
                </c:pt>
                <c:pt idx="29">
                  <c:v>6.9999999999998881</c:v>
                </c:pt>
                <c:pt idx="30">
                  <c:v>3.9999999999999716</c:v>
                </c:pt>
                <c:pt idx="31">
                  <c:v>3.9999999999999716</c:v>
                </c:pt>
                <c:pt idx="32">
                  <c:v>2.9999999999999165</c:v>
                </c:pt>
                <c:pt idx="33">
                  <c:v>2.9999999999999165</c:v>
                </c:pt>
                <c:pt idx="34">
                  <c:v>2.9999999999999165</c:v>
                </c:pt>
                <c:pt idx="35">
                  <c:v>1.0000000000000555</c:v>
                </c:pt>
                <c:pt idx="36">
                  <c:v>1.0000000000000555</c:v>
                </c:pt>
                <c:pt idx="37">
                  <c:v>1.0000000000000555</c:v>
                </c:pt>
                <c:pt idx="38">
                  <c:v>1.0000000000000555</c:v>
                </c:pt>
                <c:pt idx="39">
                  <c:v>1.0000000000000555</c:v>
                </c:pt>
                <c:pt idx="40">
                  <c:v>1.0000000000000555</c:v>
                </c:pt>
                <c:pt idx="41">
                  <c:v>1.0000000000000555</c:v>
                </c:pt>
                <c:pt idx="42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B38-4F7C-82EF-E6F5CA7B73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41838927"/>
        <c:axId val="1743320239"/>
      </c:scatterChart>
      <c:valAx>
        <c:axId val="204183892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3320239"/>
        <c:crosses val="autoZero"/>
        <c:crossBetween val="midCat"/>
      </c:valAx>
      <c:valAx>
        <c:axId val="17433202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4183892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'RFAF Analysis'!$I$1127</c:f>
              <c:strCache>
                <c:ptCount val="1"/>
                <c:pt idx="0">
                  <c:v>Uri RFAF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'RFAF Analysis'!$H$1128:$H$1156</c:f>
              <c:numCache>
                <c:formatCode>m/d/yyyy</c:formatCode>
                <c:ptCount val="29"/>
                <c:pt idx="0">
                  <c:v>44237</c:v>
                </c:pt>
                <c:pt idx="1">
                  <c:v>44238</c:v>
                </c:pt>
                <c:pt idx="2">
                  <c:v>44239</c:v>
                </c:pt>
                <c:pt idx="3">
                  <c:v>44240</c:v>
                </c:pt>
                <c:pt idx="4">
                  <c:v>44241</c:v>
                </c:pt>
                <c:pt idx="5">
                  <c:v>44242</c:v>
                </c:pt>
                <c:pt idx="6">
                  <c:v>44243</c:v>
                </c:pt>
                <c:pt idx="7">
                  <c:v>44244</c:v>
                </c:pt>
                <c:pt idx="8">
                  <c:v>44245</c:v>
                </c:pt>
                <c:pt idx="9">
                  <c:v>44246</c:v>
                </c:pt>
                <c:pt idx="10">
                  <c:v>44247</c:v>
                </c:pt>
                <c:pt idx="11">
                  <c:v>44248</c:v>
                </c:pt>
                <c:pt idx="12">
                  <c:v>44249</c:v>
                </c:pt>
                <c:pt idx="13">
                  <c:v>44250</c:v>
                </c:pt>
                <c:pt idx="14">
                  <c:v>44251</c:v>
                </c:pt>
                <c:pt idx="15">
                  <c:v>44252</c:v>
                </c:pt>
                <c:pt idx="16">
                  <c:v>44253</c:v>
                </c:pt>
                <c:pt idx="17">
                  <c:v>44254</c:v>
                </c:pt>
                <c:pt idx="18">
                  <c:v>44255</c:v>
                </c:pt>
                <c:pt idx="19">
                  <c:v>44256</c:v>
                </c:pt>
                <c:pt idx="20">
                  <c:v>44257</c:v>
                </c:pt>
                <c:pt idx="21">
                  <c:v>44258</c:v>
                </c:pt>
                <c:pt idx="22">
                  <c:v>44259</c:v>
                </c:pt>
                <c:pt idx="23">
                  <c:v>44260</c:v>
                </c:pt>
                <c:pt idx="24">
                  <c:v>44261</c:v>
                </c:pt>
                <c:pt idx="25">
                  <c:v>44262</c:v>
                </c:pt>
                <c:pt idx="26">
                  <c:v>44263</c:v>
                </c:pt>
                <c:pt idx="27">
                  <c:v>44264</c:v>
                </c:pt>
                <c:pt idx="28">
                  <c:v>44265</c:v>
                </c:pt>
              </c:numCache>
            </c:numRef>
          </c:cat>
          <c:val>
            <c:numRef>
              <c:f>'RFAF Analysis'!$I$1128:$I$1156</c:f>
              <c:numCache>
                <c:formatCode>0.00</c:formatCode>
                <c:ptCount val="29"/>
                <c:pt idx="0">
                  <c:v>2.46</c:v>
                </c:pt>
                <c:pt idx="1">
                  <c:v>6.35</c:v>
                </c:pt>
                <c:pt idx="2">
                  <c:v>10.61</c:v>
                </c:pt>
                <c:pt idx="3">
                  <c:v>8.91</c:v>
                </c:pt>
                <c:pt idx="4">
                  <c:v>8.1</c:v>
                </c:pt>
                <c:pt idx="5">
                  <c:v>7.1</c:v>
                </c:pt>
                <c:pt idx="6">
                  <c:v>6.45</c:v>
                </c:pt>
                <c:pt idx="7">
                  <c:v>4.88</c:v>
                </c:pt>
                <c:pt idx="8">
                  <c:v>3.53</c:v>
                </c:pt>
                <c:pt idx="9">
                  <c:v>0.44</c:v>
                </c:pt>
                <c:pt idx="10">
                  <c:v>0.1</c:v>
                </c:pt>
                <c:pt idx="11">
                  <c:v>0.09</c:v>
                </c:pt>
                <c:pt idx="12">
                  <c:v>0.09</c:v>
                </c:pt>
                <c:pt idx="13">
                  <c:v>7.0000000000000007E-2</c:v>
                </c:pt>
                <c:pt idx="14">
                  <c:v>0.01</c:v>
                </c:pt>
                <c:pt idx="15">
                  <c:v>0.01</c:v>
                </c:pt>
                <c:pt idx="16">
                  <c:v>0.01</c:v>
                </c:pt>
                <c:pt idx="17">
                  <c:v>0.01</c:v>
                </c:pt>
                <c:pt idx="18">
                  <c:v>0.01</c:v>
                </c:pt>
                <c:pt idx="19">
                  <c:v>0.01</c:v>
                </c:pt>
                <c:pt idx="20">
                  <c:v>0.01</c:v>
                </c:pt>
                <c:pt idx="21">
                  <c:v>0.01</c:v>
                </c:pt>
                <c:pt idx="22">
                  <c:v>0.01</c:v>
                </c:pt>
                <c:pt idx="23">
                  <c:v>0.01</c:v>
                </c:pt>
                <c:pt idx="24">
                  <c:v>0.01</c:v>
                </c:pt>
                <c:pt idx="25">
                  <c:v>0.01</c:v>
                </c:pt>
                <c:pt idx="26">
                  <c:v>0.01</c:v>
                </c:pt>
                <c:pt idx="27">
                  <c:v>0.03</c:v>
                </c:pt>
                <c:pt idx="28">
                  <c:v>0.09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9EA-400D-8CCA-B681239FAA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54945231"/>
        <c:axId val="2033729695"/>
      </c:lineChart>
      <c:dateAx>
        <c:axId val="1954945231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3729695"/>
        <c:crosses val="autoZero"/>
        <c:auto val="1"/>
        <c:lblOffset val="100"/>
        <c:baseTimeUnit val="days"/>
      </c:dateAx>
      <c:valAx>
        <c:axId val="20337296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49452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C4710B-2A8D-4608-B15A-1620BC8A888F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F35A3A-9FC9-44A2-9465-F34739611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491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5C47D-1CE2-413C-A42F-8013714F2F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F07C4D-CD50-4CA7-9D6D-C74188DC9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129DF-DA0A-40DD-8EDE-43AD685CB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5FF23-8721-4E50-9DB4-20ED06D5A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ADB3B2-2A1F-44BC-9111-A1D27F52F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76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61E69-42CD-471D-A39A-834B27B9F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33CD8B-8404-4BB7-96C6-40E36052F9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FA3DC2-DB8D-4909-A2E2-74461866D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6C78D-DAB0-4909-8606-E3266B8E0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DC8A75-AFEC-4D12-AE5F-9D8A48AAC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02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276F8D-2037-47E3-A74E-9F58D57FA9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CD6158-56FA-4493-85BC-EDAE355B8A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6CF1E7-CAA8-45D4-9B3A-CA9237B6E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1CAD08-FCEF-4563-88A3-581A8F5C6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C526FC-3564-4B0B-8D72-A68AF20C3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04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92DCE-F78D-4EC9-ABAB-28F5A10AB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100DF-D0D1-4870-8CC2-79C106376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716D3A-2552-4982-87E0-6AC0BE19A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EE84A-E2E9-40A8-9FDB-90A5D9F0F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B279D-5085-42A1-856E-63D32778F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040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CF7CC-4CD2-4B1C-8453-7BEE19D19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6D56FC-1A31-4323-8F73-C89060302D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BD6E0-1DFB-4B60-A053-A170DF8B7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A3AD3E-67D1-455F-BAD9-D7DA783A0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0BC51-D5C9-4B30-95CA-EAA0499CB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35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F7D2C-6F0C-4A8F-8CD6-1C89C10EF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6E5BE-69D6-4DBC-A6B8-4D26A3214B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72FF47-CC70-454A-9EEB-76C9F6F482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1112FC-912B-47EE-AB68-C65BADCC4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F5D72-9E90-4871-B27B-DB93FD2AE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1BC402-678A-4537-B63D-33B3B3EF5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10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06BDB-20CF-41C9-8C2E-E7984E47F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4CBE24-03BD-401E-AF3A-0EE17F0305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9F3812-3F85-42D9-B48C-860D5CE524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F3F69C-BC30-4D1A-BD5F-A02331E566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B5E5BE-B11C-4EF7-BF12-344BE0C116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312F1B-DDB6-47D7-9555-F899EA1B0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FDB4BD-54B7-414D-8D5D-4C6F1482C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73657D-6647-4119-B3E0-ED7719D0B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345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46D78-0C5D-436E-8219-CDECD9AA9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BE3232-DE48-4131-9CF3-F43D8AFBF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7B1F46-0693-49A5-804C-09C59CF84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6DF0D1-E545-41C5-A2AA-1DCE3FCC6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315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335D95-6F31-416C-B0E4-CFEB563D3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F940D4-DA7E-4AC1-93C7-03A3C9639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732E-5E4D-41F4-A80A-60C86E08D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907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D0511-6355-491A-9294-E83850FAB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0C296-91D3-4B69-9911-4CA851AC6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57B1D9-CB14-4619-9781-70C316F9EB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03FE32-930F-4B4E-8BFC-F7857599B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F6187B-0564-4277-9C02-75884F059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848283-9961-4E4A-91E5-99EA941C3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791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3C3FF-D6EE-4B9F-8657-B9AB324AA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446719-2938-426F-AE45-7A3751F3EA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0DB69C-35A0-4C97-A518-A33EA665E4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BC9F4C-0612-4E19-BE76-9BADA7BF7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AB30CC-324D-4DAF-97B6-3F518EFD7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118BE4-61DF-44F6-8ABC-FE001CAEE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962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5C4691-FAB5-44C7-991C-E554C5C1B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C4B742-645D-46C5-A3C8-66AD51BDF5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A9D426-6B3B-4947-A9ED-9A343CBB71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D4F99-19F7-4184-8A3F-7D883BAD107F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EB096-3D66-4D48-8EF0-DDBFA0C522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052A1-BA78-4A43-BE55-81E1FB45DC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8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600200"/>
            <a:ext cx="7772400" cy="167640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+mn-lt"/>
              </a:rPr>
              <a:t>Analysis of Forward Adjustment Factors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09404" y="5181600"/>
            <a:ext cx="6400800" cy="685800"/>
          </a:xfrm>
        </p:spPr>
        <p:txBody>
          <a:bodyPr>
            <a:normAutofit/>
          </a:bodyPr>
          <a:lstStyle/>
          <a:p>
            <a:r>
              <a:rPr lang="en-US" dirty="0"/>
              <a:t>18 April 2024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66604" y="3962401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</a:t>
            </a:r>
            <a:r>
              <a:rPr lang="en-US" b="1" dirty="0"/>
              <a:t>Brenden Sager, Austin Energy, Chair</a:t>
            </a:r>
          </a:p>
        </p:txBody>
      </p:sp>
    </p:spTree>
    <p:extLst>
      <p:ext uri="{BB962C8B-B14F-4D97-AF65-F5344CB8AC3E}">
        <p14:creationId xmlns:p14="http://schemas.microsoft.com/office/powerpoint/2010/main" val="3329429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0A275-6F18-9E00-6EE8-78840D918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83A52-6025-7718-0957-E7DF249B3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235205-C5EC-104F-5A86-F6701DFFDE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962" y="219075"/>
            <a:ext cx="10506075" cy="641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232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6B4EA-423F-55B1-0474-835531764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F98D8-8E24-2F37-5059-11D6A09C1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F67BBF6-4EC0-7FB3-CD4E-C5A77DAE48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780" y="256478"/>
            <a:ext cx="11653025" cy="6236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5315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2AAA7-8B13-490E-A894-C9C4F7508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Conclusion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AB387B-76D6-4BBC-A11E-17A00A5FD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5DDFA0C-4015-8DBB-1F4D-479E6EC8E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5519"/>
            <a:ext cx="10515600" cy="4681057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</a:rPr>
              <a:t>CFSG should consider max values of 8.5 for FAF’s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Would add clarity 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</a:rPr>
              <a:t>for short term collateral requirements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</a:rPr>
              <a:t>CFSG should consider a min value of FAF’s &lt; 1 </a:t>
            </a:r>
            <a:r>
              <a:rPr lang="en-US" sz="3200" u="sng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only if there are changes to the lookback value</a:t>
            </a:r>
          </a:p>
          <a:p>
            <a:pPr marL="457200" lvl="1">
              <a:spcBef>
                <a:spcPts val="0"/>
              </a:spcBef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</a:rPr>
              <a:t>If lookback </a:t>
            </a:r>
            <a:r>
              <a:rPr lang="en-US" sz="3200" i="1" dirty="0">
                <a:latin typeface="Calibri" panose="020F0502020204030204" pitchFamily="34" charset="0"/>
                <a:ea typeface="Calibri" panose="020F0502020204030204" pitchFamily="34" charset="0"/>
              </a:rPr>
              <a:t>not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</a:rPr>
              <a:t> changed, then current method is preferable </a:t>
            </a:r>
          </a:p>
          <a:p>
            <a:pPr marL="0">
              <a:spcBef>
                <a:spcPts val="0"/>
              </a:spcBef>
            </a:pPr>
            <a:r>
              <a:rPr lang="en-US" sz="3200" dirty="0"/>
              <a:t>Fixing max/min values for FAF and/or lookbacks more straightforward implementation compared complex EAL formula adjustment proposals (which are not mutually exclusive)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299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0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4" descr="Question marks in a line and one question mark is lit">
            <a:extLst>
              <a:ext uri="{FF2B5EF4-FFF2-40B4-BE49-F238E27FC236}">
                <a16:creationId xmlns:a16="http://schemas.microsoft.com/office/drawing/2014/main" id="{6B2C015A-608E-460E-AEF9-3985F55107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80" r="23298" b="7112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9" name="Rectangle 22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6D4A7F-F05A-475E-92CE-D3F0E16C2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Questions?</a:t>
            </a:r>
          </a:p>
        </p:txBody>
      </p:sp>
      <p:sp>
        <p:nvSpPr>
          <p:cNvPr id="30" name="Rectangle 2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37495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AEC8F-2D4F-4A40-B1DE-C737D9B7B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7200" b="1" dirty="0"/>
              <a:t>Purpose</a:t>
            </a:r>
            <a:br>
              <a:rPr lang="en-US" sz="4400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E9BD2-307A-4E7D-A5B1-8A2D4D3A4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7818"/>
            <a:ext cx="10515600" cy="4699145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  <a:defRPr/>
            </a:pPr>
            <a:r>
              <a:rPr lang="en-US" dirty="0"/>
              <a:t>ERCOT Credit Estimate Aggregate Liability presentations included discussions on possible “gating” of forward adjustment factors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Max values could provide certainty around capital requirements during high price events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Minimum value could provide credit assurance when FAF “haircuts” invoice exposure at values &lt; 1.0, especially after high pricing events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However, FAF’s below &lt; 1 are the only protection against persistent high collateral requirements from lookbacks unaligned with pricing and invoices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To date, analysis focused on EAL/TPE in various scenarios versus aggregate invoice exposure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Need to consider collateral posting which also includes discretionary collateral and CRR locks – might be hard to back out these effects</a:t>
            </a:r>
          </a:p>
          <a:p>
            <a:pPr lvl="1">
              <a:spcBef>
                <a:spcPts val="0"/>
              </a:spcBef>
              <a:defRPr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12649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AEC8F-2D4F-4A40-B1DE-C737D9B7B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7200" b="1" dirty="0"/>
              <a:t>FAF definition</a:t>
            </a:r>
            <a:br>
              <a:rPr lang="en-US" sz="4400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E9BD2-307A-4E7D-A5B1-8A2D4D3A4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7818"/>
            <a:ext cx="10515600" cy="4699145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  <a:defRPr/>
            </a:pPr>
            <a:r>
              <a:rPr lang="en-US" sz="3200" dirty="0"/>
              <a:t>Simplified formula: </a:t>
            </a:r>
            <a:r>
              <a:rPr lang="en-US" sz="3200" b="1" i="1" dirty="0"/>
              <a:t>RFAF x Max 40-day RT invoice history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/>
              <a:t>Analysis focuses on </a:t>
            </a:r>
            <a:r>
              <a:rPr lang="en-US" sz="3200" b="1" u="sng" dirty="0"/>
              <a:t>Real Time FAF’s </a:t>
            </a:r>
            <a:r>
              <a:rPr lang="en-US" sz="3200" dirty="0"/>
              <a:t>since both RFAF and DFAF highly correlated (coefficient = 0.87)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/>
              <a:t>RFAF more prominent in EAL calculation, applied to max value of Real Time daily history (lookback)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/>
              <a:t>Fixing max/min values for FAF more straightforward implementation compared EAL adjustment proposals (which are not mutually exclusive)</a:t>
            </a:r>
          </a:p>
          <a:p>
            <a:pPr lvl="1">
              <a:spcBef>
                <a:spcPts val="0"/>
              </a:spcBef>
              <a:defRPr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48881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D3362-1899-4EC3-9D1B-D87355DB9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FAF Data Summary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2EF09B3-107D-7402-67D9-8B14D513A7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5568296"/>
              </p:ext>
            </p:extLst>
          </p:nvPr>
        </p:nvGraphicFramePr>
        <p:xfrm>
          <a:off x="855677" y="1825625"/>
          <a:ext cx="10498120" cy="1112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487722">
                  <a:extLst>
                    <a:ext uri="{9D8B030D-6E8A-4147-A177-3AD203B41FA5}">
                      <a16:colId xmlns:a16="http://schemas.microsoft.com/office/drawing/2014/main" val="923426517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478690649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0014645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min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0.01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>
                          <a:solidFill>
                            <a:srgbClr val="000000"/>
                          </a:solidFill>
                          <a:effectLst/>
                        </a:rPr>
                        <a:t>2/7/2018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4606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>
                          <a:solidFill>
                            <a:srgbClr val="000000"/>
                          </a:solidFill>
                          <a:effectLst/>
                        </a:rPr>
                        <a:t>max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10.61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4/9/2024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9217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>
                          <a:solidFill>
                            <a:srgbClr val="000000"/>
                          </a:solidFill>
                          <a:effectLst/>
                        </a:rPr>
                        <a:t>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>
                          <a:solidFill>
                            <a:srgbClr val="000000"/>
                          </a:solidFill>
                          <a:effectLst/>
                        </a:rPr>
                        <a:t>2254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0222495"/>
                  </a:ext>
                </a:extLst>
              </a:tr>
            </a:tbl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8DD36A51-FAE0-71C8-3CE7-A479AB6DF0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4790966"/>
              </p:ext>
            </p:extLst>
          </p:nvPr>
        </p:nvGraphicFramePr>
        <p:xfrm>
          <a:off x="1248352" y="3195293"/>
          <a:ext cx="9875449" cy="264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240A5AC9-8B04-FD91-A196-DC0454EFD5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6910383"/>
              </p:ext>
            </p:extLst>
          </p:nvPr>
        </p:nvGraphicFramePr>
        <p:xfrm>
          <a:off x="6862195" y="3195293"/>
          <a:ext cx="4261606" cy="1921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60931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AEC8F-2D4F-4A40-B1DE-C737D9B7B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/>
              <a:t>More Data Summary</a:t>
            </a:r>
            <a:br>
              <a:rPr lang="en-US" sz="4400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E9BD2-307A-4E7D-A5B1-8A2D4D3A4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7818"/>
            <a:ext cx="10515600" cy="4699145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  <a:defRPr/>
            </a:pPr>
            <a:endParaRPr lang="en-US" sz="3200" dirty="0"/>
          </a:p>
          <a:p>
            <a:pPr lvl="1">
              <a:spcBef>
                <a:spcPts val="0"/>
              </a:spcBef>
              <a:defRPr/>
            </a:pPr>
            <a:r>
              <a:rPr lang="en-US" sz="3200" dirty="0"/>
              <a:t>FAF rising by roughly .073 per year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/>
              <a:t>45% of data between 1.0 and 1.5; 31% below 1.0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/>
              <a:t>Volatility increasing annually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/>
              <a:t>Higher and more frequent pricing events in data midpoint starting in 2021</a:t>
            </a:r>
          </a:p>
          <a:p>
            <a:pPr lvl="2">
              <a:spcBef>
                <a:spcPts val="0"/>
              </a:spcBef>
              <a:defRPr/>
            </a:pPr>
            <a:r>
              <a:rPr lang="en-US" sz="2800" dirty="0"/>
              <a:t>10 RFAF’s &gt; 4.0 (98</a:t>
            </a:r>
            <a:r>
              <a:rPr lang="en-US" sz="2800" baseline="30000" dirty="0"/>
              <a:t>th</a:t>
            </a:r>
            <a:r>
              <a:rPr lang="en-US" sz="2800" dirty="0"/>
              <a:t> percentile) before 2021 and 34 after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/>
              <a:t>Uri had highest RFAF at 10.61</a:t>
            </a:r>
          </a:p>
        </p:txBody>
      </p:sp>
    </p:spTree>
    <p:extLst>
      <p:ext uri="{BB962C8B-B14F-4D97-AF65-F5344CB8AC3E}">
        <p14:creationId xmlns:p14="http://schemas.microsoft.com/office/powerpoint/2010/main" val="2650149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AEC8F-2D4F-4A40-B1DE-C737D9B7B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/>
              <a:t>RFAF Percentiles and Max Value</a:t>
            </a:r>
            <a:br>
              <a:rPr lang="en-US" sz="4400" b="1" dirty="0"/>
            </a:b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1E4C278-ACA6-406A-F8EA-A668679EAA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2483106"/>
              </p:ext>
            </p:extLst>
          </p:nvPr>
        </p:nvGraphicFramePr>
        <p:xfrm>
          <a:off x="578840" y="1808847"/>
          <a:ext cx="1044778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1089">
                  <a:extLst>
                    <a:ext uri="{9D8B030D-6E8A-4147-A177-3AD203B41FA5}">
                      <a16:colId xmlns:a16="http://schemas.microsoft.com/office/drawing/2014/main" val="277939687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21650891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82401876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8500359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FAF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obs &gt;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N-tile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Wgt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 Avg &gt; FAF level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9296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117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0.90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4.215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8349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2.5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45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0.95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5.425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6091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3.25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0.97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5.819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3410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5.25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0.99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8.119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453885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EC7B35F-D728-84E0-1CFE-D7E269F89E4B}"/>
              </a:ext>
            </a:extLst>
          </p:cNvPr>
          <p:cNvSpPr txBox="1"/>
          <p:nvPr/>
        </p:nvSpPr>
        <p:spPr>
          <a:xfrm>
            <a:off x="1107347" y="3842158"/>
            <a:ext cx="1044778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CFSG members proposed including max value for RFAF to provide more certainty around maximum collateral requirements during pricing events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ERCOT uses percentile and distributional analytic methods for other operational needs in protocols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Above method uses a weighted average of values greater than FAF at observed n-tile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For instance, at 99</a:t>
            </a:r>
            <a:r>
              <a:rPr lang="en-US" sz="2000" baseline="30000" dirty="0"/>
              <a:t>th</a:t>
            </a:r>
            <a:r>
              <a:rPr lang="en-US" sz="2000" dirty="0"/>
              <a:t> percentile only 21/2254 observations = RFAF of 5.25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Observation weighted average of the values &gt; 5.25 = 8.119, only four </a:t>
            </a:r>
            <a:r>
              <a:rPr lang="en-US" sz="2000" dirty="0" err="1"/>
              <a:t>obs</a:t>
            </a:r>
            <a:r>
              <a:rPr lang="en-US" sz="2000" dirty="0"/>
              <a:t> &gt; than this (max 10.61)</a:t>
            </a:r>
          </a:p>
        </p:txBody>
      </p:sp>
    </p:spTree>
    <p:extLst>
      <p:ext uri="{BB962C8B-B14F-4D97-AF65-F5344CB8AC3E}">
        <p14:creationId xmlns:p14="http://schemas.microsoft.com/office/powerpoint/2010/main" val="1766770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2AAA7-8B13-490E-A894-C9C4F7508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003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RFAF time series and periods where &lt; 1.0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AB387B-76D6-4BBC-A11E-17A00A5FD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5DDFA0C-4015-8DBB-1F4D-479E6EC8E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50053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921EABE-2992-8A81-100E-B1705ED6E1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905164"/>
            <a:ext cx="11334750" cy="5462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581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2AAA7-8B13-490E-A894-C9C4F7508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RFAF history and minimums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AB387B-76D6-4BBC-A11E-17A00A5FD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5DDFA0C-4015-8DBB-1F4D-479E6EC8E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1674"/>
            <a:ext cx="10515600" cy="3166435"/>
          </a:xfrm>
        </p:spPr>
        <p:txBody>
          <a:bodyPr>
            <a:normAutofit fontScale="92500" lnSpcReduction="10000"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We observed that RFAF can fall below 1.0 and usually does so after a dramatic high price event, 31% of data &lt; 1.0</a:t>
            </a:r>
          </a:p>
          <a:p>
            <a:pPr marL="0">
              <a:spcBef>
                <a:spcPts val="0"/>
              </a:spcBef>
            </a:pPr>
            <a:r>
              <a:rPr lang="en-US" sz="2800" dirty="0"/>
              <a:t>As high prices roll off but settlement prices remain high, calculation may cause (unintended?) FAF of &lt; 1.0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Given nature of calc this effectively haircuts the maximum invoice exposure, possibly below actual which is a risk to the market and undermines intent of methodology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Uri a particularly notable case where RFAF went from 10.61 to 0.44 in eight days then remained at 0.01 for several days thereafter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40BA35D-C4FD-180A-EBB7-50DF8ADDE2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3847743"/>
              </p:ext>
            </p:extLst>
          </p:nvPr>
        </p:nvGraphicFramePr>
        <p:xfrm>
          <a:off x="1182848" y="4093828"/>
          <a:ext cx="9622172" cy="2078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4725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2AAA7-8B13-490E-A894-C9C4F7508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8983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RFAF history and invoice history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AB387B-76D6-4BBC-A11E-17A00A5FD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5DDFA0C-4015-8DBB-1F4D-479E6EC8E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2297"/>
            <a:ext cx="10515600" cy="1132840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9748A4A2-08AC-48E0-ACC5-AC07DEDF2B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265300"/>
              </p:ext>
            </p:extLst>
          </p:nvPr>
        </p:nvGraphicFramePr>
        <p:xfrm>
          <a:off x="2032003" y="3556444"/>
          <a:ext cx="8127999" cy="113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4073667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0820431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6920072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5943600" algn="r"/>
                        </a:tabLst>
                      </a:pPr>
                      <a:r>
                        <a:rPr lang="en-US" sz="2000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lrq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5943600" algn="r"/>
                        </a:tabLs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Days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Look-back period for RTM to find the maximum of RTLE or URTA for all QSEs represented by the Counter-Party if any of the QSEs represented by the Counter-Party represent either Load or generation.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4053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800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lrq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Days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7369926"/>
                  </a:ext>
                </a:extLst>
              </a:tr>
            </a:tbl>
          </a:graphicData>
        </a:graphic>
      </p:graphicFrame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D6ED5530-468C-450B-A3A9-899D6CFCBB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494864"/>
              </p:ext>
            </p:extLst>
          </p:nvPr>
        </p:nvGraphicFramePr>
        <p:xfrm>
          <a:off x="2032000" y="4755641"/>
          <a:ext cx="812800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275081022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359299050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623782312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549646920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320114906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7755311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MW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Dollars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RTLE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5812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40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1,600,000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1,600,000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71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5,000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400,000,000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4,000,000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971263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66FFB1E-3097-5EF5-1077-2DC09593F81D}"/>
              </a:ext>
            </a:extLst>
          </p:cNvPr>
          <p:cNvSpPr txBox="1"/>
          <p:nvPr/>
        </p:nvSpPr>
        <p:spPr>
          <a:xfrm>
            <a:off x="849745" y="1182231"/>
            <a:ext cx="105156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Protocols propose a Look-back period for RTM seeking max invoice exposur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e for 40 days ensure there is enough collateral from CP to cover default and mass transition event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While FAF method calls more collateral when forwards rise against most recent SPP’s – lookbacks maintain elevated collateral levels well past an event (40 days posting max invoice vs 2-day event)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As shown below, FAF &lt; 1.0 effectively adjusts down the lookback to a “reasonable” amount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Can we calibrate lookback/min FAF? … Max (current RTLE, FAF adjusted RTLE)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615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487ff0d5-859f-4698-9b9b-079befd22fd5}" enabled="1" method="Standard" siteId="{482dc10d-9180-4c99-816e-70ee2557afd5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2346</TotalTime>
  <Words>747</Words>
  <Application>Microsoft Office PowerPoint</Application>
  <PresentationFormat>Widescreen</PresentationFormat>
  <Paragraphs>108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Aptos</vt:lpstr>
      <vt:lpstr>Arial</vt:lpstr>
      <vt:lpstr>Arial Rounded MT Bold</vt:lpstr>
      <vt:lpstr>Calibri</vt:lpstr>
      <vt:lpstr>Calibri Light</vt:lpstr>
      <vt:lpstr>Segoe UI</vt:lpstr>
      <vt:lpstr>Times New Roman</vt:lpstr>
      <vt:lpstr>Office Theme</vt:lpstr>
      <vt:lpstr>Analysis of Forward Adjustment Factors</vt:lpstr>
      <vt:lpstr>Purpose </vt:lpstr>
      <vt:lpstr>FAF definition </vt:lpstr>
      <vt:lpstr>FAF Data Summary</vt:lpstr>
      <vt:lpstr>More Data Summary </vt:lpstr>
      <vt:lpstr>RFAF Percentiles and Max Value </vt:lpstr>
      <vt:lpstr>RFAF time series and periods where &lt; 1.0</vt:lpstr>
      <vt:lpstr>RFAF history and minimums</vt:lpstr>
      <vt:lpstr>RFAF history and invoice history</vt:lpstr>
      <vt:lpstr>PowerPoint Presentation</vt:lpstr>
      <vt:lpstr>PowerPoint Presentation</vt:lpstr>
      <vt:lpstr>Conclusion</vt:lpstr>
      <vt:lpstr>Questions?</vt:lpstr>
    </vt:vector>
  </TitlesOfParts>
  <Company>Austin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Another credit calculation adjustment proposal</dc:title>
  <dc:creator>Sager, Brenden</dc:creator>
  <cp:lastModifiedBy>Sager, Brenden</cp:lastModifiedBy>
  <cp:revision>54</cp:revision>
  <dcterms:created xsi:type="dcterms:W3CDTF">2022-08-01T15:23:51Z</dcterms:created>
  <dcterms:modified xsi:type="dcterms:W3CDTF">2024-04-16T17:47:33Z</dcterms:modified>
</cp:coreProperties>
</file>