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135" r:id="rId2"/>
    <p:sldId id="1134" r:id="rId3"/>
    <p:sldId id="1155" r:id="rId4"/>
    <p:sldId id="1136" r:id="rId5"/>
    <p:sldId id="1156" r:id="rId6"/>
    <p:sldId id="1157" r:id="rId7"/>
    <p:sldId id="1142" r:id="rId8"/>
    <p:sldId id="1151" r:id="rId9"/>
    <p:sldId id="1158" r:id="rId10"/>
    <p:sldId id="1159" r:id="rId11"/>
    <p:sldId id="1160" r:id="rId12"/>
    <p:sldId id="1152" r:id="rId13"/>
    <p:sldId id="114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usion\Groups\EMO\RiskControl\Mid_Office\CREDIT\Brenden\ERCOT\Historic_RFAF_DFAF_from_Feb2018_bs10April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FAF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'RFAF Analysis'!$P$2:$P$44</c:f>
              <c:numCache>
                <c:formatCode>General</c:formatCode>
                <c:ptCount val="43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</c:numCache>
            </c:numRef>
          </c:cat>
          <c:val>
            <c:numRef>
              <c:f>'RFAF Analysis'!$Q$2:$Q$44</c:f>
              <c:numCache>
                <c:formatCode>General</c:formatCode>
                <c:ptCount val="43"/>
                <c:pt idx="0">
                  <c:v>40</c:v>
                </c:pt>
                <c:pt idx="1">
                  <c:v>46</c:v>
                </c:pt>
                <c:pt idx="2">
                  <c:v>164</c:v>
                </c:pt>
                <c:pt idx="3">
                  <c:v>445</c:v>
                </c:pt>
                <c:pt idx="4">
                  <c:v>645</c:v>
                </c:pt>
                <c:pt idx="5">
                  <c:v>370</c:v>
                </c:pt>
                <c:pt idx="6">
                  <c:v>193</c:v>
                </c:pt>
                <c:pt idx="7">
                  <c:v>117</c:v>
                </c:pt>
                <c:pt idx="8">
                  <c:v>86</c:v>
                </c:pt>
                <c:pt idx="9">
                  <c:v>45</c:v>
                </c:pt>
                <c:pt idx="10">
                  <c:v>18</c:v>
                </c:pt>
                <c:pt idx="11">
                  <c:v>12</c:v>
                </c:pt>
                <c:pt idx="12">
                  <c:v>11</c:v>
                </c:pt>
                <c:pt idx="13">
                  <c:v>5</c:v>
                </c:pt>
                <c:pt idx="14">
                  <c:v>9</c:v>
                </c:pt>
                <c:pt idx="15">
                  <c:v>4</c:v>
                </c:pt>
                <c:pt idx="16">
                  <c:v>7</c:v>
                </c:pt>
                <c:pt idx="17">
                  <c:v>4</c:v>
                </c:pt>
                <c:pt idx="18">
                  <c:v>2</c:v>
                </c:pt>
                <c:pt idx="19">
                  <c:v>6</c:v>
                </c:pt>
                <c:pt idx="20">
                  <c:v>4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4</c:v>
                </c:pt>
                <c:pt idx="26">
                  <c:v>1</c:v>
                </c:pt>
                <c:pt idx="27">
                  <c:v>0</c:v>
                </c:pt>
                <c:pt idx="28">
                  <c:v>2</c:v>
                </c:pt>
                <c:pt idx="29">
                  <c:v>1</c:v>
                </c:pt>
                <c:pt idx="30">
                  <c:v>3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8-4EA1-B787-E4DCE9BFC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1927823"/>
        <c:axId val="1197974272"/>
      </c:barChart>
      <c:catAx>
        <c:axId val="184192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974272"/>
        <c:crosses val="autoZero"/>
        <c:auto val="1"/>
        <c:lblAlgn val="ctr"/>
        <c:lblOffset val="100"/>
        <c:noMultiLvlLbl val="0"/>
      </c:catAx>
      <c:valAx>
        <c:axId val="119797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1927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'RFAF Analysis'!$P$2:$P$44</c:f>
              <c:numCache>
                <c:formatCode>General</c:formatCode>
                <c:ptCount val="43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</c:v>
                </c:pt>
                <c:pt idx="16">
                  <c:v>4.25</c:v>
                </c:pt>
                <c:pt idx="17">
                  <c:v>4.5</c:v>
                </c:pt>
                <c:pt idx="18">
                  <c:v>4.75</c:v>
                </c:pt>
                <c:pt idx="19">
                  <c:v>5</c:v>
                </c:pt>
                <c:pt idx="20">
                  <c:v>5.25</c:v>
                </c:pt>
                <c:pt idx="21">
                  <c:v>5.5</c:v>
                </c:pt>
                <c:pt idx="22">
                  <c:v>5.75</c:v>
                </c:pt>
                <c:pt idx="23">
                  <c:v>6</c:v>
                </c:pt>
                <c:pt idx="24">
                  <c:v>6.25</c:v>
                </c:pt>
                <c:pt idx="25">
                  <c:v>6.5</c:v>
                </c:pt>
                <c:pt idx="26">
                  <c:v>6.75</c:v>
                </c:pt>
                <c:pt idx="27">
                  <c:v>7</c:v>
                </c:pt>
                <c:pt idx="28">
                  <c:v>7.25</c:v>
                </c:pt>
                <c:pt idx="29">
                  <c:v>7.5</c:v>
                </c:pt>
                <c:pt idx="30">
                  <c:v>7.75</c:v>
                </c:pt>
                <c:pt idx="31">
                  <c:v>8</c:v>
                </c:pt>
                <c:pt idx="32">
                  <c:v>8.25</c:v>
                </c:pt>
                <c:pt idx="33">
                  <c:v>8.5</c:v>
                </c:pt>
                <c:pt idx="34">
                  <c:v>8.75</c:v>
                </c:pt>
                <c:pt idx="35">
                  <c:v>9</c:v>
                </c:pt>
                <c:pt idx="36">
                  <c:v>9.25</c:v>
                </c:pt>
                <c:pt idx="37">
                  <c:v>9.5</c:v>
                </c:pt>
                <c:pt idx="38">
                  <c:v>9.75</c:v>
                </c:pt>
                <c:pt idx="39">
                  <c:v>10</c:v>
                </c:pt>
                <c:pt idx="40">
                  <c:v>10.25</c:v>
                </c:pt>
                <c:pt idx="41">
                  <c:v>10.5</c:v>
                </c:pt>
                <c:pt idx="42">
                  <c:v>10.75</c:v>
                </c:pt>
              </c:numCache>
            </c:numRef>
          </c:xVal>
          <c:yVal>
            <c:numRef>
              <c:f>'RFAF Analysis'!$S$2:$S$44</c:f>
              <c:numCache>
                <c:formatCode>General</c:formatCode>
                <c:ptCount val="43"/>
                <c:pt idx="0">
                  <c:v>2214</c:v>
                </c:pt>
                <c:pt idx="1">
                  <c:v>2168</c:v>
                </c:pt>
                <c:pt idx="2">
                  <c:v>2004.0000000000002</c:v>
                </c:pt>
                <c:pt idx="3">
                  <c:v>1559</c:v>
                </c:pt>
                <c:pt idx="4">
                  <c:v>913.99999999999989</c:v>
                </c:pt>
                <c:pt idx="5">
                  <c:v>543.99999999999989</c:v>
                </c:pt>
                <c:pt idx="6">
                  <c:v>350.99999999999994</c:v>
                </c:pt>
                <c:pt idx="7">
                  <c:v>233.99999999999997</c:v>
                </c:pt>
                <c:pt idx="8">
                  <c:v>147.99999999999997</c:v>
                </c:pt>
                <c:pt idx="9">
                  <c:v>102.99999999999996</c:v>
                </c:pt>
                <c:pt idx="10">
                  <c:v>84.999999999999957</c:v>
                </c:pt>
                <c:pt idx="11">
                  <c:v>73.000000000000043</c:v>
                </c:pt>
                <c:pt idx="12">
                  <c:v>61.999999999999936</c:v>
                </c:pt>
                <c:pt idx="13">
                  <c:v>56.999999999999908</c:v>
                </c:pt>
                <c:pt idx="14">
                  <c:v>47.999999999999915</c:v>
                </c:pt>
                <c:pt idx="15">
                  <c:v>43.999999999999943</c:v>
                </c:pt>
                <c:pt idx="16">
                  <c:v>37.00000000000005</c:v>
                </c:pt>
                <c:pt idx="17">
                  <c:v>33.000000000000078</c:v>
                </c:pt>
                <c:pt idx="18">
                  <c:v>30.999999999999968</c:v>
                </c:pt>
                <c:pt idx="19">
                  <c:v>24.999999999999886</c:v>
                </c:pt>
                <c:pt idx="20">
                  <c:v>20.999999999999915</c:v>
                </c:pt>
                <c:pt idx="21">
                  <c:v>16.999999999999943</c:v>
                </c:pt>
                <c:pt idx="22">
                  <c:v>16.999999999999943</c:v>
                </c:pt>
                <c:pt idx="23">
                  <c:v>16.999999999999943</c:v>
                </c:pt>
                <c:pt idx="24">
                  <c:v>15.000000000000082</c:v>
                </c:pt>
                <c:pt idx="25">
                  <c:v>11.00000000000011</c:v>
                </c:pt>
                <c:pt idx="26">
                  <c:v>10.000000000000055</c:v>
                </c:pt>
                <c:pt idx="27">
                  <c:v>10.000000000000055</c:v>
                </c:pt>
                <c:pt idx="28">
                  <c:v>7.9999999999999432</c:v>
                </c:pt>
                <c:pt idx="29">
                  <c:v>6.9999999999998881</c:v>
                </c:pt>
                <c:pt idx="30">
                  <c:v>3.9999999999999716</c:v>
                </c:pt>
                <c:pt idx="31">
                  <c:v>3.9999999999999716</c:v>
                </c:pt>
                <c:pt idx="32">
                  <c:v>2.9999999999999165</c:v>
                </c:pt>
                <c:pt idx="33">
                  <c:v>2.9999999999999165</c:v>
                </c:pt>
                <c:pt idx="34">
                  <c:v>2.9999999999999165</c:v>
                </c:pt>
                <c:pt idx="35">
                  <c:v>1.0000000000000555</c:v>
                </c:pt>
                <c:pt idx="36">
                  <c:v>1.0000000000000555</c:v>
                </c:pt>
                <c:pt idx="37">
                  <c:v>1.0000000000000555</c:v>
                </c:pt>
                <c:pt idx="38">
                  <c:v>1.0000000000000555</c:v>
                </c:pt>
                <c:pt idx="39">
                  <c:v>1.0000000000000555</c:v>
                </c:pt>
                <c:pt idx="40">
                  <c:v>1.0000000000000555</c:v>
                </c:pt>
                <c:pt idx="41">
                  <c:v>1.0000000000000555</c:v>
                </c:pt>
                <c:pt idx="4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B38-4F7C-82EF-E6F5CA7B7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1838927"/>
        <c:axId val="1743320239"/>
      </c:scatterChart>
      <c:valAx>
        <c:axId val="20418389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3320239"/>
        <c:crosses val="autoZero"/>
        <c:crossBetween val="midCat"/>
      </c:valAx>
      <c:valAx>
        <c:axId val="174332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8389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'RFAF Analysis'!$I$1127</c:f>
              <c:strCache>
                <c:ptCount val="1"/>
                <c:pt idx="0">
                  <c:v>Uri RFAF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'RFAF Analysis'!$H$1128:$H$1156</c:f>
              <c:numCache>
                <c:formatCode>m/d/yyyy</c:formatCode>
                <c:ptCount val="29"/>
                <c:pt idx="0">
                  <c:v>44237</c:v>
                </c:pt>
                <c:pt idx="1">
                  <c:v>44238</c:v>
                </c:pt>
                <c:pt idx="2">
                  <c:v>44239</c:v>
                </c:pt>
                <c:pt idx="3">
                  <c:v>44240</c:v>
                </c:pt>
                <c:pt idx="4">
                  <c:v>44241</c:v>
                </c:pt>
                <c:pt idx="5">
                  <c:v>44242</c:v>
                </c:pt>
                <c:pt idx="6">
                  <c:v>44243</c:v>
                </c:pt>
                <c:pt idx="7">
                  <c:v>44244</c:v>
                </c:pt>
                <c:pt idx="8">
                  <c:v>44245</c:v>
                </c:pt>
                <c:pt idx="9">
                  <c:v>44246</c:v>
                </c:pt>
                <c:pt idx="10">
                  <c:v>44247</c:v>
                </c:pt>
                <c:pt idx="11">
                  <c:v>44248</c:v>
                </c:pt>
                <c:pt idx="12">
                  <c:v>44249</c:v>
                </c:pt>
                <c:pt idx="13">
                  <c:v>44250</c:v>
                </c:pt>
                <c:pt idx="14">
                  <c:v>44251</c:v>
                </c:pt>
                <c:pt idx="15">
                  <c:v>44252</c:v>
                </c:pt>
                <c:pt idx="16">
                  <c:v>44253</c:v>
                </c:pt>
                <c:pt idx="17">
                  <c:v>44254</c:v>
                </c:pt>
                <c:pt idx="18">
                  <c:v>44255</c:v>
                </c:pt>
                <c:pt idx="19">
                  <c:v>44256</c:v>
                </c:pt>
                <c:pt idx="20">
                  <c:v>44257</c:v>
                </c:pt>
                <c:pt idx="21">
                  <c:v>44258</c:v>
                </c:pt>
                <c:pt idx="22">
                  <c:v>44259</c:v>
                </c:pt>
                <c:pt idx="23">
                  <c:v>44260</c:v>
                </c:pt>
                <c:pt idx="24">
                  <c:v>44261</c:v>
                </c:pt>
                <c:pt idx="25">
                  <c:v>44262</c:v>
                </c:pt>
                <c:pt idx="26">
                  <c:v>44263</c:v>
                </c:pt>
                <c:pt idx="27">
                  <c:v>44264</c:v>
                </c:pt>
                <c:pt idx="28">
                  <c:v>44265</c:v>
                </c:pt>
              </c:numCache>
            </c:numRef>
          </c:cat>
          <c:val>
            <c:numRef>
              <c:f>'RFAF Analysis'!$I$1128:$I$1156</c:f>
              <c:numCache>
                <c:formatCode>0.00</c:formatCode>
                <c:ptCount val="29"/>
                <c:pt idx="0">
                  <c:v>2.46</c:v>
                </c:pt>
                <c:pt idx="1">
                  <c:v>6.35</c:v>
                </c:pt>
                <c:pt idx="2">
                  <c:v>10.61</c:v>
                </c:pt>
                <c:pt idx="3">
                  <c:v>8.91</c:v>
                </c:pt>
                <c:pt idx="4">
                  <c:v>8.1</c:v>
                </c:pt>
                <c:pt idx="5">
                  <c:v>7.1</c:v>
                </c:pt>
                <c:pt idx="6">
                  <c:v>6.45</c:v>
                </c:pt>
                <c:pt idx="7">
                  <c:v>4.88</c:v>
                </c:pt>
                <c:pt idx="8">
                  <c:v>3.53</c:v>
                </c:pt>
                <c:pt idx="9">
                  <c:v>0.44</c:v>
                </c:pt>
                <c:pt idx="10">
                  <c:v>0.1</c:v>
                </c:pt>
                <c:pt idx="11">
                  <c:v>0.09</c:v>
                </c:pt>
                <c:pt idx="12">
                  <c:v>0.09</c:v>
                </c:pt>
                <c:pt idx="13">
                  <c:v>7.0000000000000007E-2</c:v>
                </c:pt>
                <c:pt idx="14">
                  <c:v>0.01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0.01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0.03</c:v>
                </c:pt>
                <c:pt idx="28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EA-400D-8CCA-B681239FA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4945231"/>
        <c:axId val="2033729695"/>
      </c:lineChart>
      <c:dateAx>
        <c:axId val="1954945231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3729695"/>
        <c:crosses val="autoZero"/>
        <c:auto val="1"/>
        <c:lblOffset val="100"/>
        <c:baseTimeUnit val="days"/>
      </c:dateAx>
      <c:valAx>
        <c:axId val="2033729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94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4710B-2A8D-4608-B15A-1620BC8A888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35A3A-9FC9-44A2-9465-F34739611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9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Analysis of Forward Adjustment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18 April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A275-6F18-9E00-6EE8-78840D91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83A52-6025-7718-0957-E7DF249B3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235205-C5EC-104F-5A86-F6701DFF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219075"/>
            <a:ext cx="10506075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3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B4EA-423F-55B1-0474-83553176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F98D8-8E24-2F37-5059-11D6A09C1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67BBF6-4EC0-7FB3-CD4E-C5A77DAE4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80" y="256478"/>
            <a:ext cx="11653025" cy="623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31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519"/>
            <a:ext cx="10515600" cy="4681057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CFSG should consider max values of 8.5 for FAF’s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Would add clarity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for short term collateral requirements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CFSG should consider a min value of FAF’s &lt; 1 </a:t>
            </a:r>
            <a:r>
              <a:rPr lang="en-US" sz="3200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only if there are changes to the lookback value</a:t>
            </a:r>
          </a:p>
          <a:p>
            <a:pPr marL="457200" lvl="1"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If lookback </a:t>
            </a: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</a:rPr>
              <a:t>not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changed, then current method is preferable </a:t>
            </a:r>
          </a:p>
          <a:p>
            <a:pPr marL="0">
              <a:spcBef>
                <a:spcPts val="0"/>
              </a:spcBef>
            </a:pPr>
            <a:r>
              <a:rPr lang="en-US" sz="3200" dirty="0"/>
              <a:t>Fixing max/min values for FAF and/or lookbacks more straightforward implementation compared complex EAL formula adjustment proposals (which are not mutually exclusive)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29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Purpose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818"/>
            <a:ext cx="10515600" cy="4699145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dirty="0"/>
              <a:t>ERCOT Credit Estimate Aggregate Liability presentations included discussions on possible “gating” of forward adjustment factors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Max values could provide certainty around capital requirements during high price events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Minimum value could provide credit assurance when FAF “haircuts” invoice exposure at values &lt; 1.0, especially after high pricing events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However, FAF’s below &lt; 1 are the only protection against persistent high collateral requirements from lookbacks unaligned with pricing and invoices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To date, analysis focused on EAL/TPE in various scenarios versus aggregate invoice exposure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Need to consider collateral posting which also includes discretionary collateral and CRR locks – might be hard to back out these effects</a:t>
            </a:r>
          </a:p>
          <a:p>
            <a:pPr lvl="1">
              <a:spcBef>
                <a:spcPts val="0"/>
              </a:spcBef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FAF definition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818"/>
            <a:ext cx="10515600" cy="4699145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/>
              <a:t>Simplified formula: </a:t>
            </a:r>
            <a:r>
              <a:rPr lang="en-US" sz="3200" b="1" i="1" dirty="0"/>
              <a:t>RFAF x Max 40-day RT invoice history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Analysis focuses on </a:t>
            </a:r>
            <a:r>
              <a:rPr lang="en-US" sz="3200" b="1" u="sng" dirty="0"/>
              <a:t>Real Time FAF’s </a:t>
            </a:r>
            <a:r>
              <a:rPr lang="en-US" sz="3200" dirty="0"/>
              <a:t>since both RFAF and DFAF highly correlated (coefficient = 0.87)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RFAF more prominent in EAL calculation, applied to max value of Real Time daily history (lookback)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Fixing max/min values for FAF more straightforward implementation compared EAL adjustment proposals (which are not mutually exclusive)</a:t>
            </a:r>
          </a:p>
          <a:p>
            <a:pPr lvl="1">
              <a:spcBef>
                <a:spcPts val="0"/>
              </a:spcBef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888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FAF Data Summary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2EF09B3-107D-7402-67D9-8B14D513A7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68296"/>
              </p:ext>
            </p:extLst>
          </p:nvPr>
        </p:nvGraphicFramePr>
        <p:xfrm>
          <a:off x="855677" y="1825625"/>
          <a:ext cx="10498120" cy="111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87722">
                  <a:extLst>
                    <a:ext uri="{9D8B030D-6E8A-4147-A177-3AD203B41FA5}">
                      <a16:colId xmlns:a16="http://schemas.microsoft.com/office/drawing/2014/main" val="92342651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7869064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001464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0.01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2/7/2018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606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max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10.61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4/9/2024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21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solidFill>
                            <a:srgbClr val="000000"/>
                          </a:solidFill>
                          <a:effectLst/>
                        </a:rPr>
                        <a:t>2254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222495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DD36A51-FAE0-71C8-3CE7-A479AB6DF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790966"/>
              </p:ext>
            </p:extLst>
          </p:nvPr>
        </p:nvGraphicFramePr>
        <p:xfrm>
          <a:off x="1248352" y="3195293"/>
          <a:ext cx="9875449" cy="264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40A5AC9-8B04-FD91-A196-DC0454EFD5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910383"/>
              </p:ext>
            </p:extLst>
          </p:nvPr>
        </p:nvGraphicFramePr>
        <p:xfrm>
          <a:off x="6862195" y="3195293"/>
          <a:ext cx="4261606" cy="192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More Data Summary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818"/>
            <a:ext cx="10515600" cy="4699145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endParaRPr lang="en-US" sz="3200" dirty="0"/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FAF rising by roughly .073 per year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45% of data between 1.0 and 1.5; 31% below 1.0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Volatility increasing annually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Higher and more frequent pricing events in data midpoint starting in 2021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10 RFAF’s &gt; 4.0 (98</a:t>
            </a:r>
            <a:r>
              <a:rPr lang="en-US" sz="2800" baseline="30000" dirty="0"/>
              <a:t>th</a:t>
            </a:r>
            <a:r>
              <a:rPr lang="en-US" sz="2800" dirty="0"/>
              <a:t> percentile) before 2021 and 34 after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Uri had highest RFAF at 10.61</a:t>
            </a:r>
          </a:p>
        </p:txBody>
      </p:sp>
    </p:spTree>
    <p:extLst>
      <p:ext uri="{BB962C8B-B14F-4D97-AF65-F5344CB8AC3E}">
        <p14:creationId xmlns:p14="http://schemas.microsoft.com/office/powerpoint/2010/main" val="265014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RFAF Percentiles and Max Value</a:t>
            </a:r>
            <a:br>
              <a:rPr lang="en-US" sz="4400" b="1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E4C278-ACA6-406A-F8EA-A668679EA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483106"/>
              </p:ext>
            </p:extLst>
          </p:nvPr>
        </p:nvGraphicFramePr>
        <p:xfrm>
          <a:off x="578840" y="1808847"/>
          <a:ext cx="1044778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089">
                  <a:extLst>
                    <a:ext uri="{9D8B030D-6E8A-4147-A177-3AD203B41FA5}">
                      <a16:colId xmlns:a16="http://schemas.microsoft.com/office/drawing/2014/main" val="27793968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1650891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40187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50035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FAF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obs &gt;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N-tile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Wgt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Avg &gt; FAF level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29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0.90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4.215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34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5.425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09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0.97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5.819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341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5.25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0.99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8.119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5388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C7B35F-D728-84E0-1CFE-D7E269F89E4B}"/>
              </a:ext>
            </a:extLst>
          </p:cNvPr>
          <p:cNvSpPr txBox="1"/>
          <p:nvPr/>
        </p:nvSpPr>
        <p:spPr>
          <a:xfrm>
            <a:off x="1107347" y="3842158"/>
            <a:ext cx="104477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CFSG members proposed including max value for RFAF to provide more certainty around maximum collateral requirements during pricing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ERCOT uses percentile and distributional analytic methods for other operational needs in protocols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Above method uses a weighted average of values greater than FAF at observed n-tile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instance, at 99</a:t>
            </a:r>
            <a:r>
              <a:rPr lang="en-US" sz="2000" baseline="30000" dirty="0"/>
              <a:t>th</a:t>
            </a:r>
            <a:r>
              <a:rPr lang="en-US" sz="2000" dirty="0"/>
              <a:t> percentile only 21/2254 observations = RFAF of 5.25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Observation weighted average of the values &gt; 5.25 = 8.119, only four </a:t>
            </a:r>
            <a:r>
              <a:rPr lang="en-US" sz="2000" dirty="0" err="1"/>
              <a:t>obs</a:t>
            </a:r>
            <a:r>
              <a:rPr lang="en-US" sz="2000" dirty="0"/>
              <a:t> &gt; than this (max 10.61)</a:t>
            </a:r>
          </a:p>
        </p:txBody>
      </p:sp>
    </p:spTree>
    <p:extLst>
      <p:ext uri="{BB962C8B-B14F-4D97-AF65-F5344CB8AC3E}">
        <p14:creationId xmlns:p14="http://schemas.microsoft.com/office/powerpoint/2010/main" val="176677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RFAF time series and periods where &lt; 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5005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21EABE-2992-8A81-100E-B1705ED6E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905164"/>
            <a:ext cx="11334750" cy="546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8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RFAF history and minimums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674"/>
            <a:ext cx="10515600" cy="3166435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observed that RFAF can fall below 1.0 and usually does so after a dramatic high price event, 31% of data &lt; 1.0</a:t>
            </a:r>
          </a:p>
          <a:p>
            <a:pPr marL="0">
              <a:spcBef>
                <a:spcPts val="0"/>
              </a:spcBef>
            </a:pPr>
            <a:r>
              <a:rPr lang="en-US" sz="2800" dirty="0"/>
              <a:t>As high prices roll off but settlement prices remain high, calculation may cause (unintended?) FAF of &lt; 1.0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Given nature of calc this effectively haircuts the maximum invoice exposure, possibly below actual which is a risk to the market and undermines intent of methodology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Uri a particularly notable case where RFAF went from 10.61 to 0.44 in eight days then remained at 0.01 for several days thereafter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0BA35D-C4FD-180A-EBB7-50DF8ADDE2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847743"/>
              </p:ext>
            </p:extLst>
          </p:nvPr>
        </p:nvGraphicFramePr>
        <p:xfrm>
          <a:off x="1182848" y="4093828"/>
          <a:ext cx="9622172" cy="207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472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898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RFAF history and invoice history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7"/>
            <a:ext cx="10515600" cy="113284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748A4A2-08AC-48E0-ACC5-AC07DEDF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265300"/>
              </p:ext>
            </p:extLst>
          </p:nvPr>
        </p:nvGraphicFramePr>
        <p:xfrm>
          <a:off x="2032003" y="3556444"/>
          <a:ext cx="8127999" cy="113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073667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820431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92007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lrq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943600" algn="r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Look-back period for RTM to find the maximum of RTLE or URTA for all QSEs represented by the Counter-Party if any of the QSEs represented by the Counter-Party represent either Load or generation.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053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lrq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Days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69926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6ED5530-468C-450B-A3A9-899D6CFCB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94864"/>
              </p:ext>
            </p:extLst>
          </p:nvPr>
        </p:nvGraphicFramePr>
        <p:xfrm>
          <a:off x="2032000" y="4755641"/>
          <a:ext cx="81280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75081022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5929905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2378231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4964692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201149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75531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Dollars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81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1,600,000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1,600,000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1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400,000,000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4,000,000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7126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66FFB1E-3097-5EF5-1077-2DC09593F81D}"/>
              </a:ext>
            </a:extLst>
          </p:cNvPr>
          <p:cNvSpPr txBox="1"/>
          <p:nvPr/>
        </p:nvSpPr>
        <p:spPr>
          <a:xfrm>
            <a:off x="849745" y="1182231"/>
            <a:ext cx="10515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Protocols propose a Look-back period for RTM seeking max invoice exposur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e for 40 days ensure there is enough collateral from CP to cover default and mass transition event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While FAF method calls more collateral when forwards rise against most recent SPP’s – lookbacks maintain elevated collateral levels well past an event (40 days posting max invoice vs 2-day event)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As shown below, FAF &lt; 1.0 effectively adjusts down the lookback to a “reasonable” amount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Can we calibrate lookback/min FAF? … Max (current RTLE, FAF adjusted RTLE)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1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487ff0d5-859f-4698-9b9b-079befd22fd5}" enabled="1" method="Standard" siteId="{482dc10d-9180-4c99-816e-70ee2557af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747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Aptos</vt:lpstr>
      <vt:lpstr>Arial</vt:lpstr>
      <vt:lpstr>Arial Rounded MT Bold</vt:lpstr>
      <vt:lpstr>Calibri</vt:lpstr>
      <vt:lpstr>Calibri Light</vt:lpstr>
      <vt:lpstr>Segoe UI</vt:lpstr>
      <vt:lpstr>Times New Roman</vt:lpstr>
      <vt:lpstr>Office Theme</vt:lpstr>
      <vt:lpstr>Analysis of Forward Adjustment Factors</vt:lpstr>
      <vt:lpstr>Purpose </vt:lpstr>
      <vt:lpstr>FAF definition </vt:lpstr>
      <vt:lpstr>FAF Data Summary</vt:lpstr>
      <vt:lpstr>More Data Summary </vt:lpstr>
      <vt:lpstr>RFAF Percentiles and Max Value </vt:lpstr>
      <vt:lpstr>RFAF time series and periods where &lt; 1.0</vt:lpstr>
      <vt:lpstr>RFAF history and minimums</vt:lpstr>
      <vt:lpstr>RFAF history and invoice history</vt:lpstr>
      <vt:lpstr>PowerPoint Presentation</vt:lpstr>
      <vt:lpstr>PowerPoint Presentation</vt:lpstr>
      <vt:lpstr>Conclusion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54</cp:revision>
  <dcterms:created xsi:type="dcterms:W3CDTF">2022-08-01T15:23:51Z</dcterms:created>
  <dcterms:modified xsi:type="dcterms:W3CDTF">2024-04-16T17:47:33Z</dcterms:modified>
</cp:coreProperties>
</file>