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C8"/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1526D2-5256-4DC3-912E-85F481F6678A}" v="7" dt="2024-04-02T19:44:44.2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swell, Cory" userId="c63747d5-e4be-47e4-a834-0d38b13ff3ae" providerId="ADAL" clId="{FB1526D2-5256-4DC3-912E-85F481F6678A}"/>
    <pc:docChg chg="undo custSel modSld">
      <pc:chgData name="Carswell, Cory" userId="c63747d5-e4be-47e4-a834-0d38b13ff3ae" providerId="ADAL" clId="{FB1526D2-5256-4DC3-912E-85F481F6678A}" dt="2024-04-09T19:37:51.233" v="169" actId="13926"/>
      <pc:docMkLst>
        <pc:docMk/>
      </pc:docMkLst>
      <pc:sldChg chg="modSp mod">
        <pc:chgData name="Carswell, Cory" userId="c63747d5-e4be-47e4-a834-0d38b13ff3ae" providerId="ADAL" clId="{FB1526D2-5256-4DC3-912E-85F481F6678A}" dt="2024-04-09T19:37:51.233" v="169" actId="13926"/>
        <pc:sldMkLst>
          <pc:docMk/>
          <pc:sldMk cId="1024058205" sldId="257"/>
        </pc:sldMkLst>
        <pc:spChg chg="mod">
          <ac:chgData name="Carswell, Cory" userId="c63747d5-e4be-47e4-a834-0d38b13ff3ae" providerId="ADAL" clId="{FB1526D2-5256-4DC3-912E-85F481F6678A}" dt="2024-04-09T19:37:51.233" v="169" actId="13926"/>
          <ac:spMkLst>
            <pc:docMk/>
            <pc:sldMk cId="1024058205" sldId="257"/>
            <ac:spMk id="8" creationId="{00000000-0000-0000-0000-000000000000}"/>
          </ac:spMkLst>
        </pc:spChg>
      </pc:sldChg>
      <pc:sldChg chg="modSp mod">
        <pc:chgData name="Carswell, Cory" userId="c63747d5-e4be-47e4-a834-0d38b13ff3ae" providerId="ADAL" clId="{FB1526D2-5256-4DC3-912E-85F481F6678A}" dt="2024-04-02T14:33:10.197" v="16" actId="20577"/>
        <pc:sldMkLst>
          <pc:docMk/>
          <pc:sldMk cId="730603795" sldId="260"/>
        </pc:sldMkLst>
        <pc:spChg chg="mod">
          <ac:chgData name="Carswell, Cory" userId="c63747d5-e4be-47e4-a834-0d38b13ff3ae" providerId="ADAL" clId="{FB1526D2-5256-4DC3-912E-85F481F6678A}" dt="2024-04-02T14:33:10.197" v="16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Carswell, Cory" userId="c63747d5-e4be-47e4-a834-0d38b13ff3ae" providerId="ADAL" clId="{FB1526D2-5256-4DC3-912E-85F481F6678A}" dt="2024-04-09T19:37:46.965" v="168" actId="13926"/>
        <pc:sldMkLst>
          <pc:docMk/>
          <pc:sldMk cId="2140123603" sldId="271"/>
        </pc:sldMkLst>
        <pc:spChg chg="mod">
          <ac:chgData name="Carswell, Cory" userId="c63747d5-e4be-47e4-a834-0d38b13ff3ae" providerId="ADAL" clId="{FB1526D2-5256-4DC3-912E-85F481F6678A}" dt="2024-04-09T19:37:46.965" v="168" actId="13926"/>
          <ac:spMkLst>
            <pc:docMk/>
            <pc:sldMk cId="2140123603" sldId="271"/>
            <ac:spMk id="9" creationId="{F4BAA2E9-0B32-4098-9C63-5BAAD28F8A66}"/>
          </ac:spMkLst>
        </pc:spChg>
        <pc:graphicFrameChg chg="del mod modGraphic">
          <ac:chgData name="Carswell, Cory" userId="c63747d5-e4be-47e4-a834-0d38b13ff3ae" providerId="ADAL" clId="{FB1526D2-5256-4DC3-912E-85F481F6678A}" dt="2024-04-02T19:39:51.834" v="30" actId="478"/>
          <ac:graphicFrameMkLst>
            <pc:docMk/>
            <pc:sldMk cId="2140123603" sldId="271"/>
            <ac:graphicFrameMk id="3" creationId="{981D01F9-30F0-CCF3-60D6-1FBFC5D7EDAC}"/>
          </ac:graphicFrameMkLst>
        </pc:graphicFrameChg>
        <pc:graphicFrameChg chg="add del mod modGraphic">
          <ac:chgData name="Carswell, Cory" userId="c63747d5-e4be-47e4-a834-0d38b13ff3ae" providerId="ADAL" clId="{FB1526D2-5256-4DC3-912E-85F481F6678A}" dt="2024-04-02T19:40:38.772" v="34" actId="478"/>
          <ac:graphicFrameMkLst>
            <pc:docMk/>
            <pc:sldMk cId="2140123603" sldId="271"/>
            <ac:graphicFrameMk id="4" creationId="{936C3108-A2CC-85D9-0DC1-4E2A2C7B5241}"/>
          </ac:graphicFrameMkLst>
        </pc:graphicFrameChg>
        <pc:graphicFrameChg chg="add del mod modGraphic">
          <ac:chgData name="Carswell, Cory" userId="c63747d5-e4be-47e4-a834-0d38b13ff3ae" providerId="ADAL" clId="{FB1526D2-5256-4DC3-912E-85F481F6678A}" dt="2024-04-02T19:44:37.233" v="43" actId="478"/>
          <ac:graphicFrameMkLst>
            <pc:docMk/>
            <pc:sldMk cId="2140123603" sldId="271"/>
            <ac:graphicFrameMk id="5" creationId="{02A1E454-410D-7014-6282-04A90F20B95E}"/>
          </ac:graphicFrameMkLst>
        </pc:graphicFrameChg>
        <pc:graphicFrameChg chg="add mod modGraphic">
          <ac:chgData name="Carswell, Cory" userId="c63747d5-e4be-47e4-a834-0d38b13ff3ae" providerId="ADAL" clId="{FB1526D2-5256-4DC3-912E-85F481F6678A}" dt="2024-04-09T19:35:53.055" v="130" actId="20577"/>
          <ac:graphicFrameMkLst>
            <pc:docMk/>
            <pc:sldMk cId="2140123603" sldId="271"/>
            <ac:graphicFrameMk id="7" creationId="{4C9B36EF-76D1-3E7B-627E-350AF52DEA6B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362200"/>
            <a:ext cx="5638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Market Update – March 2024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Wholesale Market Working Group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ERCOT Staff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Supplemental Ancillary Services Market (SASM) Update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BAA2E9-0B32-4098-9C63-5BAAD28F8A66}"/>
              </a:ext>
            </a:extLst>
          </p:cNvPr>
          <p:cNvSpPr txBox="1"/>
          <p:nvPr/>
        </p:nvSpPr>
        <p:spPr>
          <a:xfrm>
            <a:off x="2921431" y="6095999"/>
            <a:ext cx="5925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5B6770"/>
                </a:solidFill>
              </a:rPr>
              <a:t>*Minor insufficiency on 3/5, 3/6, 3/19, 3/26 and 3/31 due to rounding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C9B36EF-76D1-3E7B-627E-350AF52DEA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141252"/>
              </p:ext>
            </p:extLst>
          </p:nvPr>
        </p:nvGraphicFramePr>
        <p:xfrm>
          <a:off x="381000" y="761999"/>
          <a:ext cx="8382000" cy="5176629"/>
        </p:xfrm>
        <a:graphic>
          <a:graphicData uri="http://schemas.openxmlformats.org/drawingml/2006/table">
            <a:tbl>
              <a:tblPr firstRow="1" bandRow="1"/>
              <a:tblGrid>
                <a:gridCol w="1013847">
                  <a:extLst>
                    <a:ext uri="{9D8B030D-6E8A-4147-A177-3AD203B41FA5}">
                      <a16:colId xmlns:a16="http://schemas.microsoft.com/office/drawing/2014/main" val="827384842"/>
                    </a:ext>
                  </a:extLst>
                </a:gridCol>
                <a:gridCol w="971364">
                  <a:extLst>
                    <a:ext uri="{9D8B030D-6E8A-4147-A177-3AD203B41FA5}">
                      <a16:colId xmlns:a16="http://schemas.microsoft.com/office/drawing/2014/main" val="3094784487"/>
                    </a:ext>
                  </a:extLst>
                </a:gridCol>
                <a:gridCol w="1218436">
                  <a:extLst>
                    <a:ext uri="{9D8B030D-6E8A-4147-A177-3AD203B41FA5}">
                      <a16:colId xmlns:a16="http://schemas.microsoft.com/office/drawing/2014/main" val="2672150703"/>
                    </a:ext>
                  </a:extLst>
                </a:gridCol>
                <a:gridCol w="1218436">
                  <a:extLst>
                    <a:ext uri="{9D8B030D-6E8A-4147-A177-3AD203B41FA5}">
                      <a16:colId xmlns:a16="http://schemas.microsoft.com/office/drawing/2014/main" val="3028223013"/>
                    </a:ext>
                  </a:extLst>
                </a:gridCol>
                <a:gridCol w="1060879">
                  <a:extLst>
                    <a:ext uri="{9D8B030D-6E8A-4147-A177-3AD203B41FA5}">
                      <a16:colId xmlns:a16="http://schemas.microsoft.com/office/drawing/2014/main" val="3646544731"/>
                    </a:ext>
                  </a:extLst>
                </a:gridCol>
                <a:gridCol w="1060879">
                  <a:extLst>
                    <a:ext uri="{9D8B030D-6E8A-4147-A177-3AD203B41FA5}">
                      <a16:colId xmlns:a16="http://schemas.microsoft.com/office/drawing/2014/main" val="1946128987"/>
                    </a:ext>
                  </a:extLst>
                </a:gridCol>
                <a:gridCol w="1039872">
                  <a:extLst>
                    <a:ext uri="{9D8B030D-6E8A-4147-A177-3AD203B41FA5}">
                      <a16:colId xmlns:a16="http://schemas.microsoft.com/office/drawing/2014/main" val="1295631995"/>
                    </a:ext>
                  </a:extLst>
                </a:gridCol>
                <a:gridCol w="798287">
                  <a:extLst>
                    <a:ext uri="{9D8B030D-6E8A-4147-A177-3AD203B41FA5}">
                      <a16:colId xmlns:a16="http://schemas.microsoft.com/office/drawing/2014/main" val="1823435437"/>
                    </a:ext>
                  </a:extLst>
                </a:gridCol>
              </a:tblGrid>
              <a:tr h="3116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SASM ID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AS Type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# Hours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AS Procurement Hours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Req Qty (MWh)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Award Qty (MWh)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Insufficiency (MWh)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MCPC ($/MWh)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304842"/>
                  </a:ext>
                </a:extLst>
              </a:tr>
              <a:tr h="182457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3/5/2024 9:15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ECRS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3/5 HE12-24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419.2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418.5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0.7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5.00 - 550.00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455130"/>
                  </a:ext>
                </a:extLst>
              </a:tr>
              <a:tr h="1824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REGDN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3/5 HE12-24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137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137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50.00 - 76.60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495217"/>
                  </a:ext>
                </a:extLst>
              </a:tr>
              <a:tr h="3116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REGUP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3/5 HE12-15, 18-20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78.3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78.3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40.00 - 411.07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777885"/>
                  </a:ext>
                </a:extLst>
              </a:tr>
              <a:tr h="3116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RRS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3/5 HE12-24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178.2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177.7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0.5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45.00 - 411.12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788369"/>
                  </a:ext>
                </a:extLst>
              </a:tr>
              <a:tr h="18245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3/6/2024 17:35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REGUP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3/6 HE20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12.5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12.4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0.1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430095"/>
                  </a:ext>
                </a:extLst>
              </a:tr>
              <a:tr h="1824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RRS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3/6 HE20-21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25.2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-0.2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49.13 - 86.00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067980"/>
                  </a:ext>
                </a:extLst>
              </a:tr>
              <a:tr h="3116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3/11/2024 2:15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ECRS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3/11 HE7-12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722.1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722.1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1.00 - 299.00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903234"/>
                  </a:ext>
                </a:extLst>
              </a:tr>
              <a:tr h="18245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3/11/2024 11:45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ECRS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3/11 HE15-17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120.5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120.5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5.00 - 20.00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448945"/>
                  </a:ext>
                </a:extLst>
              </a:tr>
              <a:tr h="1824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RRS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3/11 HE14-15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67.2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67.2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0.00 - 0.01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635605"/>
                  </a:ext>
                </a:extLst>
              </a:tr>
              <a:tr h="3116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3/11/2024 16:42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ECRS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3/11 HE19-21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315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315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5.00 - 144.44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680867"/>
                  </a:ext>
                </a:extLst>
              </a:tr>
              <a:tr h="182457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3/19/2024 1:38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ECRS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3/19 HE8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4.5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4.5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282374"/>
                  </a:ext>
                </a:extLst>
              </a:tr>
              <a:tr h="1824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REGDN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3/19 HE5-6, 8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36.8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36.8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5.00 - 115.00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169583"/>
                  </a:ext>
                </a:extLst>
              </a:tr>
              <a:tr h="1824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REGUP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3/19 HE5-7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60.3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60.3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2.00 - 40.00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353327"/>
                  </a:ext>
                </a:extLst>
              </a:tr>
              <a:tr h="1824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RRS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3/19 HE4-8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69.2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69.1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0.1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1.00 - 50.00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51058"/>
                  </a:ext>
                </a:extLst>
              </a:tr>
              <a:tr h="182457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3/19/2024 6:42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ECRS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3/19 HE10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4.5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4.5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293366"/>
                  </a:ext>
                </a:extLst>
              </a:tr>
              <a:tr h="1824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REGDN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3/19 HE10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20.2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20.2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844496"/>
                  </a:ext>
                </a:extLst>
              </a:tr>
              <a:tr h="1824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RRS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3/19 HE10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31.6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31.6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24841"/>
                  </a:ext>
                </a:extLst>
              </a:tr>
              <a:tr h="311632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3/20/2024 12:35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ECRS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3/20 HE15-16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477429"/>
                  </a:ext>
                </a:extLst>
              </a:tr>
              <a:tr h="3116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3/26/2024 11:50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ECRS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3/26 HE14-24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57.2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0.2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1.00 - 273.00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61959"/>
                  </a:ext>
                </a:extLst>
              </a:tr>
              <a:tr h="311632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3/31/2024 4:35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RRS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3/31 HE7-23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83.8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83.7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0.1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1.00 - 74.25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19549"/>
                  </a:ext>
                </a:extLst>
              </a:tr>
              <a:tr h="3116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3/31/2024 16:49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ECRS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3/31 HE19-24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49.9</a:t>
                      </a:r>
                    </a:p>
                  </a:txBody>
                  <a:tcPr marL="8273" marR="8273" marT="82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433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Manual Overrides</a:t>
            </a:r>
            <a:endParaRPr lang="en-US" sz="2400" b="1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43200" y="2895600"/>
            <a:ext cx="3657600" cy="693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>
                <a:solidFill>
                  <a:schemeClr val="tx2"/>
                </a:solidFill>
              </a:rPr>
              <a:t>No HDL/LDL Overrides</a:t>
            </a: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4" ma:contentTypeDescription="Create a new document." ma:contentTypeScope="" ma:versionID="5de53c7dd9d5e3dd48e81f15fe9d6d64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b9ed68adcc3693f95084af8a9f0e3281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  <SharedWithUsers xmlns="cf8c9251-373f-4ee3-86cf-d97122226a81">
      <UserInfo>
        <DisplayName>Chu, Zhengguo</DisplayName>
        <AccountId>12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E213BF-95C0-4184-9E53-25C6365E75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527160-b6a2-448e-b210-55bbe2178a90"/>
    <ds:schemaRef ds:uri="cf8c9251-373f-4ee3-86cf-d97122226a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cf8c9251-373f-4ee3-86cf-d97122226a81"/>
    <ds:schemaRef ds:uri="5f527160-b6a2-448e-b210-55bbe2178a90"/>
    <ds:schemaRef ds:uri="http://schemas.microsoft.com/office/2006/metadata/propertie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</TotalTime>
  <Words>296</Words>
  <Application>Microsoft Office PowerPoint</Application>
  <PresentationFormat>On-screen Show (4:3)</PresentationFormat>
  <Paragraphs>179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Carswell, Cory</cp:lastModifiedBy>
  <cp:revision>4</cp:revision>
  <cp:lastPrinted>2016-01-21T20:53:15Z</cp:lastPrinted>
  <dcterms:created xsi:type="dcterms:W3CDTF">2016-01-21T15:20:31Z</dcterms:created>
  <dcterms:modified xsi:type="dcterms:W3CDTF">2024-04-09T19:37:56Z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0x0101009AF51A5998F0944EA03AB587B5B58FD3</vt:lpwstr>
  </property>
  <property fmtid="{D5CDD505-2E9C-101B-9397-08002B2CF9AE}" pid="4" name="MSIP_Label_7084cbda-52b8-46fb-a7b7-cb5bd465ed85_Name">
    <vt:lpwstr>Internal</vt:lpwstr>
  </property>
  <property fmtid="{D5CDD505-2E9C-101B-9397-08002B2CF9AE}" pid="5" name="MSIP_Label_7084cbda-52b8-46fb-a7b7-cb5bd465ed85_ActionId">
    <vt:lpwstr>7c09a379-1759-4a57-b6a8-e3a238f272c4</vt:lpwstr>
  </property>
  <property fmtid="{D5CDD505-2E9C-101B-9397-08002B2CF9AE}" pid="6" name="MSIP_Label_7084cbda-52b8-46fb-a7b7-cb5bd465ed85_Enabled">
    <vt:lpwstr>true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SetDate">
    <vt:lpwstr>2023-05-10T18:54:37Z</vt:lpwstr>
  </property>
  <property fmtid="{D5CDD505-2E9C-101B-9397-08002B2CF9AE}" pid="9" name="MSIP_Label_7084cbda-52b8-46fb-a7b7-cb5bd465ed85_ContentBits">
    <vt:lpwstr>0</vt:lpwstr>
  </property>
  <property fmtid="{D5CDD505-2E9C-101B-9397-08002B2CF9AE}" pid="10" name="MSIP_Label_7084cbda-52b8-46fb-a7b7-cb5bd465ed85_Method">
    <vt:lpwstr>Standard</vt:lpwstr>
  </property>
</Properties>
</file>