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9739EC6-DE54-77A4-67A9-5646B0215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54" y="1238540"/>
            <a:ext cx="8177646" cy="247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969B207-E8E6-CB38-0574-A4F8231C6D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600200"/>
            <a:ext cx="8190517" cy="247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C422CE0-1530-4192-B11E-7F7D84955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54" y="1406272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E31ED48-437F-EA54-3348-642A3AF31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30072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4784021-7409-D7A5-B6BD-BC816D13A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36651"/>
            <a:ext cx="8153400" cy="246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February 2023 - February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A9ECB55-471C-14C5-FF81-7CFCCCC51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27" y="1446627"/>
            <a:ext cx="8139546" cy="24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February 2024 - March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slightly increased from $1.34 billion in February 2024 to $1.37 billion in March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due to slightly higher forward adjustment factors and real-time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$4.60 billion in February 2024 to $4.43 billion in March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 February 2024 – March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0C28EE-73C4-4FF9-B70F-5C0F760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05" y="1529931"/>
            <a:ext cx="7919390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February 2024 – March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EB7056-BA6E-B1AE-5660-01192FAA2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60" y="1520786"/>
            <a:ext cx="7937680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March 2023 – March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9305A1-332D-A32D-4C85-A9B268B3E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84" y="1294833"/>
            <a:ext cx="8163329" cy="381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March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A56C4-31F3-E82A-38DE-45CE8F2B2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4" y="1895476"/>
            <a:ext cx="8023316" cy="28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February 2024 – March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/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82303-09C1-ECBE-498D-8DB2DCD5C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01" y="1298249"/>
            <a:ext cx="8234900" cy="411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March 2022 - March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3E5313-D518-ACBE-CC42-5E485F0BE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37681"/>
            <a:ext cx="8153400" cy="354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March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E67A6E-3DB9-C6DD-CD84-798B1B141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984" y="1670151"/>
            <a:ext cx="6444031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174420</TotalTime>
  <Words>873</Words>
  <Application>Microsoft Office PowerPoint</Application>
  <PresentationFormat>On-screen Show (4:3)</PresentationFormat>
  <Paragraphs>150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February 2024 - March 2024</vt:lpstr>
      <vt:lpstr>TPE and Forward Adjustment Factors February 2024 – March 2024 </vt:lpstr>
      <vt:lpstr>TPE/Real-Time &amp; Day-Ahead Daily Average Settlement Point Prices for HB_NORTH February 2024 – March 2024 </vt:lpstr>
      <vt:lpstr>Available Credit by Type Compared to Total Potential Exposure (TPE)  March 2023 – March 2024</vt:lpstr>
      <vt:lpstr>Issuer Credit Limits vs Total LC Amounts Per Issuer</vt:lpstr>
      <vt:lpstr>Discretionary Collateral February 2024 – March 2024</vt:lpstr>
      <vt:lpstr>Discretionary Collateral by Market Segment March 2022 - March 2024</vt:lpstr>
      <vt:lpstr>TPE and Discretionary Collateral by Market Segment - March 2024</vt:lpstr>
      <vt:lpstr>TPEA Coverage of Settlements February 2023 - February 2024 </vt:lpstr>
      <vt:lpstr>TPEA Coverage of Settlements February 2023 - February 2024 </vt:lpstr>
      <vt:lpstr>TPEA Coverage of Settlements February 2023 - February 2024 </vt:lpstr>
      <vt:lpstr>TPEA Coverage of Settlements February 2023 - February 2024 </vt:lpstr>
      <vt:lpstr>TPEA Coverage of Settlements February 2023 - February 2024 </vt:lpstr>
      <vt:lpstr>TPEA Coverage of Settlements February 2023 - February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1120</cp:revision>
  <cp:lastPrinted>2019-06-18T19:02:16Z</cp:lastPrinted>
  <dcterms:created xsi:type="dcterms:W3CDTF">2016-01-21T15:20:31Z</dcterms:created>
  <dcterms:modified xsi:type="dcterms:W3CDTF">2024-04-15T13:45:20Z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