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3"/>
  </p:sldMasterIdLst>
  <p:notesMasterIdLst>
    <p:notesMasterId r:id="rId9"/>
  </p:notesMasterIdLst>
  <p:handoutMasterIdLst>
    <p:handoutMasterId r:id="rId10"/>
  </p:handoutMasterIdLst>
  <p:sldIdLst>
    <p:sldId id="260" r:id="rId4"/>
    <p:sldId id="369" r:id="rId5"/>
    <p:sldId id="2593" r:id="rId6"/>
    <p:sldId id="2592" r:id="rId7"/>
    <p:sldId id="375" r:id="rId8"/>
  </p:sldIdLst>
  <p:sldSz cx="9144000" cy="6858000" type="screen4x3"/>
  <p:notesSz cx="7023100" cy="93091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595" autoAdjust="0"/>
  </p:normalViewPr>
  <p:slideViewPr>
    <p:cSldViewPr snapToGrid="0" snapToObjects="1">
      <p:cViewPr varScale="1">
        <p:scale>
          <a:sx n="67" d="100"/>
          <a:sy n="67" d="100"/>
        </p:scale>
        <p:origin x="1284" y="44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034" y="-102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A93900B-E395-43E7-8304-29909643870B}" type="datetimeFigureOut">
              <a:rPr lang="en-US"/>
              <a:pPr>
                <a:defRPr/>
              </a:pPr>
              <a:t>4/14/2024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99E6681-5ED2-4276-ADE9-96EBF7D373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1268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16DEC4A-A848-423D-B6D0-8A125B2D4CA1}" type="datetimeFigureOut">
              <a:rPr lang="en-US"/>
              <a:pPr>
                <a:defRPr/>
              </a:pPr>
              <a:t>4/14/2024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22459"/>
            <a:ext cx="5617208" cy="4188778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B56BE11-F7D4-4A51-97C7-9E59A26F3B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425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4064" indent="-28617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715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2600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0486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8372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6258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4144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2029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EEA60B-7622-4EC2-8DF7-099F1D6081DA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281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4064" indent="-28617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715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2600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0486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8372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6258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4144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2029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4AE44D9-16B7-444D-AA66-52C3E69C02E8}" type="slidenum">
              <a:rPr lang="en-US" altLang="en-US" smtClean="0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169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4064" indent="-28617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715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2600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0486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8372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6258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4144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2029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4AE44D9-16B7-444D-AA66-52C3E69C02E8}" type="slidenum">
              <a:rPr lang="en-US" altLang="en-US" smtClean="0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15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09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94754E99-A0E5-4899-94D8-C73D0E406896}" type="slidenum">
              <a:rPr lang="en-US" altLang="en-US" sz="1200" smtClean="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49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F7754F16-BD6A-4448-A728-D47AE01157D9}" type="slidenum">
              <a:rPr lang="en-US" altLang="en-US" sz="1200" smtClean="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392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089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6"/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58EF099-2B0E-49FB-A308-8F2246FAE5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274" r:id="rId1"/>
    <p:sldLayoutId id="2147494275" r:id="rId2"/>
    <p:sldLayoutId id="2147494276" r:id="rId3"/>
    <p:sldLayoutId id="2147494277" r:id="rId4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3"/>
          <p:cNvGrpSpPr>
            <a:grpSpLocks/>
          </p:cNvGrpSpPr>
          <p:nvPr/>
        </p:nvGrpSpPr>
        <p:grpSpPr bwMode="auto">
          <a:xfrm>
            <a:off x="787400" y="2349797"/>
            <a:ext cx="7543800" cy="2523768"/>
            <a:chOff x="787400" y="1397398"/>
            <a:chExt cx="7543800" cy="2523300"/>
          </a:xfrm>
        </p:grpSpPr>
        <p:sp>
          <p:nvSpPr>
            <p:cNvPr id="7171" name="TextBox 9"/>
            <p:cNvSpPr txBox="1">
              <a:spLocks noChangeArrowheads="1"/>
            </p:cNvSpPr>
            <p:nvPr/>
          </p:nvSpPr>
          <p:spPr bwMode="auto">
            <a:xfrm>
              <a:off x="787400" y="1397398"/>
              <a:ext cx="7543800" cy="2523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/>
                <a:t>RMS Update to TAC </a:t>
              </a:r>
              <a:endParaRPr lang="en-US" altLang="en-US" sz="2000" dirty="0"/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r>
                <a:rPr lang="en-US" altLang="en-US" dirty="0"/>
                <a:t>April 15, 2024</a:t>
              </a:r>
            </a:p>
            <a:p>
              <a:pPr eaLnBrk="1" hangingPunct="1"/>
              <a:endParaRPr lang="en-US" altLang="en-US" dirty="0"/>
            </a:p>
            <a:p>
              <a:pPr eaLnBrk="1" hangingPunct="1"/>
              <a:endParaRPr lang="en-US" altLang="en-US" dirty="0"/>
            </a:p>
            <a:p>
              <a:pPr eaLnBrk="1" hangingPunct="1"/>
              <a:r>
                <a:rPr lang="en-US" altLang="en-US" dirty="0"/>
                <a:t>John Schatz								Debbie McKeever</a:t>
              </a:r>
            </a:p>
            <a:p>
              <a:pPr eaLnBrk="1" hangingPunct="1"/>
              <a:r>
                <a:rPr lang="en-US" altLang="en-US" dirty="0"/>
                <a:t>Luminant Generation						Oncor Electric Delivery</a:t>
              </a:r>
            </a:p>
            <a:p>
              <a:pPr eaLnBrk="1" hangingPunct="1"/>
              <a:r>
                <a:rPr lang="en-US" altLang="en-US" dirty="0"/>
                <a:t>RMS Chair								RMS Vice Chair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698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3848" y="699067"/>
            <a:ext cx="8150077" cy="5320072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endParaRPr lang="en-US" sz="1800" b="0" u="sng" dirty="0"/>
          </a:p>
          <a:p>
            <a:pPr marL="0" indent="0">
              <a:spcAft>
                <a:spcPts val="600"/>
              </a:spcAft>
              <a:buNone/>
            </a:pPr>
            <a:r>
              <a:rPr lang="en-US" b="0" dirty="0"/>
              <a:t>RMS voted to endorse Planning Guide Revision Request (PGRR) 114 as recommended by ROS in the 3/7/24 ROS Report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dirty="0"/>
              <a:t>There were two abstentions from the Cooperative Market Segment (STEC, NEC) </a:t>
            </a:r>
          </a:p>
          <a:p>
            <a:pPr marL="0" indent="0">
              <a:spcAft>
                <a:spcPts val="600"/>
              </a:spcAft>
              <a:buNone/>
            </a:pPr>
            <a:endParaRPr lang="en-US" b="0" dirty="0"/>
          </a:p>
          <a:p>
            <a:pPr marL="0" indent="0">
              <a:spcAft>
                <a:spcPts val="600"/>
              </a:spcAft>
              <a:buNone/>
            </a:pPr>
            <a:r>
              <a:rPr lang="en-US" b="0" dirty="0"/>
              <a:t>RMS voted to endorse NPRR1212, Clarification of Distribution Service Provider’s Obligation to Provide an ESI ID as recommended by PRS in the 3/20/2024 PRS Report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dirty="0"/>
              <a:t>There were two abstentions from the Cooperative Market Segment (STEC, NEC) </a:t>
            </a:r>
          </a:p>
          <a:p>
            <a:pPr marL="0" indent="0">
              <a:spcAft>
                <a:spcPts val="600"/>
              </a:spcAft>
              <a:buNone/>
            </a:pPr>
            <a:endParaRPr lang="en-US" sz="1800" b="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800" b="0" dirty="0"/>
              <a:t>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800" b="0" dirty="0"/>
              <a:t>	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BC1C09-36B7-4C30-B6FB-D43041D1D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662" y="179143"/>
            <a:ext cx="8531225" cy="670993"/>
          </a:xfrm>
        </p:spPr>
        <p:txBody>
          <a:bodyPr/>
          <a:lstStyle/>
          <a:p>
            <a:r>
              <a:rPr lang="en-US" dirty="0"/>
              <a:t>April 2nd RMS Meeting - RMS approved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647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F646B-D143-4DD0-9061-E0DBA3BFA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0" y="179143"/>
            <a:ext cx="8628313" cy="461665"/>
          </a:xfrm>
        </p:spPr>
        <p:txBody>
          <a:bodyPr/>
          <a:lstStyle/>
          <a:p>
            <a:r>
              <a:rPr lang="en-US" dirty="0"/>
              <a:t>Significant Retail activities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DA4351-2573-4C62-BA95-79634BA23FB5}"/>
              </a:ext>
            </a:extLst>
          </p:cNvPr>
          <p:cNvSpPr txBox="1"/>
          <p:nvPr/>
        </p:nvSpPr>
        <p:spPr>
          <a:xfrm>
            <a:off x="209550" y="647700"/>
            <a:ext cx="872489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LRITF 	</a:t>
            </a:r>
          </a:p>
          <a:p>
            <a:r>
              <a:rPr lang="en-US" dirty="0"/>
              <a:t>		LP&amp;L status and resolution of issues, outstanding items    </a:t>
            </a:r>
          </a:p>
          <a:p>
            <a:r>
              <a:rPr lang="en-US" dirty="0"/>
              <a:t>PWG 	</a:t>
            </a:r>
          </a:p>
          <a:p>
            <a:r>
              <a:rPr lang="en-US" dirty="0"/>
              <a:t>		Some meetings have been cancelled – nothing significant</a:t>
            </a:r>
          </a:p>
          <a:p>
            <a:r>
              <a:rPr lang="en-US" dirty="0"/>
              <a:t>RMTTF </a:t>
            </a:r>
          </a:p>
          <a:p>
            <a:r>
              <a:rPr lang="en-US" dirty="0"/>
              <a:t>		TX SET 4.0a Training held February 8</a:t>
            </a:r>
            <a:r>
              <a:rPr lang="en-US" baseline="30000" dirty="0"/>
              <a:t>th</a:t>
            </a:r>
            <a:r>
              <a:rPr lang="en-US" dirty="0"/>
              <a:t> in Dallas, Oncor Headquarters			MarkeTrak Overview Training - held March 6 </a:t>
            </a:r>
          </a:p>
          <a:p>
            <a:r>
              <a:rPr lang="en-US" dirty="0"/>
              <a:t>		MarkeTrak Inadvertent Gain and Switch Hold Training held - March 7</a:t>
            </a:r>
          </a:p>
          <a:p>
            <a:r>
              <a:rPr lang="en-US" dirty="0"/>
              <a:t>		Retail 101 Training scheduled on May 1, WebEx only</a:t>
            </a:r>
          </a:p>
          <a:p>
            <a:r>
              <a:rPr lang="en-US" dirty="0"/>
              <a:t>		Final TX SET 4.0a training scheduled on May 2, In person only </a:t>
            </a:r>
          </a:p>
          <a:p>
            <a:r>
              <a:rPr lang="en-US" dirty="0"/>
              <a:t>		To be held in Houston at Centerpoint Energy Plaza</a:t>
            </a:r>
          </a:p>
          <a:p>
            <a:r>
              <a:rPr lang="en-US" dirty="0"/>
              <a:t>		Registration is full, 50 spaces-wait list has few individuals listed</a:t>
            </a:r>
          </a:p>
          <a:p>
            <a:r>
              <a:rPr lang="en-US" dirty="0"/>
              <a:t>		Estimated date of training for TX SET 5.0 – 1</a:t>
            </a:r>
            <a:r>
              <a:rPr lang="en-US" baseline="30000" dirty="0"/>
              <a:t>st</a:t>
            </a:r>
            <a:r>
              <a:rPr lang="en-US" dirty="0"/>
              <a:t> quarter 2025, Dallas</a:t>
            </a:r>
          </a:p>
          <a:p>
            <a:r>
              <a:rPr lang="en-US" dirty="0"/>
              <a:t>TDTMS</a:t>
            </a:r>
          </a:p>
          <a:p>
            <a:r>
              <a:rPr lang="en-US" dirty="0"/>
              <a:t>		Inadvertent Gain statistics, working with ERCOT Client Services to 				develop standard message to be used for notifying REPs of counts of 			Inadvertent Gains </a:t>
            </a:r>
          </a:p>
          <a:p>
            <a:r>
              <a:rPr lang="en-US" dirty="0"/>
              <a:t>TX SET and MCT </a:t>
            </a:r>
          </a:p>
          <a:p>
            <a:r>
              <a:rPr lang="en-US" dirty="0"/>
              <a:t>		Jointly with TDTMS, developing Transition Plan for implementation of TX 		SET 5.0 and SCR for accompanying MarkeTrak processing changes </a:t>
            </a:r>
          </a:p>
        </p:txBody>
      </p:sp>
    </p:spTree>
    <p:extLst>
      <p:ext uri="{BB962C8B-B14F-4D97-AF65-F5344CB8AC3E}">
        <p14:creationId xmlns:p14="http://schemas.microsoft.com/office/powerpoint/2010/main" val="624330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3848" y="660967"/>
            <a:ext cx="8281022" cy="5654108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Aft>
                <a:spcPts val="600"/>
              </a:spcAft>
              <a:buNone/>
            </a:pPr>
            <a:r>
              <a:rPr lang="en-US" sz="2800" dirty="0"/>
              <a:t> Transition to Competition is Complete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b="0" dirty="0"/>
              <a:t>Customers!</a:t>
            </a:r>
          </a:p>
          <a:p>
            <a:pPr>
              <a:spcAft>
                <a:spcPts val="600"/>
              </a:spcAft>
            </a:pPr>
            <a:r>
              <a:rPr lang="en-US" b="0" dirty="0"/>
              <a:t> Transitioned on their March Meter Reading date</a:t>
            </a:r>
          </a:p>
          <a:p>
            <a:pPr>
              <a:spcAft>
                <a:spcPts val="600"/>
              </a:spcAft>
            </a:pPr>
            <a:r>
              <a:rPr lang="en-US" b="0" dirty="0"/>
              <a:t> Receiving their first bill from their REP in April </a:t>
            </a:r>
          </a:p>
          <a:p>
            <a:pPr>
              <a:spcAft>
                <a:spcPts val="600"/>
              </a:spcAft>
            </a:pPr>
            <a:r>
              <a:rPr lang="en-US" b="0" dirty="0"/>
              <a:t>Usage from March Meter read date to April Meter read date </a:t>
            </a:r>
          </a:p>
          <a:p>
            <a:pPr>
              <a:spcAft>
                <a:spcPts val="600"/>
              </a:spcAft>
            </a:pPr>
            <a:r>
              <a:rPr lang="en-US" b="0" dirty="0"/>
              <a:t>37,700 ESIs assigned to Default REPs (customer did not choose)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b="0" dirty="0"/>
              <a:t>Conference calls with LP&amp;L </a:t>
            </a:r>
          </a:p>
          <a:p>
            <a:pPr>
              <a:spcAft>
                <a:spcPts val="600"/>
              </a:spcAft>
            </a:pPr>
            <a:r>
              <a:rPr lang="en-US" b="0" dirty="0"/>
              <a:t>Held on Tuesdays and Thursdays at 10:00 AM </a:t>
            </a:r>
          </a:p>
          <a:p>
            <a:pPr>
              <a:spcAft>
                <a:spcPts val="600"/>
              </a:spcAft>
            </a:pPr>
            <a:r>
              <a:rPr lang="en-US" b="0" dirty="0"/>
              <a:t>Communicate transaction processing exceptions, transaction timing</a:t>
            </a:r>
          </a:p>
          <a:p>
            <a:pPr>
              <a:spcAft>
                <a:spcPts val="600"/>
              </a:spcAft>
            </a:pPr>
            <a:r>
              <a:rPr lang="en-US" b="0" dirty="0"/>
              <a:t>Discuss options for resolution for issues</a:t>
            </a:r>
          </a:p>
          <a:p>
            <a:pPr>
              <a:spcAft>
                <a:spcPts val="600"/>
              </a:spcAft>
            </a:pPr>
            <a:r>
              <a:rPr lang="en-US" b="0" dirty="0"/>
              <a:t>Usual attendees - LP&amp;L, LP&amp;L’s EDI Service Provider, ERCOT, Retail Leadership, REPs certified for LP&amp;L territory </a:t>
            </a:r>
          </a:p>
          <a:p>
            <a:pPr marL="0" indent="0">
              <a:spcAft>
                <a:spcPts val="600"/>
              </a:spcAft>
              <a:buNone/>
            </a:pPr>
            <a:endParaRPr lang="en-US" sz="1800" b="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800" b="0" dirty="0"/>
              <a:t> </a:t>
            </a:r>
          </a:p>
          <a:p>
            <a:pPr marL="0" indent="0">
              <a:spcAft>
                <a:spcPts val="600"/>
              </a:spcAft>
              <a:buNone/>
            </a:pPr>
            <a:endParaRPr lang="en-US" sz="1800" b="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800" b="0" dirty="0"/>
              <a:t>	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BC1C09-36B7-4C30-B6FB-D43041D1D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662" y="179143"/>
            <a:ext cx="8531225" cy="670993"/>
          </a:xfrm>
        </p:spPr>
        <p:txBody>
          <a:bodyPr/>
          <a:lstStyle/>
          <a:p>
            <a:r>
              <a:rPr lang="en-US" dirty="0"/>
              <a:t>LP&amp;L Customer Transition to Retail Electric Competition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5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457" y="156280"/>
            <a:ext cx="8214102" cy="669782"/>
          </a:xfrm>
        </p:spPr>
        <p:txBody>
          <a:bodyPr>
            <a:normAutofit/>
          </a:bodyPr>
          <a:lstStyle/>
          <a:p>
            <a:r>
              <a:rPr lang="en-US" sz="2800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557" y="279400"/>
            <a:ext cx="8668097" cy="4667250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225"/>
              </a:spcAft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225"/>
              </a:spcAft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225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dirty="0"/>
              <a:t>Questions?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Thank You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1208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AD6A9D-E05D-44AF-B5F9-103C86E8102F}">
  <ds:schemaRefs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11957</TotalTime>
  <Words>451</Words>
  <Application>Microsoft Office PowerPoint</Application>
  <PresentationFormat>On-screen Show (4:3)</PresentationFormat>
  <Paragraphs>62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Custom Design</vt:lpstr>
      <vt:lpstr>PowerPoint Presentation</vt:lpstr>
      <vt:lpstr>April 2nd RMS Meeting - RMS approved </vt:lpstr>
      <vt:lpstr>Significant Retail activities </vt:lpstr>
      <vt:lpstr>LP&amp;L Customer Transition to Retail Electric Competition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Mckeever, Deborah</cp:lastModifiedBy>
  <cp:revision>798</cp:revision>
  <cp:lastPrinted>2023-09-19T20:21:51Z</cp:lastPrinted>
  <dcterms:created xsi:type="dcterms:W3CDTF">2010-04-12T23:12:02Z</dcterms:created>
  <dcterms:modified xsi:type="dcterms:W3CDTF">2024-04-15T00:51:15Z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2023-07-14T17:21:52Z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d8e5c145-1c97-4dfa-ac29-6cd666e16cb8</vt:lpwstr>
  </property>
  <property fmtid="{D5CDD505-2E9C-101B-9397-08002B2CF9AE}" pid="9" name="MSIP_Label_7084cbda-52b8-46fb-a7b7-cb5bd465ed85_ContentBits">
    <vt:lpwstr>0</vt:lpwstr>
  </property>
</Properties>
</file>