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8"/>
  </p:notesMasterIdLst>
  <p:handoutMasterIdLst>
    <p:handoutMasterId r:id="rId9"/>
  </p:handoutMasterIdLst>
  <p:sldIdLst>
    <p:sldId id="357" r:id="rId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04" userDrawn="1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3744" userDrawn="1">
          <p15:clr>
            <a:srgbClr val="A4A3A4"/>
          </p15:clr>
        </p15:guide>
        <p15:guide id="4" pos="672" userDrawn="1">
          <p15:clr>
            <a:srgbClr val="A4A3A4"/>
          </p15:clr>
        </p15:guide>
        <p15:guide id="5" pos="508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pells, Vanessa" initials="SV" lastIdx="2" clrIdx="0">
    <p:extLst>
      <p:ext uri="{19B8F6BF-5375-455C-9EA6-DF929625EA0E}">
        <p15:presenceInfo xmlns:p15="http://schemas.microsoft.com/office/powerpoint/2012/main" userId="S-1-5-21-639947351-343809578-3807592339-432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680" autoAdjust="0"/>
    <p:restoredTop sz="94660"/>
  </p:normalViewPr>
  <p:slideViewPr>
    <p:cSldViewPr showGuides="1">
      <p:cViewPr varScale="1">
        <p:scale>
          <a:sx n="93" d="100"/>
          <a:sy n="93" d="100"/>
        </p:scale>
        <p:origin x="1526" y="62"/>
      </p:cViewPr>
      <p:guideLst>
        <p:guide orient="horz" pos="1104"/>
        <p:guide pos="2880"/>
        <p:guide orient="horz" pos="3744"/>
        <p:guide pos="672"/>
        <p:guide pos="5088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53" d="100"/>
          <a:sy n="53" d="100"/>
        </p:scale>
        <p:origin x="282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4/15/2024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4/15/2024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6200" y="6651536"/>
            <a:ext cx="11645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0" baseline="0" dirty="0">
                <a:solidFill>
                  <a:schemeClr val="tx1"/>
                </a:solidFill>
              </a:rPr>
              <a:t>ERCOT Public</a:t>
            </a:r>
            <a:endParaRPr lang="en-US" sz="1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923860-7F53-4966-86CF-75E2176DF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051718"/>
          </a:xfrm>
        </p:spPr>
        <p:txBody>
          <a:bodyPr/>
          <a:lstStyle/>
          <a:p>
            <a:r>
              <a:rPr lang="en-US" sz="2000" dirty="0"/>
              <a:t>Update on Implementation of NPRR1165 – requesting independent amounts from all counter-parties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DB2987-2A6C-46E9-A624-4603F6AF77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A0835AC-BF0E-4AAB-93DF-8A0DC56B9C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8919" y="986791"/>
            <a:ext cx="8534400" cy="539511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1600" dirty="0"/>
              <a:t>Market notices reminding QSEs of this change were sent out in advance: 2/1/24, 3/1/24 and 3/21/24.</a:t>
            </a:r>
          </a:p>
          <a:p>
            <a:pPr>
              <a:spcBef>
                <a:spcPts val="0"/>
              </a:spcBef>
            </a:pPr>
            <a:r>
              <a:rPr lang="en-US" sz="1600" dirty="0"/>
              <a:t>ERCOT reached out to Counter-Parties that would potentially receive a collateral call due to NPRR1165 on March 25, a week before implementation. ERCOT had to reach out to 67 Counter-Parties. </a:t>
            </a:r>
          </a:p>
          <a:p>
            <a:pPr>
              <a:spcBef>
                <a:spcPts val="0"/>
              </a:spcBef>
            </a:pPr>
            <a:r>
              <a:rPr lang="en-US" sz="1600" dirty="0"/>
              <a:t>On 4/1/24 ERCOT issued collateral calls to 38 counterparties.</a:t>
            </a:r>
          </a:p>
          <a:p>
            <a:pPr>
              <a:spcBef>
                <a:spcPts val="0"/>
              </a:spcBef>
            </a:pPr>
            <a:r>
              <a:rPr lang="en-US" sz="1600" dirty="0"/>
              <a:t>Four counter-parties failed to post collateral and upon failure to cure the breach, defaulted and had their SFA’s terminated. Three entities were traders and one entity classified as a generator. All entities did not have any active market operations and did not want to post independent amounts to maintain active status. </a:t>
            </a:r>
          </a:p>
          <a:p>
            <a:pPr>
              <a:spcBef>
                <a:spcPts val="0"/>
              </a:spcBef>
            </a:pPr>
            <a:r>
              <a:rPr lang="en-US" sz="1600" dirty="0"/>
              <a:t>As a result of all counter-parties posting independent amounts, negative gaps will decrease 54%, while positive gaps will increase by 31% in terms of number of occurrences (period covering 1/1/2021 through 12/31/2024). </a:t>
            </a:r>
          </a:p>
          <a:p>
            <a:pPr>
              <a:spcBef>
                <a:spcPts val="0"/>
              </a:spcBef>
            </a:pPr>
            <a:r>
              <a:rPr lang="en-US" sz="1600" dirty="0"/>
              <a:t>The gaps are based on Total Potential Exposure (TPE). </a:t>
            </a:r>
          </a:p>
          <a:p>
            <a:pPr>
              <a:spcBef>
                <a:spcPts val="0"/>
              </a:spcBef>
            </a:pPr>
            <a:endParaRPr lang="en-US" sz="1600" dirty="0"/>
          </a:p>
          <a:p>
            <a:pPr>
              <a:spcBef>
                <a:spcPts val="0"/>
              </a:spcBef>
            </a:pPr>
            <a:endParaRPr lang="en-US" sz="1600" dirty="0"/>
          </a:p>
          <a:p>
            <a:pPr>
              <a:spcBef>
                <a:spcPts val="0"/>
              </a:spcBef>
            </a:pPr>
            <a:endParaRPr lang="en-US" sz="1600" dirty="0"/>
          </a:p>
          <a:p>
            <a:pPr>
              <a:spcBef>
                <a:spcPts val="0"/>
              </a:spcBef>
            </a:pPr>
            <a:endParaRPr lang="en-US" sz="1600" dirty="0"/>
          </a:p>
          <a:p>
            <a:pPr marL="0" indent="0">
              <a:spcBef>
                <a:spcPts val="0"/>
              </a:spcBef>
              <a:buNone/>
            </a:pPr>
            <a:endParaRPr lang="en-US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6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F31E570-3F4D-95C9-8317-874FDD2EE2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4840" y="4648200"/>
            <a:ext cx="7970520" cy="1478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6263179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25872</TotalTime>
  <Words>178</Words>
  <Application>Microsoft Office PowerPoint</Application>
  <PresentationFormat>On-screen Show 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1_Custom Design</vt:lpstr>
      <vt:lpstr>Office Theme</vt:lpstr>
      <vt:lpstr>Custom Design</vt:lpstr>
      <vt:lpstr>Update on Implementation of NPRR1165 – requesting independent amounts from all counter-parties 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Dashnyam, Sanchir</cp:lastModifiedBy>
  <cp:revision>429</cp:revision>
  <cp:lastPrinted>2016-01-21T20:53:15Z</cp:lastPrinted>
  <dcterms:created xsi:type="dcterms:W3CDTF">2016-01-21T15:20:31Z</dcterms:created>
  <dcterms:modified xsi:type="dcterms:W3CDTF">2024-04-15T21:22:52Z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2024-04-12T15:29:08Z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5e625ee6-207b-46b5-8c8b-6270ae86eb48</vt:lpwstr>
  </property>
  <property fmtid="{D5CDD505-2E9C-101B-9397-08002B2CF9AE}" pid="9" name="MSIP_Label_7084cbda-52b8-46fb-a7b7-cb5bd465ed85_ContentBits">
    <vt:lpwstr>0</vt:lpwstr>
  </property>
</Properties>
</file>