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7F3E8D6B_BC0A3CFA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</p:sldMasterIdLst>
  <p:notesMasterIdLst>
    <p:notesMasterId r:id="rId15"/>
  </p:notesMasterIdLst>
  <p:sldIdLst>
    <p:sldId id="259" r:id="rId4"/>
    <p:sldId id="2134805940" r:id="rId5"/>
    <p:sldId id="2076137536" r:id="rId6"/>
    <p:sldId id="2076137550" r:id="rId7"/>
    <p:sldId id="2076137551" r:id="rId8"/>
    <p:sldId id="2134805939" r:id="rId9"/>
    <p:sldId id="2134805867" r:id="rId10"/>
    <p:sldId id="2134805942" r:id="rId11"/>
    <p:sldId id="2134805941" r:id="rId12"/>
    <p:sldId id="213480594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DF8B86-953B-5215-9938-CAF6C9AE5BD2}" name="Megan Pamperin" initials="MP" userId="S::mpamperin@misoenergy.org::0c39d422-34e8-43eb-820a-e8645529d8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34588-C136-4B1E-BF39-030BA7AC49AF}" v="1" dt="2024-04-12T14:00:50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Matevosyan" userId="35275da4e72cfe02" providerId="LiveId" clId="{06234588-C136-4B1E-BF39-030BA7AC49AF}"/>
    <pc:docChg chg="addSld modSld">
      <pc:chgData name="Julia Matevosyan" userId="35275da4e72cfe02" providerId="LiveId" clId="{06234588-C136-4B1E-BF39-030BA7AC49AF}" dt="2024-04-12T14:00:50.327" v="0"/>
      <pc:docMkLst>
        <pc:docMk/>
      </pc:docMkLst>
      <pc:sldChg chg="add">
        <pc:chgData name="Julia Matevosyan" userId="35275da4e72cfe02" providerId="LiveId" clId="{06234588-C136-4B1E-BF39-030BA7AC49AF}" dt="2024-04-12T14:00:50.327" v="0"/>
        <pc:sldMkLst>
          <pc:docMk/>
          <pc:sldMk cId="4043767879" sldId="270"/>
        </pc:sldMkLst>
      </pc:sldChg>
    </pc:docChg>
  </pc:docChgLst>
</pc:chgInfo>
</file>

<file path=ppt/comments/modernComment_7F3E8D6B_BC0A3C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FAC3BE-D613-46B3-A375-0F7EB48BBF0B}" authorId="{4EDF8B86-953B-5215-9938-CAF6C9AE5BD2}" status="resolved" created="2024-02-22T21:56:32.5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54787578" sldId="2134805867"/>
      <ac:graphicFrameMk id="3" creationId="{256A82D4-62C8-51CB-18F5-BD10C29A4120}"/>
      <ac:tblMk/>
      <ac:tcMk rowId="257901468" colId="2221206537"/>
      <ac:txMk cp="8" len="17">
        <ac:context len="26" hash="632772961"/>
      </ac:txMk>
    </ac:txMkLst>
    <p188:pos x="2613909" y="60897"/>
    <p188:txBody>
      <a:bodyPr/>
      <a:lstStyle/>
      <a:p>
        <a:r>
          <a:rPr lang="en-US"/>
          <a:t>Small note, maybe change this title to GFM BESS Objectives</a:t>
        </a:r>
      </a:p>
    </p188:txBody>
  </p188:cm>
  <p188:cm id="{3763BD13-13A2-4403-9F9F-EBD3BB7519A0}" authorId="{4EDF8B86-953B-5215-9938-CAF6C9AE5BD2}" status="resolved" created="2024-02-22T22:42:50.8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54787578" sldId="2134805867"/>
      <ac:graphicFrameMk id="3" creationId="{256A82D4-62C8-51CB-18F5-BD10C29A4120}"/>
      <ac:tblMk/>
      <ac:tcMk rowId="2906635633" colId="2221206537"/>
      <ac:txMk cp="55" len="1">
        <ac:context len="82" hash="818505313"/>
      </ac:txMk>
    </ac:txMkLst>
    <p188:pos x="6975110" y="594922"/>
    <p188:txBody>
      <a:bodyPr/>
      <a:lstStyle/>
      <a:p>
        <a:r>
          <a:rPr lang="en-US"/>
          <a:t>Another small detail - may want to bold or otherwise emphasis the meetings with feedback opportunities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F7228-E8F1-4ABF-A723-A53E743605A8}" type="doc">
      <dgm:prSet loTypeId="urn:microsoft.com/office/officeart/2005/8/layout/process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F7C2C65-6243-41AB-A8A0-373D383E6F20}">
      <dgm:prSet phldrT="[Text]"/>
      <dgm:spPr/>
      <dgm:t>
        <a:bodyPr/>
        <a:lstStyle/>
        <a:p>
          <a:r>
            <a:rPr lang="en-US"/>
            <a:t>Q1</a:t>
          </a:r>
        </a:p>
      </dgm:t>
    </dgm:pt>
    <dgm:pt modelId="{E6F690D2-11FF-4AE2-B559-76754CD0EDBA}" type="parTrans" cxnId="{E27149C1-3AEA-4793-BCE1-99F7E6D03120}">
      <dgm:prSet/>
      <dgm:spPr/>
      <dgm:t>
        <a:bodyPr/>
        <a:lstStyle/>
        <a:p>
          <a:endParaRPr lang="en-US"/>
        </a:p>
      </dgm:t>
    </dgm:pt>
    <dgm:pt modelId="{981255AF-0607-4A6A-917A-5B9997F55934}" type="sibTrans" cxnId="{E27149C1-3AEA-4793-BCE1-99F7E6D03120}">
      <dgm:prSet/>
      <dgm:spPr/>
      <dgm:t>
        <a:bodyPr/>
        <a:lstStyle/>
        <a:p>
          <a:endParaRPr lang="en-US"/>
        </a:p>
      </dgm:t>
    </dgm:pt>
    <dgm:pt modelId="{1FA19969-414A-43FD-ACE7-51F62AD51793}">
      <dgm:prSet phldrT="[Text]"/>
      <dgm:spPr/>
      <dgm:t>
        <a:bodyPr/>
        <a:lstStyle/>
        <a:p>
          <a:r>
            <a:rPr lang="en-US"/>
            <a:t>Provide background on GFM BESS specification practices</a:t>
          </a:r>
        </a:p>
      </dgm:t>
    </dgm:pt>
    <dgm:pt modelId="{70F0B28A-F850-4EDB-833B-875D2B6A1E78}" type="parTrans" cxnId="{C6E1AEB7-2F7E-4EFB-8933-C8AE8CEE1540}">
      <dgm:prSet/>
      <dgm:spPr/>
      <dgm:t>
        <a:bodyPr/>
        <a:lstStyle/>
        <a:p>
          <a:endParaRPr lang="en-US"/>
        </a:p>
      </dgm:t>
    </dgm:pt>
    <dgm:pt modelId="{03AB7849-1D09-49AC-9765-F3247041F05A}" type="sibTrans" cxnId="{C6E1AEB7-2F7E-4EFB-8933-C8AE8CEE1540}">
      <dgm:prSet/>
      <dgm:spPr/>
      <dgm:t>
        <a:bodyPr/>
        <a:lstStyle/>
        <a:p>
          <a:endParaRPr lang="en-US"/>
        </a:p>
      </dgm:t>
    </dgm:pt>
    <dgm:pt modelId="{258B9F46-DA04-466D-82E9-760F148C2DA9}">
      <dgm:prSet phldrT="[Text]"/>
      <dgm:spPr/>
      <dgm:t>
        <a:bodyPr/>
        <a:lstStyle/>
        <a:p>
          <a:r>
            <a:rPr lang="en-US"/>
            <a:t>Q2</a:t>
          </a:r>
        </a:p>
      </dgm:t>
    </dgm:pt>
    <dgm:pt modelId="{14768E7B-480A-47A5-8EA7-EDBAC8D87957}" type="parTrans" cxnId="{D4A7BB7C-1384-41B7-BBEB-CB074C695086}">
      <dgm:prSet/>
      <dgm:spPr/>
      <dgm:t>
        <a:bodyPr/>
        <a:lstStyle/>
        <a:p>
          <a:endParaRPr lang="en-US"/>
        </a:p>
      </dgm:t>
    </dgm:pt>
    <dgm:pt modelId="{B0E30F0B-4109-40BA-A3FB-C5EC183393E8}" type="sibTrans" cxnId="{D4A7BB7C-1384-41B7-BBEB-CB074C695086}">
      <dgm:prSet/>
      <dgm:spPr/>
      <dgm:t>
        <a:bodyPr/>
        <a:lstStyle/>
        <a:p>
          <a:endParaRPr lang="en-US"/>
        </a:p>
      </dgm:t>
    </dgm:pt>
    <dgm:pt modelId="{6C5526D3-DDF0-4370-97FD-9B61108B409C}">
      <dgm:prSet phldrT="[Text]"/>
      <dgm:spPr/>
      <dgm:t>
        <a:bodyPr/>
        <a:lstStyle/>
        <a:p>
          <a:r>
            <a:rPr lang="en-US"/>
            <a:t>Share outline of proposed GFM BESS requirements</a:t>
          </a:r>
        </a:p>
      </dgm:t>
    </dgm:pt>
    <dgm:pt modelId="{3570E2FB-BE8A-4957-9322-314FD982B840}" type="parTrans" cxnId="{850233F5-5600-4A1E-A008-385AA25CCA4D}">
      <dgm:prSet/>
      <dgm:spPr/>
      <dgm:t>
        <a:bodyPr/>
        <a:lstStyle/>
        <a:p>
          <a:endParaRPr lang="en-US"/>
        </a:p>
      </dgm:t>
    </dgm:pt>
    <dgm:pt modelId="{6A8EE595-FF05-45CF-8DA8-558CFA04AC43}" type="sibTrans" cxnId="{850233F5-5600-4A1E-A008-385AA25CCA4D}">
      <dgm:prSet/>
      <dgm:spPr/>
      <dgm:t>
        <a:bodyPr/>
        <a:lstStyle/>
        <a:p>
          <a:endParaRPr lang="en-US"/>
        </a:p>
      </dgm:t>
    </dgm:pt>
    <dgm:pt modelId="{8921DE36-596E-4C9A-86C4-FF81DE28C474}">
      <dgm:prSet phldrT="[Text]"/>
      <dgm:spPr/>
      <dgm:t>
        <a:bodyPr/>
        <a:lstStyle/>
        <a:p>
          <a:r>
            <a:rPr lang="en-US"/>
            <a:t>Q3</a:t>
          </a:r>
        </a:p>
      </dgm:t>
    </dgm:pt>
    <dgm:pt modelId="{48A169CA-85AE-4A6F-A56F-6EA79A9B4FBA}" type="parTrans" cxnId="{436DA1D2-5A9C-4151-A56B-9F41A897D551}">
      <dgm:prSet/>
      <dgm:spPr/>
      <dgm:t>
        <a:bodyPr/>
        <a:lstStyle/>
        <a:p>
          <a:endParaRPr lang="en-US"/>
        </a:p>
      </dgm:t>
    </dgm:pt>
    <dgm:pt modelId="{4461B3BA-8DC7-43AB-B010-CFED9D05D629}" type="sibTrans" cxnId="{436DA1D2-5A9C-4151-A56B-9F41A897D551}">
      <dgm:prSet/>
      <dgm:spPr/>
      <dgm:t>
        <a:bodyPr/>
        <a:lstStyle/>
        <a:p>
          <a:endParaRPr lang="en-US"/>
        </a:p>
      </dgm:t>
    </dgm:pt>
    <dgm:pt modelId="{A7DA92EA-7C7B-46A5-B254-B1A42F68F6BD}">
      <dgm:prSet phldrT="[Text]"/>
      <dgm:spPr/>
      <dgm:t>
        <a:bodyPr/>
        <a:lstStyle/>
        <a:p>
          <a:r>
            <a:rPr lang="en-US"/>
            <a:t>Q4</a:t>
          </a:r>
        </a:p>
      </dgm:t>
    </dgm:pt>
    <dgm:pt modelId="{23AE4611-3B2C-458D-80C4-9F8516419888}" type="parTrans" cxnId="{48E46211-5633-40D4-93A4-10FF5788A0AF}">
      <dgm:prSet/>
      <dgm:spPr/>
      <dgm:t>
        <a:bodyPr/>
        <a:lstStyle/>
        <a:p>
          <a:endParaRPr lang="en-US"/>
        </a:p>
      </dgm:t>
    </dgm:pt>
    <dgm:pt modelId="{AB022395-F4BD-4E78-9FBA-33D5F4495098}" type="sibTrans" cxnId="{48E46211-5633-40D4-93A4-10FF5788A0AF}">
      <dgm:prSet/>
      <dgm:spPr/>
      <dgm:t>
        <a:bodyPr/>
        <a:lstStyle/>
        <a:p>
          <a:endParaRPr lang="en-US"/>
        </a:p>
      </dgm:t>
    </dgm:pt>
    <dgm:pt modelId="{9C49B993-C931-4178-864A-0CBBB1026F96}">
      <dgm:prSet phldrT="[Text]"/>
      <dgm:spPr/>
      <dgm:t>
        <a:bodyPr/>
        <a:lstStyle/>
        <a:p>
          <a:r>
            <a:rPr lang="en-US"/>
            <a:t>Propose implementation plan</a:t>
          </a:r>
        </a:p>
      </dgm:t>
    </dgm:pt>
    <dgm:pt modelId="{4EA0C13D-6BEE-496F-A34A-41F7DE05D1A5}" type="parTrans" cxnId="{36064625-FEE0-41E6-AB67-CA3ADFB4753D}">
      <dgm:prSet/>
      <dgm:spPr/>
      <dgm:t>
        <a:bodyPr/>
        <a:lstStyle/>
        <a:p>
          <a:endParaRPr lang="en-US"/>
        </a:p>
      </dgm:t>
    </dgm:pt>
    <dgm:pt modelId="{F9D486C2-F3D5-4C88-961D-52217ACEC88F}" type="sibTrans" cxnId="{36064625-FEE0-41E6-AB67-CA3ADFB4753D}">
      <dgm:prSet/>
      <dgm:spPr/>
      <dgm:t>
        <a:bodyPr/>
        <a:lstStyle/>
        <a:p>
          <a:endParaRPr lang="en-US"/>
        </a:p>
      </dgm:t>
    </dgm:pt>
    <dgm:pt modelId="{EE3A4B3B-6BAD-4E6E-8327-E6105C35F3E2}">
      <dgm:prSet phldrT="[Text]"/>
      <dgm:spPr/>
      <dgm:t>
        <a:bodyPr/>
        <a:lstStyle/>
        <a:p>
          <a:r>
            <a:rPr lang="en-US"/>
            <a:t>Share first whitepaper draft</a:t>
          </a:r>
        </a:p>
      </dgm:t>
    </dgm:pt>
    <dgm:pt modelId="{A43B9408-5985-43B6-B2DF-4357DBA7DC6A}" type="parTrans" cxnId="{CEB32E91-3B5F-4807-A121-7458AD7CD2AA}">
      <dgm:prSet/>
      <dgm:spPr/>
      <dgm:t>
        <a:bodyPr/>
        <a:lstStyle/>
        <a:p>
          <a:endParaRPr lang="en-US"/>
        </a:p>
      </dgm:t>
    </dgm:pt>
    <dgm:pt modelId="{62586A4E-D82E-4BE2-ACEF-F46C38F49B1F}" type="sibTrans" cxnId="{CEB32E91-3B5F-4807-A121-7458AD7CD2AA}">
      <dgm:prSet/>
      <dgm:spPr/>
      <dgm:t>
        <a:bodyPr/>
        <a:lstStyle/>
        <a:p>
          <a:endParaRPr lang="en-US"/>
        </a:p>
      </dgm:t>
    </dgm:pt>
    <dgm:pt modelId="{AAD4522C-291C-4EC6-97E5-E08D6F5062CF}">
      <dgm:prSet phldrT="[Text]"/>
      <dgm:spPr/>
      <dgm:t>
        <a:bodyPr/>
        <a:lstStyle/>
        <a:p>
          <a:endParaRPr lang="en-US"/>
        </a:p>
      </dgm:t>
    </dgm:pt>
    <dgm:pt modelId="{2E1A431E-B867-4132-8539-A8BD8FC120EB}" type="parTrans" cxnId="{B0305DD3-D0B3-4385-8616-3EC6AA3CA202}">
      <dgm:prSet/>
      <dgm:spPr/>
      <dgm:t>
        <a:bodyPr/>
        <a:lstStyle/>
        <a:p>
          <a:endParaRPr lang="en-US"/>
        </a:p>
      </dgm:t>
    </dgm:pt>
    <dgm:pt modelId="{09C85302-0102-404A-A029-6DE7F542CAAD}" type="sibTrans" cxnId="{B0305DD3-D0B3-4385-8616-3EC6AA3CA202}">
      <dgm:prSet/>
      <dgm:spPr/>
      <dgm:t>
        <a:bodyPr/>
        <a:lstStyle/>
        <a:p>
          <a:endParaRPr lang="en-US"/>
        </a:p>
      </dgm:t>
    </dgm:pt>
    <dgm:pt modelId="{1918B9C4-B5FC-4B33-8CFD-3E28DC4B4C5F}">
      <dgm:prSet phldrT="[Text]"/>
      <dgm:spPr/>
      <dgm:t>
        <a:bodyPr/>
        <a:lstStyle/>
        <a:p>
          <a:r>
            <a:rPr lang="en-US"/>
            <a:t>Share final whitepaper draft</a:t>
          </a:r>
        </a:p>
      </dgm:t>
    </dgm:pt>
    <dgm:pt modelId="{656A0675-D6B7-47FF-A06E-8C294A63AB46}" type="parTrans" cxnId="{16161B60-DD6C-4AF1-9F82-44AC9E0FB37C}">
      <dgm:prSet/>
      <dgm:spPr/>
      <dgm:t>
        <a:bodyPr/>
        <a:lstStyle/>
        <a:p>
          <a:endParaRPr lang="en-US"/>
        </a:p>
      </dgm:t>
    </dgm:pt>
    <dgm:pt modelId="{367B983A-5BAA-43D0-9A9D-9418BD3FCC8E}" type="sibTrans" cxnId="{16161B60-DD6C-4AF1-9F82-44AC9E0FB37C}">
      <dgm:prSet/>
      <dgm:spPr/>
      <dgm:t>
        <a:bodyPr/>
        <a:lstStyle/>
        <a:p>
          <a:endParaRPr lang="en-US"/>
        </a:p>
      </dgm:t>
    </dgm:pt>
    <dgm:pt modelId="{8EDAAD3E-8E16-4031-9228-BAF69F3FD7F8}">
      <dgm:prSet phldrT="[Text]"/>
      <dgm:spPr/>
      <dgm:t>
        <a:bodyPr/>
        <a:lstStyle/>
        <a:p>
          <a:r>
            <a:rPr lang="en-US" dirty="0"/>
            <a:t>Bring draft whitepaper and implementation language to PAC</a:t>
          </a:r>
        </a:p>
      </dgm:t>
    </dgm:pt>
    <dgm:pt modelId="{83985439-930E-4B0E-836F-0378666C03B5}" type="parTrans" cxnId="{7662BB70-2198-4B6E-B13A-E85B9330A8CE}">
      <dgm:prSet/>
      <dgm:spPr/>
      <dgm:t>
        <a:bodyPr/>
        <a:lstStyle/>
        <a:p>
          <a:endParaRPr lang="en-US"/>
        </a:p>
      </dgm:t>
    </dgm:pt>
    <dgm:pt modelId="{40C7CD1F-4488-444B-B55D-22FBCADBD01E}" type="sibTrans" cxnId="{7662BB70-2198-4B6E-B13A-E85B9330A8CE}">
      <dgm:prSet/>
      <dgm:spPr/>
      <dgm:t>
        <a:bodyPr/>
        <a:lstStyle/>
        <a:p>
          <a:endParaRPr lang="en-US"/>
        </a:p>
      </dgm:t>
    </dgm:pt>
    <dgm:pt modelId="{F4188ECF-CEB2-47BE-824D-C03F13687FFE}" type="pres">
      <dgm:prSet presAssocID="{FA6F7228-E8F1-4ABF-A723-A53E743605A8}" presName="linearFlow" presStyleCnt="0">
        <dgm:presLayoutVars>
          <dgm:dir/>
          <dgm:animLvl val="lvl"/>
          <dgm:resizeHandles val="exact"/>
        </dgm:presLayoutVars>
      </dgm:prSet>
      <dgm:spPr/>
    </dgm:pt>
    <dgm:pt modelId="{C251A1B0-0004-4AF7-944D-33DA16CBFEE9}" type="pres">
      <dgm:prSet presAssocID="{BF7C2C65-6243-41AB-A8A0-373D383E6F20}" presName="composite" presStyleCnt="0"/>
      <dgm:spPr/>
    </dgm:pt>
    <dgm:pt modelId="{2F3EB42D-6B34-47F9-9099-4E9E20ADC496}" type="pres">
      <dgm:prSet presAssocID="{BF7C2C65-6243-41AB-A8A0-373D383E6F2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E7C593E-2257-49E5-B197-439AA612A2DE}" type="pres">
      <dgm:prSet presAssocID="{BF7C2C65-6243-41AB-A8A0-373D383E6F20}" presName="parSh" presStyleLbl="node1" presStyleIdx="0" presStyleCnt="4"/>
      <dgm:spPr/>
    </dgm:pt>
    <dgm:pt modelId="{C874DDC2-3E44-4D79-8BFA-9C4EF4EE69B2}" type="pres">
      <dgm:prSet presAssocID="{BF7C2C65-6243-41AB-A8A0-373D383E6F20}" presName="desTx" presStyleLbl="fgAcc1" presStyleIdx="0" presStyleCnt="4">
        <dgm:presLayoutVars>
          <dgm:bulletEnabled val="1"/>
        </dgm:presLayoutVars>
      </dgm:prSet>
      <dgm:spPr/>
    </dgm:pt>
    <dgm:pt modelId="{05CEF760-0A66-4474-9502-A8CA42D67284}" type="pres">
      <dgm:prSet presAssocID="{981255AF-0607-4A6A-917A-5B9997F55934}" presName="sibTrans" presStyleLbl="sibTrans2D1" presStyleIdx="0" presStyleCnt="3"/>
      <dgm:spPr/>
    </dgm:pt>
    <dgm:pt modelId="{4415F12F-A762-448E-901B-E534489A19CA}" type="pres">
      <dgm:prSet presAssocID="{981255AF-0607-4A6A-917A-5B9997F55934}" presName="connTx" presStyleLbl="sibTrans2D1" presStyleIdx="0" presStyleCnt="3"/>
      <dgm:spPr/>
    </dgm:pt>
    <dgm:pt modelId="{1CF932DF-F067-4AC6-8C5A-C8597DA45976}" type="pres">
      <dgm:prSet presAssocID="{258B9F46-DA04-466D-82E9-760F148C2DA9}" presName="composite" presStyleCnt="0"/>
      <dgm:spPr/>
    </dgm:pt>
    <dgm:pt modelId="{16FE9CDC-2DA1-42E5-8553-5DC8E9E16482}" type="pres">
      <dgm:prSet presAssocID="{258B9F46-DA04-466D-82E9-760F148C2DA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DF1E017-1B9E-4295-B52A-95B111B168BB}" type="pres">
      <dgm:prSet presAssocID="{258B9F46-DA04-466D-82E9-760F148C2DA9}" presName="parSh" presStyleLbl="node1" presStyleIdx="1" presStyleCnt="4"/>
      <dgm:spPr/>
    </dgm:pt>
    <dgm:pt modelId="{E19AA06E-BB6B-4A85-9610-797B788F6F9D}" type="pres">
      <dgm:prSet presAssocID="{258B9F46-DA04-466D-82E9-760F148C2DA9}" presName="desTx" presStyleLbl="fgAcc1" presStyleIdx="1" presStyleCnt="4">
        <dgm:presLayoutVars>
          <dgm:bulletEnabled val="1"/>
        </dgm:presLayoutVars>
      </dgm:prSet>
      <dgm:spPr/>
    </dgm:pt>
    <dgm:pt modelId="{47C1933E-E7BA-47F0-924B-E60F8F5318A8}" type="pres">
      <dgm:prSet presAssocID="{B0E30F0B-4109-40BA-A3FB-C5EC183393E8}" presName="sibTrans" presStyleLbl="sibTrans2D1" presStyleIdx="1" presStyleCnt="3"/>
      <dgm:spPr/>
    </dgm:pt>
    <dgm:pt modelId="{57E5DE23-620B-4C23-BF6E-C4D0D8204951}" type="pres">
      <dgm:prSet presAssocID="{B0E30F0B-4109-40BA-A3FB-C5EC183393E8}" presName="connTx" presStyleLbl="sibTrans2D1" presStyleIdx="1" presStyleCnt="3"/>
      <dgm:spPr/>
    </dgm:pt>
    <dgm:pt modelId="{272778AD-EF8B-4665-A22D-6C6162D073BA}" type="pres">
      <dgm:prSet presAssocID="{8921DE36-596E-4C9A-86C4-FF81DE28C474}" presName="composite" presStyleCnt="0"/>
      <dgm:spPr/>
    </dgm:pt>
    <dgm:pt modelId="{6DB941B2-3550-42FA-BD8E-EDB930233290}" type="pres">
      <dgm:prSet presAssocID="{8921DE36-596E-4C9A-86C4-FF81DE28C474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E33C3B-5603-462C-9EB4-985D3C96B69F}" type="pres">
      <dgm:prSet presAssocID="{8921DE36-596E-4C9A-86C4-FF81DE28C474}" presName="parSh" presStyleLbl="node1" presStyleIdx="2" presStyleCnt="4"/>
      <dgm:spPr/>
    </dgm:pt>
    <dgm:pt modelId="{53060819-4521-4362-AF23-8FE6323AC3E2}" type="pres">
      <dgm:prSet presAssocID="{8921DE36-596E-4C9A-86C4-FF81DE28C474}" presName="desTx" presStyleLbl="fgAcc1" presStyleIdx="2" presStyleCnt="4">
        <dgm:presLayoutVars>
          <dgm:bulletEnabled val="1"/>
        </dgm:presLayoutVars>
      </dgm:prSet>
      <dgm:spPr/>
    </dgm:pt>
    <dgm:pt modelId="{6BD8125C-5B2B-4CD9-9E92-7E831A3E05DF}" type="pres">
      <dgm:prSet presAssocID="{4461B3BA-8DC7-43AB-B010-CFED9D05D629}" presName="sibTrans" presStyleLbl="sibTrans2D1" presStyleIdx="2" presStyleCnt="3"/>
      <dgm:spPr/>
    </dgm:pt>
    <dgm:pt modelId="{FA12416F-9D7A-426D-9BDC-BDE9DE224C67}" type="pres">
      <dgm:prSet presAssocID="{4461B3BA-8DC7-43AB-B010-CFED9D05D629}" presName="connTx" presStyleLbl="sibTrans2D1" presStyleIdx="2" presStyleCnt="3"/>
      <dgm:spPr/>
    </dgm:pt>
    <dgm:pt modelId="{7A3FC612-2FF2-4C34-8837-0A4EB3AC267F}" type="pres">
      <dgm:prSet presAssocID="{A7DA92EA-7C7B-46A5-B254-B1A42F68F6BD}" presName="composite" presStyleCnt="0"/>
      <dgm:spPr/>
    </dgm:pt>
    <dgm:pt modelId="{EF2052C8-3DF0-44D1-AA5A-7E3F980D461A}" type="pres">
      <dgm:prSet presAssocID="{A7DA92EA-7C7B-46A5-B254-B1A42F68F6BD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10CFC5F-381A-44B4-BABC-E80AA49C34A6}" type="pres">
      <dgm:prSet presAssocID="{A7DA92EA-7C7B-46A5-B254-B1A42F68F6BD}" presName="parSh" presStyleLbl="node1" presStyleIdx="3" presStyleCnt="4"/>
      <dgm:spPr/>
    </dgm:pt>
    <dgm:pt modelId="{14AF7BC6-E114-4256-BEE5-A59AC9826F84}" type="pres">
      <dgm:prSet presAssocID="{A7DA92EA-7C7B-46A5-B254-B1A42F68F6BD}" presName="desTx" presStyleLbl="fgAcc1" presStyleIdx="3" presStyleCnt="4">
        <dgm:presLayoutVars>
          <dgm:bulletEnabled val="1"/>
        </dgm:presLayoutVars>
      </dgm:prSet>
      <dgm:spPr/>
    </dgm:pt>
  </dgm:ptLst>
  <dgm:cxnLst>
    <dgm:cxn modelId="{A473F401-FA64-482D-9B6B-9FE382BBCA53}" type="presOf" srcId="{6C5526D3-DDF0-4370-97FD-9B61108B409C}" destId="{E19AA06E-BB6B-4A85-9610-797B788F6F9D}" srcOrd="0" destOrd="0" presId="urn:microsoft.com/office/officeart/2005/8/layout/process3"/>
    <dgm:cxn modelId="{3229DD0B-7584-4DCE-951D-D1DBEACDE7B3}" type="presOf" srcId="{8EDAAD3E-8E16-4031-9228-BAF69F3FD7F8}" destId="{14AF7BC6-E114-4256-BEE5-A59AC9826F84}" srcOrd="0" destOrd="0" presId="urn:microsoft.com/office/officeart/2005/8/layout/process3"/>
    <dgm:cxn modelId="{48E46211-5633-40D4-93A4-10FF5788A0AF}" srcId="{FA6F7228-E8F1-4ABF-A723-A53E743605A8}" destId="{A7DA92EA-7C7B-46A5-B254-B1A42F68F6BD}" srcOrd="3" destOrd="0" parTransId="{23AE4611-3B2C-458D-80C4-9F8516419888}" sibTransId="{AB022395-F4BD-4E78-9FBA-33D5F4495098}"/>
    <dgm:cxn modelId="{B717671B-F1B6-4068-AA59-74D52996956B}" type="presOf" srcId="{A7DA92EA-7C7B-46A5-B254-B1A42F68F6BD}" destId="{EF2052C8-3DF0-44D1-AA5A-7E3F980D461A}" srcOrd="0" destOrd="0" presId="urn:microsoft.com/office/officeart/2005/8/layout/process3"/>
    <dgm:cxn modelId="{36064625-FEE0-41E6-AB67-CA3ADFB4753D}" srcId="{8921DE36-596E-4C9A-86C4-FF81DE28C474}" destId="{9C49B993-C931-4178-864A-0CBBB1026F96}" srcOrd="0" destOrd="0" parTransId="{4EA0C13D-6BEE-496F-A34A-41F7DE05D1A5}" sibTransId="{F9D486C2-F3D5-4C88-961D-52217ACEC88F}"/>
    <dgm:cxn modelId="{F0F0FD26-3FA0-4CF1-937B-CF880CEB5A44}" type="presOf" srcId="{1918B9C4-B5FC-4B33-8CFD-3E28DC4B4C5F}" destId="{53060819-4521-4362-AF23-8FE6323AC3E2}" srcOrd="0" destOrd="1" presId="urn:microsoft.com/office/officeart/2005/8/layout/process3"/>
    <dgm:cxn modelId="{589CF03B-69FD-4F7B-B5F1-D4835352D5BE}" type="presOf" srcId="{258B9F46-DA04-466D-82E9-760F148C2DA9}" destId="{0DF1E017-1B9E-4295-B52A-95B111B168BB}" srcOrd="1" destOrd="0" presId="urn:microsoft.com/office/officeart/2005/8/layout/process3"/>
    <dgm:cxn modelId="{77D3015B-C6E9-4CE3-BBFC-AAD6A7700E5C}" type="presOf" srcId="{EE3A4B3B-6BAD-4E6E-8327-E6105C35F3E2}" destId="{E19AA06E-BB6B-4A85-9610-797B788F6F9D}" srcOrd="0" destOrd="1" presId="urn:microsoft.com/office/officeart/2005/8/layout/process3"/>
    <dgm:cxn modelId="{16161B60-DD6C-4AF1-9F82-44AC9E0FB37C}" srcId="{8921DE36-596E-4C9A-86C4-FF81DE28C474}" destId="{1918B9C4-B5FC-4B33-8CFD-3E28DC4B4C5F}" srcOrd="1" destOrd="0" parTransId="{656A0675-D6B7-47FF-A06E-8C294A63AB46}" sibTransId="{367B983A-5BAA-43D0-9A9D-9418BD3FCC8E}"/>
    <dgm:cxn modelId="{E8DFF468-1991-475C-9EA1-77739BA89CD6}" type="presOf" srcId="{4461B3BA-8DC7-43AB-B010-CFED9D05D629}" destId="{6BD8125C-5B2B-4CD9-9E92-7E831A3E05DF}" srcOrd="0" destOrd="0" presId="urn:microsoft.com/office/officeart/2005/8/layout/process3"/>
    <dgm:cxn modelId="{32BAB269-E274-4F35-9E13-821D9D498D03}" type="presOf" srcId="{1FA19969-414A-43FD-ACE7-51F62AD51793}" destId="{C874DDC2-3E44-4D79-8BFA-9C4EF4EE69B2}" srcOrd="0" destOrd="0" presId="urn:microsoft.com/office/officeart/2005/8/layout/process3"/>
    <dgm:cxn modelId="{7662BB70-2198-4B6E-B13A-E85B9330A8CE}" srcId="{A7DA92EA-7C7B-46A5-B254-B1A42F68F6BD}" destId="{8EDAAD3E-8E16-4031-9228-BAF69F3FD7F8}" srcOrd="0" destOrd="0" parTransId="{83985439-930E-4B0E-836F-0378666C03B5}" sibTransId="{40C7CD1F-4488-444B-B55D-22FBCADBD01E}"/>
    <dgm:cxn modelId="{5FCD7451-D522-4F84-BB32-10843809DEC6}" type="presOf" srcId="{258B9F46-DA04-466D-82E9-760F148C2DA9}" destId="{16FE9CDC-2DA1-42E5-8553-5DC8E9E16482}" srcOrd="0" destOrd="0" presId="urn:microsoft.com/office/officeart/2005/8/layout/process3"/>
    <dgm:cxn modelId="{C9732054-B4CA-4D4A-ADFF-4EBF490A5E42}" type="presOf" srcId="{FA6F7228-E8F1-4ABF-A723-A53E743605A8}" destId="{F4188ECF-CEB2-47BE-824D-C03F13687FFE}" srcOrd="0" destOrd="0" presId="urn:microsoft.com/office/officeart/2005/8/layout/process3"/>
    <dgm:cxn modelId="{032D7756-512C-4139-8CAD-02D1BBAF3C99}" type="presOf" srcId="{981255AF-0607-4A6A-917A-5B9997F55934}" destId="{4415F12F-A762-448E-901B-E534489A19CA}" srcOrd="1" destOrd="0" presId="urn:microsoft.com/office/officeart/2005/8/layout/process3"/>
    <dgm:cxn modelId="{D4A7BB7C-1384-41B7-BBEB-CB074C695086}" srcId="{FA6F7228-E8F1-4ABF-A723-A53E743605A8}" destId="{258B9F46-DA04-466D-82E9-760F148C2DA9}" srcOrd="1" destOrd="0" parTransId="{14768E7B-480A-47A5-8EA7-EDBAC8D87957}" sibTransId="{B0E30F0B-4109-40BA-A3FB-C5EC183393E8}"/>
    <dgm:cxn modelId="{D241958E-5CA9-4C82-9465-0AD70CD3D9C9}" type="presOf" srcId="{9C49B993-C931-4178-864A-0CBBB1026F96}" destId="{53060819-4521-4362-AF23-8FE6323AC3E2}" srcOrd="0" destOrd="0" presId="urn:microsoft.com/office/officeart/2005/8/layout/process3"/>
    <dgm:cxn modelId="{BC5A798F-9087-453B-99A8-DBABF0B0A13D}" type="presOf" srcId="{AAD4522C-291C-4EC6-97E5-E08D6F5062CF}" destId="{53060819-4521-4362-AF23-8FE6323AC3E2}" srcOrd="0" destOrd="2" presId="urn:microsoft.com/office/officeart/2005/8/layout/process3"/>
    <dgm:cxn modelId="{CEB32E91-3B5F-4807-A121-7458AD7CD2AA}" srcId="{258B9F46-DA04-466D-82E9-760F148C2DA9}" destId="{EE3A4B3B-6BAD-4E6E-8327-E6105C35F3E2}" srcOrd="1" destOrd="0" parTransId="{A43B9408-5985-43B6-B2DF-4357DBA7DC6A}" sibTransId="{62586A4E-D82E-4BE2-ACEF-F46C38F49B1F}"/>
    <dgm:cxn modelId="{150B1892-8366-48C5-9630-391B7371CEE7}" type="presOf" srcId="{BF7C2C65-6243-41AB-A8A0-373D383E6F20}" destId="{8E7C593E-2257-49E5-B197-439AA612A2DE}" srcOrd="1" destOrd="0" presId="urn:microsoft.com/office/officeart/2005/8/layout/process3"/>
    <dgm:cxn modelId="{05FF3392-FC89-4019-B19F-8AE5ABEA179D}" type="presOf" srcId="{B0E30F0B-4109-40BA-A3FB-C5EC183393E8}" destId="{57E5DE23-620B-4C23-BF6E-C4D0D8204951}" srcOrd="1" destOrd="0" presId="urn:microsoft.com/office/officeart/2005/8/layout/process3"/>
    <dgm:cxn modelId="{65BD7DA0-248C-465A-A891-5E6A6C136540}" type="presOf" srcId="{A7DA92EA-7C7B-46A5-B254-B1A42F68F6BD}" destId="{A10CFC5F-381A-44B4-BABC-E80AA49C34A6}" srcOrd="1" destOrd="0" presId="urn:microsoft.com/office/officeart/2005/8/layout/process3"/>
    <dgm:cxn modelId="{454784B4-CE24-41EC-B551-1934CC2481DA}" type="presOf" srcId="{4461B3BA-8DC7-43AB-B010-CFED9D05D629}" destId="{FA12416F-9D7A-426D-9BDC-BDE9DE224C67}" srcOrd="1" destOrd="0" presId="urn:microsoft.com/office/officeart/2005/8/layout/process3"/>
    <dgm:cxn modelId="{469C5FB7-F150-40F1-97D8-428C6710D7D4}" type="presOf" srcId="{981255AF-0607-4A6A-917A-5B9997F55934}" destId="{05CEF760-0A66-4474-9502-A8CA42D67284}" srcOrd="0" destOrd="0" presId="urn:microsoft.com/office/officeart/2005/8/layout/process3"/>
    <dgm:cxn modelId="{C6E1AEB7-2F7E-4EFB-8933-C8AE8CEE1540}" srcId="{BF7C2C65-6243-41AB-A8A0-373D383E6F20}" destId="{1FA19969-414A-43FD-ACE7-51F62AD51793}" srcOrd="0" destOrd="0" parTransId="{70F0B28A-F850-4EDB-833B-875D2B6A1E78}" sibTransId="{03AB7849-1D09-49AC-9765-F3247041F05A}"/>
    <dgm:cxn modelId="{E27149C1-3AEA-4793-BCE1-99F7E6D03120}" srcId="{FA6F7228-E8F1-4ABF-A723-A53E743605A8}" destId="{BF7C2C65-6243-41AB-A8A0-373D383E6F20}" srcOrd="0" destOrd="0" parTransId="{E6F690D2-11FF-4AE2-B559-76754CD0EDBA}" sibTransId="{981255AF-0607-4A6A-917A-5B9997F55934}"/>
    <dgm:cxn modelId="{C0C792C5-ED55-4FB5-AAEC-1BB6BFEAD9DE}" type="presOf" srcId="{8921DE36-596E-4C9A-86C4-FF81DE28C474}" destId="{6DB941B2-3550-42FA-BD8E-EDB930233290}" srcOrd="0" destOrd="0" presId="urn:microsoft.com/office/officeart/2005/8/layout/process3"/>
    <dgm:cxn modelId="{CFCA47C6-A9B4-4EDD-8273-B353CC768F2C}" type="presOf" srcId="{8921DE36-596E-4C9A-86C4-FF81DE28C474}" destId="{38E33C3B-5603-462C-9EB4-985D3C96B69F}" srcOrd="1" destOrd="0" presId="urn:microsoft.com/office/officeart/2005/8/layout/process3"/>
    <dgm:cxn modelId="{83066ED2-A71F-4032-8FB2-88BB2CEB0B6C}" type="presOf" srcId="{BF7C2C65-6243-41AB-A8A0-373D383E6F20}" destId="{2F3EB42D-6B34-47F9-9099-4E9E20ADC496}" srcOrd="0" destOrd="0" presId="urn:microsoft.com/office/officeart/2005/8/layout/process3"/>
    <dgm:cxn modelId="{436DA1D2-5A9C-4151-A56B-9F41A897D551}" srcId="{FA6F7228-E8F1-4ABF-A723-A53E743605A8}" destId="{8921DE36-596E-4C9A-86C4-FF81DE28C474}" srcOrd="2" destOrd="0" parTransId="{48A169CA-85AE-4A6F-A56F-6EA79A9B4FBA}" sibTransId="{4461B3BA-8DC7-43AB-B010-CFED9D05D629}"/>
    <dgm:cxn modelId="{B0305DD3-D0B3-4385-8616-3EC6AA3CA202}" srcId="{8921DE36-596E-4C9A-86C4-FF81DE28C474}" destId="{AAD4522C-291C-4EC6-97E5-E08D6F5062CF}" srcOrd="2" destOrd="0" parTransId="{2E1A431E-B867-4132-8539-A8BD8FC120EB}" sibTransId="{09C85302-0102-404A-A029-6DE7F542CAAD}"/>
    <dgm:cxn modelId="{734A0AED-02F1-4AAA-B126-7C52CE193062}" type="presOf" srcId="{B0E30F0B-4109-40BA-A3FB-C5EC183393E8}" destId="{47C1933E-E7BA-47F0-924B-E60F8F5318A8}" srcOrd="0" destOrd="0" presId="urn:microsoft.com/office/officeart/2005/8/layout/process3"/>
    <dgm:cxn modelId="{850233F5-5600-4A1E-A008-385AA25CCA4D}" srcId="{258B9F46-DA04-466D-82E9-760F148C2DA9}" destId="{6C5526D3-DDF0-4370-97FD-9B61108B409C}" srcOrd="0" destOrd="0" parTransId="{3570E2FB-BE8A-4957-9322-314FD982B840}" sibTransId="{6A8EE595-FF05-45CF-8DA8-558CFA04AC43}"/>
    <dgm:cxn modelId="{2BDA02C6-2F98-4EF8-97EF-D7F71B2DED94}" type="presParOf" srcId="{F4188ECF-CEB2-47BE-824D-C03F13687FFE}" destId="{C251A1B0-0004-4AF7-944D-33DA16CBFEE9}" srcOrd="0" destOrd="0" presId="urn:microsoft.com/office/officeart/2005/8/layout/process3"/>
    <dgm:cxn modelId="{73E880AE-0AEE-4A01-AD49-B10DA155801E}" type="presParOf" srcId="{C251A1B0-0004-4AF7-944D-33DA16CBFEE9}" destId="{2F3EB42D-6B34-47F9-9099-4E9E20ADC496}" srcOrd="0" destOrd="0" presId="urn:microsoft.com/office/officeart/2005/8/layout/process3"/>
    <dgm:cxn modelId="{0AEC39D7-6EF5-44A4-988B-3CDAB1414281}" type="presParOf" srcId="{C251A1B0-0004-4AF7-944D-33DA16CBFEE9}" destId="{8E7C593E-2257-49E5-B197-439AA612A2DE}" srcOrd="1" destOrd="0" presId="urn:microsoft.com/office/officeart/2005/8/layout/process3"/>
    <dgm:cxn modelId="{A9EDA3D3-B03D-4C4D-8D97-058654CE28B2}" type="presParOf" srcId="{C251A1B0-0004-4AF7-944D-33DA16CBFEE9}" destId="{C874DDC2-3E44-4D79-8BFA-9C4EF4EE69B2}" srcOrd="2" destOrd="0" presId="urn:microsoft.com/office/officeart/2005/8/layout/process3"/>
    <dgm:cxn modelId="{DE376465-C29E-47E0-B061-EA9387C5F87E}" type="presParOf" srcId="{F4188ECF-CEB2-47BE-824D-C03F13687FFE}" destId="{05CEF760-0A66-4474-9502-A8CA42D67284}" srcOrd="1" destOrd="0" presId="urn:microsoft.com/office/officeart/2005/8/layout/process3"/>
    <dgm:cxn modelId="{BD3E14E5-A889-4A14-87EC-300C165A87F1}" type="presParOf" srcId="{05CEF760-0A66-4474-9502-A8CA42D67284}" destId="{4415F12F-A762-448E-901B-E534489A19CA}" srcOrd="0" destOrd="0" presId="urn:microsoft.com/office/officeart/2005/8/layout/process3"/>
    <dgm:cxn modelId="{47EDBF0C-0A3C-4FD7-8F7D-0D510B9F98FC}" type="presParOf" srcId="{F4188ECF-CEB2-47BE-824D-C03F13687FFE}" destId="{1CF932DF-F067-4AC6-8C5A-C8597DA45976}" srcOrd="2" destOrd="0" presId="urn:microsoft.com/office/officeart/2005/8/layout/process3"/>
    <dgm:cxn modelId="{710E07B5-A2D5-4FA8-A777-B11F62445573}" type="presParOf" srcId="{1CF932DF-F067-4AC6-8C5A-C8597DA45976}" destId="{16FE9CDC-2DA1-42E5-8553-5DC8E9E16482}" srcOrd="0" destOrd="0" presId="urn:microsoft.com/office/officeart/2005/8/layout/process3"/>
    <dgm:cxn modelId="{77BE1C29-7574-479E-9DF8-4E92E07D4583}" type="presParOf" srcId="{1CF932DF-F067-4AC6-8C5A-C8597DA45976}" destId="{0DF1E017-1B9E-4295-B52A-95B111B168BB}" srcOrd="1" destOrd="0" presId="urn:microsoft.com/office/officeart/2005/8/layout/process3"/>
    <dgm:cxn modelId="{B95678D5-9FAE-4424-8460-B7CE9A2E110B}" type="presParOf" srcId="{1CF932DF-F067-4AC6-8C5A-C8597DA45976}" destId="{E19AA06E-BB6B-4A85-9610-797B788F6F9D}" srcOrd="2" destOrd="0" presId="urn:microsoft.com/office/officeart/2005/8/layout/process3"/>
    <dgm:cxn modelId="{A00002DE-9B3D-4A3F-B9EC-CA0FB127BF63}" type="presParOf" srcId="{F4188ECF-CEB2-47BE-824D-C03F13687FFE}" destId="{47C1933E-E7BA-47F0-924B-E60F8F5318A8}" srcOrd="3" destOrd="0" presId="urn:microsoft.com/office/officeart/2005/8/layout/process3"/>
    <dgm:cxn modelId="{74957A9F-25AE-4617-80C3-B49A165FFB4A}" type="presParOf" srcId="{47C1933E-E7BA-47F0-924B-E60F8F5318A8}" destId="{57E5DE23-620B-4C23-BF6E-C4D0D8204951}" srcOrd="0" destOrd="0" presId="urn:microsoft.com/office/officeart/2005/8/layout/process3"/>
    <dgm:cxn modelId="{E604A3D9-FAF3-4856-8380-8F88098EB921}" type="presParOf" srcId="{F4188ECF-CEB2-47BE-824D-C03F13687FFE}" destId="{272778AD-EF8B-4665-A22D-6C6162D073BA}" srcOrd="4" destOrd="0" presId="urn:microsoft.com/office/officeart/2005/8/layout/process3"/>
    <dgm:cxn modelId="{6939FE72-69DE-477A-85C4-C49DA51806CC}" type="presParOf" srcId="{272778AD-EF8B-4665-A22D-6C6162D073BA}" destId="{6DB941B2-3550-42FA-BD8E-EDB930233290}" srcOrd="0" destOrd="0" presId="urn:microsoft.com/office/officeart/2005/8/layout/process3"/>
    <dgm:cxn modelId="{980CFFE8-CCEB-4823-9BFC-6727C48DB8EF}" type="presParOf" srcId="{272778AD-EF8B-4665-A22D-6C6162D073BA}" destId="{38E33C3B-5603-462C-9EB4-985D3C96B69F}" srcOrd="1" destOrd="0" presId="urn:microsoft.com/office/officeart/2005/8/layout/process3"/>
    <dgm:cxn modelId="{727643A7-CB51-4848-A740-D59E4E63E84D}" type="presParOf" srcId="{272778AD-EF8B-4665-A22D-6C6162D073BA}" destId="{53060819-4521-4362-AF23-8FE6323AC3E2}" srcOrd="2" destOrd="0" presId="urn:microsoft.com/office/officeart/2005/8/layout/process3"/>
    <dgm:cxn modelId="{B0571027-C189-4979-8850-60DBE7CDE53A}" type="presParOf" srcId="{F4188ECF-CEB2-47BE-824D-C03F13687FFE}" destId="{6BD8125C-5B2B-4CD9-9E92-7E831A3E05DF}" srcOrd="5" destOrd="0" presId="urn:microsoft.com/office/officeart/2005/8/layout/process3"/>
    <dgm:cxn modelId="{623513F9-CB32-48E8-83CE-7FAA2903970C}" type="presParOf" srcId="{6BD8125C-5B2B-4CD9-9E92-7E831A3E05DF}" destId="{FA12416F-9D7A-426D-9BDC-BDE9DE224C67}" srcOrd="0" destOrd="0" presId="urn:microsoft.com/office/officeart/2005/8/layout/process3"/>
    <dgm:cxn modelId="{C01FC598-3DCF-4A70-8AF4-072AD836A95D}" type="presParOf" srcId="{F4188ECF-CEB2-47BE-824D-C03F13687FFE}" destId="{7A3FC612-2FF2-4C34-8837-0A4EB3AC267F}" srcOrd="6" destOrd="0" presId="urn:microsoft.com/office/officeart/2005/8/layout/process3"/>
    <dgm:cxn modelId="{B23E9188-57D3-46E6-A7BF-9B5F7F73307C}" type="presParOf" srcId="{7A3FC612-2FF2-4C34-8837-0A4EB3AC267F}" destId="{EF2052C8-3DF0-44D1-AA5A-7E3F980D461A}" srcOrd="0" destOrd="0" presId="urn:microsoft.com/office/officeart/2005/8/layout/process3"/>
    <dgm:cxn modelId="{5BFC63CD-C112-4F16-80CC-3CA329B67D9E}" type="presParOf" srcId="{7A3FC612-2FF2-4C34-8837-0A4EB3AC267F}" destId="{A10CFC5F-381A-44B4-BABC-E80AA49C34A6}" srcOrd="1" destOrd="0" presId="urn:microsoft.com/office/officeart/2005/8/layout/process3"/>
    <dgm:cxn modelId="{040FE8C7-039D-40E6-963E-01B19FBA0A5B}" type="presParOf" srcId="{7A3FC612-2FF2-4C34-8837-0A4EB3AC267F}" destId="{14AF7BC6-E114-4256-BEE5-A59AC9826F8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C593E-2257-49E5-B197-439AA612A2DE}">
      <dsp:nvSpPr>
        <dsp:cNvPr id="0" name=""/>
        <dsp:cNvSpPr/>
      </dsp:nvSpPr>
      <dsp:spPr>
        <a:xfrm>
          <a:off x="1446" y="102160"/>
          <a:ext cx="1817527" cy="604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</a:t>
          </a:r>
        </a:p>
      </dsp:txBody>
      <dsp:txXfrm>
        <a:off x="1446" y="102160"/>
        <a:ext cx="1817527" cy="403200"/>
      </dsp:txXfrm>
    </dsp:sp>
    <dsp:sp modelId="{C874DDC2-3E44-4D79-8BFA-9C4EF4EE69B2}">
      <dsp:nvSpPr>
        <dsp:cNvPr id="0" name=""/>
        <dsp:cNvSpPr/>
      </dsp:nvSpPr>
      <dsp:spPr>
        <a:xfrm>
          <a:off x="373710" y="505360"/>
          <a:ext cx="1817527" cy="1504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 background on GFM BESS specification practices</a:t>
          </a:r>
        </a:p>
      </dsp:txBody>
      <dsp:txXfrm>
        <a:off x="417787" y="549437"/>
        <a:ext cx="1729373" cy="1416758"/>
      </dsp:txXfrm>
    </dsp:sp>
    <dsp:sp modelId="{05CEF760-0A66-4474-9502-A8CA42D67284}">
      <dsp:nvSpPr>
        <dsp:cNvPr id="0" name=""/>
        <dsp:cNvSpPr/>
      </dsp:nvSpPr>
      <dsp:spPr>
        <a:xfrm>
          <a:off x="2094504" y="77504"/>
          <a:ext cx="584124" cy="452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094504" y="168006"/>
        <a:ext cx="448371" cy="271507"/>
      </dsp:txXfrm>
    </dsp:sp>
    <dsp:sp modelId="{0DF1E017-1B9E-4295-B52A-95B111B168BB}">
      <dsp:nvSpPr>
        <dsp:cNvPr id="0" name=""/>
        <dsp:cNvSpPr/>
      </dsp:nvSpPr>
      <dsp:spPr>
        <a:xfrm>
          <a:off x="2921095" y="102160"/>
          <a:ext cx="1817527" cy="604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Q2</a:t>
          </a:r>
        </a:p>
      </dsp:txBody>
      <dsp:txXfrm>
        <a:off x="2921095" y="102160"/>
        <a:ext cx="1817527" cy="403200"/>
      </dsp:txXfrm>
    </dsp:sp>
    <dsp:sp modelId="{E19AA06E-BB6B-4A85-9610-797B788F6F9D}">
      <dsp:nvSpPr>
        <dsp:cNvPr id="0" name=""/>
        <dsp:cNvSpPr/>
      </dsp:nvSpPr>
      <dsp:spPr>
        <a:xfrm>
          <a:off x="3293360" y="505360"/>
          <a:ext cx="1817527" cy="1504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Share outline of proposed GFM BESS requirements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Share first whitepaper draft</a:t>
          </a:r>
        </a:p>
      </dsp:txBody>
      <dsp:txXfrm>
        <a:off x="3337437" y="549437"/>
        <a:ext cx="1729373" cy="1416758"/>
      </dsp:txXfrm>
    </dsp:sp>
    <dsp:sp modelId="{47C1933E-E7BA-47F0-924B-E60F8F5318A8}">
      <dsp:nvSpPr>
        <dsp:cNvPr id="0" name=""/>
        <dsp:cNvSpPr/>
      </dsp:nvSpPr>
      <dsp:spPr>
        <a:xfrm>
          <a:off x="5014153" y="77504"/>
          <a:ext cx="584124" cy="452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7480"/>
            <a:satOff val="-26623"/>
            <a:lumOff val="220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014153" y="168006"/>
        <a:ext cx="448371" cy="271507"/>
      </dsp:txXfrm>
    </dsp:sp>
    <dsp:sp modelId="{38E33C3B-5603-462C-9EB4-985D3C96B69F}">
      <dsp:nvSpPr>
        <dsp:cNvPr id="0" name=""/>
        <dsp:cNvSpPr/>
      </dsp:nvSpPr>
      <dsp:spPr>
        <a:xfrm>
          <a:off x="5840745" y="102160"/>
          <a:ext cx="1817527" cy="604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</a:t>
          </a:r>
        </a:p>
      </dsp:txBody>
      <dsp:txXfrm>
        <a:off x="5840745" y="102160"/>
        <a:ext cx="1817527" cy="403200"/>
      </dsp:txXfrm>
    </dsp:sp>
    <dsp:sp modelId="{53060819-4521-4362-AF23-8FE6323AC3E2}">
      <dsp:nvSpPr>
        <dsp:cNvPr id="0" name=""/>
        <dsp:cNvSpPr/>
      </dsp:nvSpPr>
      <dsp:spPr>
        <a:xfrm>
          <a:off x="6213009" y="505360"/>
          <a:ext cx="1817527" cy="1504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Propose implementation plan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Share final whitepaper draft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>
        <a:off x="6257086" y="549437"/>
        <a:ext cx="1729373" cy="1416758"/>
      </dsp:txXfrm>
    </dsp:sp>
    <dsp:sp modelId="{6BD8125C-5B2B-4CD9-9E92-7E831A3E05DF}">
      <dsp:nvSpPr>
        <dsp:cNvPr id="0" name=""/>
        <dsp:cNvSpPr/>
      </dsp:nvSpPr>
      <dsp:spPr>
        <a:xfrm>
          <a:off x="7933803" y="77504"/>
          <a:ext cx="584124" cy="452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34959"/>
            <a:satOff val="-53247"/>
            <a:lumOff val="441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933803" y="168006"/>
        <a:ext cx="448371" cy="271507"/>
      </dsp:txXfrm>
    </dsp:sp>
    <dsp:sp modelId="{A10CFC5F-381A-44B4-BABC-E80AA49C34A6}">
      <dsp:nvSpPr>
        <dsp:cNvPr id="0" name=""/>
        <dsp:cNvSpPr/>
      </dsp:nvSpPr>
      <dsp:spPr>
        <a:xfrm>
          <a:off x="8760394" y="102160"/>
          <a:ext cx="1817527" cy="604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Q4</a:t>
          </a:r>
        </a:p>
      </dsp:txBody>
      <dsp:txXfrm>
        <a:off x="8760394" y="102160"/>
        <a:ext cx="1817527" cy="403200"/>
      </dsp:txXfrm>
    </dsp:sp>
    <dsp:sp modelId="{14AF7BC6-E114-4256-BEE5-A59AC9826F84}">
      <dsp:nvSpPr>
        <dsp:cNvPr id="0" name=""/>
        <dsp:cNvSpPr/>
      </dsp:nvSpPr>
      <dsp:spPr>
        <a:xfrm>
          <a:off x="9132659" y="505360"/>
          <a:ext cx="1817527" cy="1504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Bring draft whitepaper and implementation language to PAC</a:t>
          </a:r>
        </a:p>
      </dsp:txBody>
      <dsp:txXfrm>
        <a:off x="9176736" y="549437"/>
        <a:ext cx="1729373" cy="1416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372DC-3D3C-4704-A543-9B22B9528A6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ADF0F-F862-4E6D-8191-8BF0F49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4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5566E-B3BE-1F4D-A66D-8BD8451EA3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6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ar Wind Transmi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F037E-1515-D44E-A5DB-0BE68F0BA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140670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C18CFF-3ACC-124D-A5D8-85C3268CCE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6850" y="0"/>
            <a:ext cx="56451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01DCF-858F-4B4F-AEB0-9FE083ACDFE5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526064-51DA-114D-B6D1-B01DD7DBDD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804673"/>
            <a:ext cx="5026152" cy="5321807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5BCA0-4929-8544-B288-C74A4899E1CD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11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E8738-52F8-3B4D-8F30-939ADE9AD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84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F524-9FDB-8E4C-B3AB-1D000B078C31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A6BAB-A4FE-E945-99F3-FAA70212572B}"/>
              </a:ext>
            </a:extLst>
          </p:cNvPr>
          <p:cNvSpPr txBox="1"/>
          <p:nvPr userDrawn="1"/>
        </p:nvSpPr>
        <p:spPr>
          <a:xfrm>
            <a:off x="11463528" y="62605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3549B-0803-754F-9635-CE3109E84F6E}"/>
              </a:ext>
            </a:extLst>
          </p:cNvPr>
          <p:cNvSpPr/>
          <p:nvPr userDrawn="1"/>
        </p:nvSpPr>
        <p:spPr>
          <a:xfrm>
            <a:off x="10309421" y="65273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B3583-FCEF-F245-8A7A-6DC03E730E3E}"/>
              </a:ext>
            </a:extLst>
          </p:cNvPr>
          <p:cNvSpPr txBox="1"/>
          <p:nvPr userDrawn="1"/>
        </p:nvSpPr>
        <p:spPr>
          <a:xfrm>
            <a:off x="6474241" y="2777334"/>
            <a:ext cx="2817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 dirty="0">
                <a:solidFill>
                  <a:srgbClr val="F15934"/>
                </a:solidFill>
                <a:latin typeface="Montserrat" pitchFamily="2" charset="77"/>
              </a:rPr>
              <a:t>THANK </a:t>
            </a:r>
          </a:p>
          <a:p>
            <a:r>
              <a:rPr lang="en-US" sz="5400" b="0" i="0" dirty="0">
                <a:solidFill>
                  <a:srgbClr val="F15934"/>
                </a:solidFill>
                <a:latin typeface="Montserrat" pitchFamily="2" charset="77"/>
              </a:rPr>
              <a:t>YOU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518C828-5381-C946-9457-D9797D1A4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806" y="4855528"/>
            <a:ext cx="3985582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297CB"/>
                </a:solidFill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D026F84-2862-5545-9177-281BB9EEF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3806" y="5365375"/>
            <a:ext cx="3985582" cy="662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039191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ar Wind Transmi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F037E-1515-D44E-A5DB-0BE68F0BA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277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i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602AC-CA75-DE45-8E20-1F3E94FF4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3B73E-491A-2041-818C-DFC411DBB8AF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538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118104"/>
            <a:ext cx="10576560" cy="3172968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918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ho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608B13-5B2D-DC4D-A252-9B4F170B3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736" y="5669217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C7BB8C-8A58-9349-BA13-0A4B7AE4F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3463" y="1691641"/>
            <a:ext cx="3785425" cy="37747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CB9364F-A7F6-7342-97C1-28DE6F323A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5450" y="3100388"/>
            <a:ext cx="5815013" cy="319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2pPr>
            <a:lvl3pPr marL="68262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3pPr>
            <a:lvl4pPr marL="109220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4pPr>
            <a:lvl5pPr marL="13779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37C2613-436D-7646-847D-F9820E259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6736" y="6007736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0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730752"/>
            <a:ext cx="5730240" cy="2560320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D4AFB6-B24F-9443-9607-C1CDD2BE6741}"/>
              </a:ext>
            </a:extLst>
          </p:cNvPr>
          <p:cNvSpPr/>
          <p:nvPr userDrawn="1"/>
        </p:nvSpPr>
        <p:spPr>
          <a:xfrm>
            <a:off x="0" y="2423160"/>
            <a:ext cx="6876288" cy="107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182880" rIns="182880" bIns="182880" rtlCol="0" anchor="t"/>
          <a:lstStyle/>
          <a:p>
            <a:pPr algn="l"/>
            <a:r>
              <a:rPr lang="en-US" sz="2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045617-583E-0444-9005-59B1F39BF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4988" y="2422525"/>
            <a:ext cx="5307012" cy="4435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1922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10631424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9904" y="1417321"/>
            <a:ext cx="6102096" cy="54406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749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86858F-0CBF-E048-80B1-FEEF590CB624}"/>
              </a:ext>
            </a:extLst>
          </p:cNvPr>
          <p:cNvSpPr/>
          <p:nvPr userDrawn="1"/>
        </p:nvSpPr>
        <p:spPr>
          <a:xfrm>
            <a:off x="611124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7104" y="1828800"/>
            <a:ext cx="5184648" cy="41605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447A-C159-AA4A-8782-432E5F41E967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B85FA8-3964-F34E-AD25-B6B3AD70ACDB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472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118104"/>
            <a:ext cx="10576560" cy="3172968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6890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8EEE03-E602-EF4B-86D5-0ACBA75E9B5F}"/>
              </a:ext>
            </a:extLst>
          </p:cNvPr>
          <p:cNvSpPr/>
          <p:nvPr userDrawn="1"/>
        </p:nvSpPr>
        <p:spPr>
          <a:xfrm>
            <a:off x="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A0E40-6F26-E840-873C-93B28B15FF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2400" b="1" i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B4E26C-3274-6B44-BC40-045BE94ED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7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2400" b="1" i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AAC3D4-C28D-E042-887C-2CEBC9BD7C5D}"/>
              </a:ext>
            </a:extLst>
          </p:cNvPr>
          <p:cNvSpPr/>
          <p:nvPr userDrawn="1"/>
        </p:nvSpPr>
        <p:spPr>
          <a:xfrm>
            <a:off x="4151376" y="1426464"/>
            <a:ext cx="393192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667D3-938E-2B4A-81B9-3C6F054976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2400" b="1" i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D8C58B-BEAE-6E4C-BA5B-5BBE27595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4568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2400" b="1" i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576EE-45A6-FC4E-BADD-BAAC199F03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09432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2400" b="1" i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72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C18CFF-3ACC-124D-A5D8-85C3268CCE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6850" y="0"/>
            <a:ext cx="56451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01DCF-858F-4B4F-AEB0-9FE083ACDFE5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526064-51DA-114D-B6D1-B01DD7DBDD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804673"/>
            <a:ext cx="5026152" cy="5321807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5BCA0-4929-8544-B288-C74A4899E1CD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3508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: Trans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C4189-A8B6-764E-9262-6C7626146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207D67-D731-3B4C-8D2F-B105B9A913B7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7896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: Solar, Wind, Hyd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4F66D-F4B7-6647-81B3-3BED9C610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99031-DE0B-0444-B268-EE84F1F2F248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7019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: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AC249-3562-9C4F-97A1-32363089E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71496-21EE-2449-A97A-38916EFF48EB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147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: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4B2ACC-6F4D-BB4E-BDEF-9027A5616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F524-9FDB-8E4C-B3AB-1D000B078C31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2491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E8738-52F8-3B4D-8F30-939ADE9AD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84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F524-9FDB-8E4C-B3AB-1D000B078C31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A6BAB-A4FE-E945-99F3-FAA70212572B}"/>
              </a:ext>
            </a:extLst>
          </p:cNvPr>
          <p:cNvSpPr txBox="1"/>
          <p:nvPr userDrawn="1"/>
        </p:nvSpPr>
        <p:spPr>
          <a:xfrm>
            <a:off x="11463528" y="62605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3549B-0803-754F-9635-CE3109E84F6E}"/>
              </a:ext>
            </a:extLst>
          </p:cNvPr>
          <p:cNvSpPr/>
          <p:nvPr userDrawn="1"/>
        </p:nvSpPr>
        <p:spPr>
          <a:xfrm>
            <a:off x="10309421" y="65273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B3583-FCEF-F245-8A7A-6DC03E730E3E}"/>
              </a:ext>
            </a:extLst>
          </p:cNvPr>
          <p:cNvSpPr txBox="1"/>
          <p:nvPr userDrawn="1"/>
        </p:nvSpPr>
        <p:spPr>
          <a:xfrm>
            <a:off x="6474241" y="2777334"/>
            <a:ext cx="2817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 dirty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</a:p>
          <a:p>
            <a:r>
              <a:rPr lang="en-US" sz="5400" b="0" i="0" dirty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518C828-5381-C946-9457-D9797D1A4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806" y="4855528"/>
            <a:ext cx="3985582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29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D026F84-2862-5545-9177-281BB9EEF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3806" y="5365375"/>
            <a:ext cx="3985582" cy="662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4059477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795173" y="5732980"/>
            <a:ext cx="3396827" cy="11250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 rot="16200000">
            <a:off x="3181943" y="-2152061"/>
            <a:ext cx="6858003" cy="11162116"/>
          </a:xfrm>
          <a:prstGeom prst="triangle">
            <a:avLst>
              <a:gd name="adj" fmla="val 504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2" y="-1"/>
            <a:ext cx="5764863" cy="7287847"/>
            <a:chOff x="-2" y="-1"/>
            <a:chExt cx="4480135" cy="7287846"/>
          </a:xfrm>
        </p:grpSpPr>
        <p:sp>
          <p:nvSpPr>
            <p:cNvPr id="8" name="Right Triangle 7"/>
            <p:cNvSpPr/>
            <p:nvPr/>
          </p:nvSpPr>
          <p:spPr>
            <a:xfrm rot="5400000">
              <a:off x="-1403856" y="1403855"/>
              <a:ext cx="7287844" cy="4480135"/>
            </a:xfrm>
            <a:prstGeom prst="rtTriangle">
              <a:avLst/>
            </a:prstGeom>
            <a:solidFill>
              <a:srgbClr val="57BFE3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5400000">
              <a:off x="-1525963" y="1525960"/>
              <a:ext cx="6897078" cy="3845155"/>
            </a:xfrm>
            <a:prstGeom prst="rtTriangle">
              <a:avLst/>
            </a:prstGeom>
            <a:solidFill>
              <a:srgbClr val="0082CA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764860" y="4293829"/>
            <a:ext cx="5874360" cy="896676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37323" y="2657184"/>
            <a:ext cx="7101896" cy="1470025"/>
          </a:xfrm>
        </p:spPr>
        <p:txBody>
          <a:bodyPr anchor="ctr">
            <a:noAutofit/>
          </a:bodyPr>
          <a:lstStyle>
            <a:lvl1pPr algn="r">
              <a:lnSpc>
                <a:spcPct val="90000"/>
              </a:lnSpc>
              <a:defRPr sz="6133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69748" y="2178691"/>
            <a:ext cx="2350139" cy="2353056"/>
            <a:chOff x="1702311" y="1634018"/>
            <a:chExt cx="1762604" cy="1764792"/>
          </a:xfrm>
        </p:grpSpPr>
        <p:sp>
          <p:nvSpPr>
            <p:cNvPr id="12" name="Oval 11"/>
            <p:cNvSpPr/>
            <p:nvPr userDrawn="1"/>
          </p:nvSpPr>
          <p:spPr>
            <a:xfrm>
              <a:off x="1702311" y="1634018"/>
              <a:ext cx="1762604" cy="1764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  <p:pic>
          <p:nvPicPr>
            <p:cNvPr id="16" name="Picture 15" descr="MISO Icon Only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802" y="1764820"/>
              <a:ext cx="1507623" cy="1503188"/>
            </a:xfrm>
            <a:prstGeom prst="rect">
              <a:avLst/>
            </a:prstGeom>
          </p:spPr>
        </p:pic>
      </p:grpSp>
      <p:pic>
        <p:nvPicPr>
          <p:cNvPr id="18" name="Picture 17" descr="MISO Logo -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1" y="2982935"/>
            <a:ext cx="1614159" cy="6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71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69" y="1545125"/>
            <a:ext cx="10951633" cy="458103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26147"/>
            <a:ext cx="1219200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2346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ho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608B13-5B2D-DC4D-A252-9B4F170B3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736" y="5669217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04C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C7BB8C-8A58-9349-BA13-0A4B7AE4F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3463" y="1691641"/>
            <a:ext cx="3785425" cy="37747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CB9364F-A7F6-7342-97C1-28DE6F323A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5450" y="3100388"/>
            <a:ext cx="5815013" cy="319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1pPr>
            <a:lvl2pPr marL="2857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2pPr>
            <a:lvl3pPr marL="68262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3pPr>
            <a:lvl4pPr marL="109220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4pPr>
            <a:lvl5pPr marL="13779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37C2613-436D-7646-847D-F9820E259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6736" y="6019800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600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Plain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9848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39848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26147"/>
            <a:ext cx="1219200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8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330960"/>
          </a:xfrm>
          <a:prstGeom prst="rect">
            <a:avLst/>
          </a:prstGeom>
          <a:solidFill>
            <a:schemeClr val="accent1"/>
          </a:solidFill>
          <a:ln>
            <a:solidFill>
              <a:srgbClr val="0082C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69" y="1533053"/>
            <a:ext cx="10951633" cy="459311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6147"/>
            <a:ext cx="1219200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0770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Plain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330960"/>
          </a:xfrm>
          <a:prstGeom prst="rect">
            <a:avLst/>
          </a:prstGeom>
          <a:solidFill>
            <a:schemeClr val="accent1"/>
          </a:solidFill>
          <a:ln>
            <a:solidFill>
              <a:srgbClr val="0082C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7777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7777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26147"/>
            <a:ext cx="1219200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19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 Summar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0" y="622614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-2" y="-1"/>
            <a:ext cx="5764863" cy="7287847"/>
            <a:chOff x="-2" y="-1"/>
            <a:chExt cx="4480135" cy="7287846"/>
          </a:xfrm>
        </p:grpSpPr>
        <p:sp>
          <p:nvSpPr>
            <p:cNvPr id="17" name="Right Triangle 16"/>
            <p:cNvSpPr/>
            <p:nvPr/>
          </p:nvSpPr>
          <p:spPr>
            <a:xfrm rot="5400000">
              <a:off x="-1403856" y="1403855"/>
              <a:ext cx="7287844" cy="4480135"/>
            </a:xfrm>
            <a:prstGeom prst="rtTriangle">
              <a:avLst/>
            </a:prstGeom>
            <a:solidFill>
              <a:srgbClr val="57BFE3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-1525963" y="1525960"/>
              <a:ext cx="6897078" cy="3845155"/>
            </a:xfrm>
            <a:prstGeom prst="rtTriangle">
              <a:avLst/>
            </a:prstGeom>
            <a:solidFill>
              <a:srgbClr val="0082CA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40351" y="1485901"/>
            <a:ext cx="62484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461780" y="651877"/>
            <a:ext cx="3363585" cy="141874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067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Executive Summary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269748" y="2178691"/>
            <a:ext cx="2350139" cy="2353056"/>
            <a:chOff x="1702311" y="1634018"/>
            <a:chExt cx="1762604" cy="1764792"/>
          </a:xfrm>
        </p:grpSpPr>
        <p:sp>
          <p:nvSpPr>
            <p:cNvPr id="13" name="Oval 12"/>
            <p:cNvSpPr/>
            <p:nvPr userDrawn="1"/>
          </p:nvSpPr>
          <p:spPr>
            <a:xfrm>
              <a:off x="1702311" y="1634018"/>
              <a:ext cx="1762604" cy="1764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  <p:pic>
          <p:nvPicPr>
            <p:cNvPr id="15" name="Picture 14" descr="MISO Icon Only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802" y="1764820"/>
              <a:ext cx="1507623" cy="1503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789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 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0" y="6226147"/>
            <a:ext cx="1219200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711787" y="731521"/>
            <a:ext cx="8480213" cy="1330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" y="-1"/>
            <a:ext cx="5764863" cy="7287847"/>
            <a:chOff x="-2" y="-1"/>
            <a:chExt cx="4480135" cy="7287846"/>
          </a:xfrm>
        </p:grpSpPr>
        <p:sp>
          <p:nvSpPr>
            <p:cNvPr id="17" name="Right Triangle 16"/>
            <p:cNvSpPr/>
            <p:nvPr/>
          </p:nvSpPr>
          <p:spPr>
            <a:xfrm rot="5400000">
              <a:off x="-1403856" y="1403855"/>
              <a:ext cx="7287844" cy="4480135"/>
            </a:xfrm>
            <a:prstGeom prst="rtTriangle">
              <a:avLst/>
            </a:prstGeom>
            <a:solidFill>
              <a:srgbClr val="57BFE3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-1525963" y="1525960"/>
              <a:ext cx="6897078" cy="3845155"/>
            </a:xfrm>
            <a:prstGeom prst="rtTriangle">
              <a:avLst/>
            </a:prstGeom>
            <a:solidFill>
              <a:srgbClr val="0082CA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461780" y="651877"/>
            <a:ext cx="3363585" cy="141874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067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Executive Summary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69748" y="2178691"/>
            <a:ext cx="2350139" cy="2353056"/>
            <a:chOff x="1702311" y="1634018"/>
            <a:chExt cx="1762604" cy="1764792"/>
          </a:xfrm>
        </p:grpSpPr>
        <p:sp>
          <p:nvSpPr>
            <p:cNvPr id="15" name="Oval 14"/>
            <p:cNvSpPr/>
            <p:nvPr userDrawn="1"/>
          </p:nvSpPr>
          <p:spPr>
            <a:xfrm>
              <a:off x="1702311" y="1634018"/>
              <a:ext cx="1762604" cy="1764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  <p:pic>
          <p:nvPicPr>
            <p:cNvPr id="23" name="Picture 22" descr="MISO Icon Only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802" y="1764820"/>
              <a:ext cx="1507623" cy="1503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356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2" y="-1"/>
            <a:ext cx="5764863" cy="7287847"/>
            <a:chOff x="-2" y="-1"/>
            <a:chExt cx="4480135" cy="7287846"/>
          </a:xfrm>
        </p:grpSpPr>
        <p:sp>
          <p:nvSpPr>
            <p:cNvPr id="10" name="Right Triangle 9"/>
            <p:cNvSpPr/>
            <p:nvPr/>
          </p:nvSpPr>
          <p:spPr>
            <a:xfrm rot="5400000">
              <a:off x="-1403856" y="1403855"/>
              <a:ext cx="7287844" cy="4480135"/>
            </a:xfrm>
            <a:prstGeom prst="rtTriangle">
              <a:avLst/>
            </a:prstGeom>
            <a:solidFill>
              <a:srgbClr val="57BFE3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 rot="5400000">
              <a:off x="-1525963" y="1525960"/>
              <a:ext cx="6897078" cy="3845155"/>
            </a:xfrm>
            <a:prstGeom prst="rtTriangle">
              <a:avLst/>
            </a:prstGeom>
            <a:solidFill>
              <a:srgbClr val="0082CA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3302" y="6427349"/>
            <a:ext cx="8279249" cy="22453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algn="l"/>
            <a:fld id="{5418C714-E4A3-9C4C-B882-7146B918963D}" type="slidenum">
              <a:rPr lang="en-US" smtClean="0"/>
              <a:pPr algn="l"/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06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226147"/>
            <a:ext cx="1219200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6218489" y="1"/>
            <a:ext cx="5973513" cy="7287847"/>
            <a:chOff x="-2" y="-1"/>
            <a:chExt cx="4480135" cy="7287846"/>
          </a:xfrm>
          <a:solidFill>
            <a:schemeClr val="accent3"/>
          </a:solidFill>
        </p:grpSpPr>
        <p:sp>
          <p:nvSpPr>
            <p:cNvPr id="11" name="Right Triangle 10"/>
            <p:cNvSpPr/>
            <p:nvPr/>
          </p:nvSpPr>
          <p:spPr>
            <a:xfrm rot="5400000">
              <a:off x="-1403856" y="1403855"/>
              <a:ext cx="7287844" cy="448013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  <p:sp>
          <p:nvSpPr>
            <p:cNvPr id="12" name="Right Triangle 11"/>
            <p:cNvSpPr/>
            <p:nvPr/>
          </p:nvSpPr>
          <p:spPr>
            <a:xfrm rot="5400000">
              <a:off x="-1525963" y="1525960"/>
              <a:ext cx="6897078" cy="38451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2" y="1"/>
            <a:ext cx="6218487" cy="6897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630767" y="2197245"/>
            <a:ext cx="8024048" cy="1418747"/>
          </a:xfrm>
        </p:spPr>
        <p:txBody>
          <a:bodyPr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474485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795173" y="5732980"/>
            <a:ext cx="3396827" cy="11250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 rot="16200000">
            <a:off x="3746873" y="-1587131"/>
            <a:ext cx="6858003" cy="100322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323" y="2571858"/>
            <a:ext cx="7101896" cy="1470025"/>
          </a:xfrm>
        </p:spPr>
        <p:txBody>
          <a:bodyPr anchor="ctr">
            <a:noAutofit/>
          </a:bodyPr>
          <a:lstStyle>
            <a:lvl1pPr algn="r">
              <a:defRPr sz="10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Questions?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2" y="-1"/>
            <a:ext cx="5764863" cy="7287847"/>
            <a:chOff x="-2" y="-1"/>
            <a:chExt cx="4480135" cy="7287846"/>
          </a:xfrm>
        </p:grpSpPr>
        <p:sp>
          <p:nvSpPr>
            <p:cNvPr id="14" name="Right Triangle 13"/>
            <p:cNvSpPr/>
            <p:nvPr/>
          </p:nvSpPr>
          <p:spPr>
            <a:xfrm rot="5400000">
              <a:off x="-1403856" y="1403855"/>
              <a:ext cx="7287844" cy="4480135"/>
            </a:xfrm>
            <a:prstGeom prst="rtTriangle">
              <a:avLst/>
            </a:prstGeom>
            <a:solidFill>
              <a:srgbClr val="57BFE3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5400000">
              <a:off x="-1525963" y="1525960"/>
              <a:ext cx="6897078" cy="3845155"/>
            </a:xfrm>
            <a:prstGeom prst="rtTriangle">
              <a:avLst/>
            </a:prstGeom>
            <a:solidFill>
              <a:srgbClr val="0082CA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</p:grpSp>
      <p:pic>
        <p:nvPicPr>
          <p:cNvPr id="21" name="Picture 20" descr="MISO Logo -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1" y="2982935"/>
            <a:ext cx="1614159" cy="680075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2269748" y="2178691"/>
            <a:ext cx="2350139" cy="2353056"/>
            <a:chOff x="1702311" y="1634018"/>
            <a:chExt cx="1762604" cy="1764792"/>
          </a:xfrm>
        </p:grpSpPr>
        <p:sp>
          <p:nvSpPr>
            <p:cNvPr id="23" name="Oval 22"/>
            <p:cNvSpPr/>
            <p:nvPr userDrawn="1"/>
          </p:nvSpPr>
          <p:spPr>
            <a:xfrm>
              <a:off x="1702311" y="1634018"/>
              <a:ext cx="1762604" cy="1764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</a:endParaRPr>
            </a:p>
          </p:txBody>
        </p:sp>
        <p:pic>
          <p:nvPicPr>
            <p:cNvPr id="24" name="Picture 23" descr="MISO Icon Only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802" y="1764820"/>
              <a:ext cx="1507623" cy="1503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5778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lai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67" y="4406901"/>
            <a:ext cx="10945284" cy="1362075"/>
          </a:xfrm>
        </p:spPr>
        <p:txBody>
          <a:bodyPr anchor="t"/>
          <a:lstStyle>
            <a:lvl1pPr algn="l">
              <a:defRPr sz="5333" b="0" cap="all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767" y="2906713"/>
            <a:ext cx="10945284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90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lain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0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730752"/>
            <a:ext cx="5730240" cy="2560320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D4AFB6-B24F-9443-9607-C1CDD2BE6741}"/>
              </a:ext>
            </a:extLst>
          </p:cNvPr>
          <p:cNvSpPr/>
          <p:nvPr userDrawn="1"/>
        </p:nvSpPr>
        <p:spPr>
          <a:xfrm>
            <a:off x="0" y="2423160"/>
            <a:ext cx="6876288" cy="107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182880" rIns="182880" bIns="182880" rtlCol="0" anchor="t"/>
          <a:lstStyle/>
          <a:p>
            <a:pPr algn="l"/>
            <a:r>
              <a:rPr lang="en-US" b="0" i="0" dirty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rPr>
              <a:t>Master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045617-583E-0444-9005-59B1F39BF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4988" y="2422525"/>
            <a:ext cx="5307012" cy="4435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3887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477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30769" y="1417639"/>
            <a:ext cx="10951633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23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0769" y="274639"/>
            <a:ext cx="10951633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061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10631424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7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9904" y="1417321"/>
            <a:ext cx="6102096" cy="54406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33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86858F-0CBF-E048-80B1-FEEF590CB624}"/>
              </a:ext>
            </a:extLst>
          </p:cNvPr>
          <p:cNvSpPr/>
          <p:nvPr userDrawn="1"/>
        </p:nvSpPr>
        <p:spPr>
          <a:xfrm>
            <a:off x="611124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7104" y="1828800"/>
            <a:ext cx="5184648" cy="41605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447A-C159-AA4A-8782-432E5F41E967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B85FA8-3964-F34E-AD25-B6B3AD70ACDB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583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8EEE03-E602-EF4B-86D5-0ACBA75E9B5F}"/>
              </a:ext>
            </a:extLst>
          </p:cNvPr>
          <p:cNvSpPr/>
          <p:nvPr userDrawn="1"/>
        </p:nvSpPr>
        <p:spPr>
          <a:xfrm>
            <a:off x="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A0E40-6F26-E840-873C-93B28B15FF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B4E26C-3274-6B44-BC40-045BE94ED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7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AAC3D4-C28D-E042-887C-2CEBC9BD7C5D}"/>
              </a:ext>
            </a:extLst>
          </p:cNvPr>
          <p:cNvSpPr/>
          <p:nvPr userDrawn="1"/>
        </p:nvSpPr>
        <p:spPr>
          <a:xfrm>
            <a:off x="4151376" y="1426464"/>
            <a:ext cx="393192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667D3-938E-2B4A-81B9-3C6F054976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D8C58B-BEAE-6E4C-BA5B-5BBE27595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4568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576EE-45A6-FC4E-BADD-BAAC199F03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09432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CBC63-F6BB-6241-BE7B-A01CF9ADA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35" b="-1"/>
          <a:stretch/>
        </p:blipFill>
        <p:spPr>
          <a:xfrm>
            <a:off x="-1" y="0"/>
            <a:ext cx="12192001" cy="1430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C245BE-61FB-BB4A-8E25-A3E1F791B43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36D76A-4CE1-1D47-A2A4-434AB4553162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77AB2-5E37-2148-B9EB-63192DA317FC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700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tabLst/>
        <a:defRPr sz="2000" b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1pPr>
      <a:lvl2pPr marL="51752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2000" b="1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2pPr>
      <a:lvl3pPr marL="858838" indent="-17621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8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270000" indent="-1778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600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4pPr>
      <a:lvl5pPr marL="1611313" indent="-23336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4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CBC63-F6BB-6241-BE7B-A01CF9ADA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635" b="-1"/>
          <a:stretch/>
        </p:blipFill>
        <p:spPr>
          <a:xfrm>
            <a:off x="-1" y="0"/>
            <a:ext cx="12192001" cy="1430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C245BE-61FB-BB4A-8E25-A3E1F791B43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36D76A-4CE1-1D47-A2A4-434AB4553162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77AB2-5E37-2148-B9EB-63192DA317FC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7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tabLst/>
        <a:defRPr sz="2000" b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1pPr>
      <a:lvl2pPr marL="51752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2000" b="1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2pPr>
      <a:lvl3pPr marL="858838" indent="-17621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8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270000" indent="-1778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600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4pPr>
      <a:lvl5pPr marL="1611313" indent="-23336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4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769" y="274639"/>
            <a:ext cx="10951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769" y="1417639"/>
            <a:ext cx="10951633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30767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831B688-59B0-2941-88A8-63EB5CF41C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ISO Logo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332" y="6356351"/>
            <a:ext cx="796069" cy="3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8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5333" kern="1200">
          <a:solidFill>
            <a:srgbClr val="0082CA"/>
          </a:solidFill>
          <a:latin typeface="+mj-lt"/>
          <a:ea typeface="+mj-ea"/>
          <a:cs typeface="Arial"/>
        </a:defRPr>
      </a:lvl1pPr>
    </p:titleStyle>
    <p:bodyStyle>
      <a:lvl1pPr marL="609585" indent="-609585" algn="l" defTabSz="609585" rtl="0" eaLnBrk="1" latinLnBrk="0" hangingPunct="1">
        <a:lnSpc>
          <a:spcPct val="114000"/>
        </a:lnSpc>
        <a:spcBef>
          <a:spcPts val="667"/>
        </a:spcBef>
        <a:buClr>
          <a:srgbClr val="0082CA"/>
        </a:buClr>
        <a:buSzPct val="80000"/>
        <a:buFont typeface="Arial"/>
        <a:buChar char="•"/>
        <a:defRPr sz="4000" kern="1200">
          <a:solidFill>
            <a:schemeClr val="tx1"/>
          </a:solidFill>
          <a:latin typeface="+mj-lt"/>
          <a:ea typeface="+mn-ea"/>
          <a:cs typeface="Arial"/>
        </a:defRPr>
      </a:lvl1pPr>
      <a:lvl2pPr marL="1219170" indent="-609585" algn="l" defTabSz="609585" rtl="0" eaLnBrk="1" latinLnBrk="0" hangingPunct="1">
        <a:lnSpc>
          <a:spcPct val="114000"/>
        </a:lnSpc>
        <a:spcBef>
          <a:spcPts val="667"/>
        </a:spcBef>
        <a:buClr>
          <a:srgbClr val="5C6670"/>
        </a:buClr>
        <a:buSzPct val="80000"/>
        <a:buFont typeface="Arial"/>
        <a:buChar char="•"/>
        <a:defRPr sz="3467" kern="1200">
          <a:solidFill>
            <a:schemeClr val="tx1"/>
          </a:solidFill>
          <a:latin typeface="+mj-lt"/>
          <a:ea typeface="+mn-ea"/>
          <a:cs typeface="Arial"/>
        </a:defRPr>
      </a:lvl2pPr>
      <a:lvl3pPr marL="1676358" indent="-457189" algn="l" defTabSz="609585" rtl="0" eaLnBrk="1" latinLnBrk="0" hangingPunct="1">
        <a:lnSpc>
          <a:spcPct val="114000"/>
        </a:lnSpc>
        <a:spcBef>
          <a:spcPts val="667"/>
        </a:spcBef>
        <a:buClr>
          <a:srgbClr val="57BFE3"/>
        </a:buClr>
        <a:buSzPct val="80000"/>
        <a:buFont typeface="Arial"/>
        <a:buChar char="•"/>
        <a:defRPr sz="2933" kern="1200">
          <a:solidFill>
            <a:schemeClr val="tx1"/>
          </a:solidFill>
          <a:latin typeface="+mj-lt"/>
          <a:ea typeface="+mn-ea"/>
          <a:cs typeface="Arial"/>
        </a:defRPr>
      </a:lvl3pPr>
      <a:lvl4pPr marL="2285943" indent="-457189" algn="l" defTabSz="609585" rtl="0" eaLnBrk="1" latinLnBrk="0" hangingPunct="1">
        <a:lnSpc>
          <a:spcPct val="114000"/>
        </a:lnSpc>
        <a:spcBef>
          <a:spcPts val="667"/>
        </a:spcBef>
        <a:buClr>
          <a:srgbClr val="57BFE3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/>
        </a:defRPr>
      </a:lvl4pPr>
      <a:lvl5pPr marL="2895528" indent="-457189" algn="l" defTabSz="609585" rtl="0" eaLnBrk="1" latinLnBrk="0" hangingPunct="1">
        <a:lnSpc>
          <a:spcPct val="114000"/>
        </a:lnSpc>
        <a:spcBef>
          <a:spcPts val="667"/>
        </a:spcBef>
        <a:buClr>
          <a:srgbClr val="57BFE3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ig.energy/event/2024-esig-g-pst-special-topic-workshop-a-deeper-look-at-oscillations/" TargetMode="External"/><Relationship Id="rId2" Type="http://schemas.openxmlformats.org/officeDocument/2006/relationships/hyperlink" Target="https://www.esig.energy/event/2024-spring-technical-workshop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c/EnergySystemsIntegrationGrou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rc.webex.com/nerc/j.php?MTID=m9a2f08306a80c1cf3d960eb55747a7a8" TargetMode="External"/><Relationship Id="rId2" Type="http://schemas.openxmlformats.org/officeDocument/2006/relationships/hyperlink" Target="Project%202020-02%20Modifications%20to%20PRC-024%20(Generator%20Ride-through)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7F3E8D6B_BC0A3CFA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rel.gov/docs/fy24osti/88609.pdf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8127-824C-414A-AD4E-4AB486C0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IBRTF: NERC and Other Industry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4DEF-7F56-473D-A709-AEEC2B51E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Julia Matevosyan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09F88-523A-4B84-ACFF-C7E2DC74CF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0" anchor="b"/>
          <a:lstStyle/>
          <a:p>
            <a:r>
              <a:rPr lang="en-US" dirty="0">
                <a:latin typeface="Montserrat SemiBold"/>
              </a:rPr>
              <a:t>04/12/2024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D9C0-62E5-4A6A-A26F-9437EC0A8A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Chief Engineer</a:t>
            </a:r>
          </a:p>
          <a:p>
            <a:r>
              <a:rPr lang="en-US"/>
              <a:t>ESIG</a:t>
            </a:r>
          </a:p>
        </p:txBody>
      </p:sp>
    </p:spTree>
    <p:extLst>
      <p:ext uri="{BB962C8B-B14F-4D97-AF65-F5344CB8AC3E}">
        <p14:creationId xmlns:p14="http://schemas.microsoft.com/office/powerpoint/2010/main" val="109028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AC16-D49A-D774-2DD8-0EED39AD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ESIG Spring Technical Workshop, March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B788-C8AA-813E-3ACF-8B9A8420CD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35824" y="1855789"/>
            <a:ext cx="7157600" cy="4435283"/>
          </a:xfrm>
        </p:spPr>
        <p:txBody>
          <a:bodyPr/>
          <a:lstStyle/>
          <a:p>
            <a:pPr marL="174625" indent="-174625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dirty="0">
                <a:hlinkClick r:id="rId2"/>
              </a:rPr>
              <a:t>ESIG Spring Technical Workshop, March 25-28</a:t>
            </a:r>
            <a:endParaRPr lang="en-US" dirty="0"/>
          </a:p>
          <a:p>
            <a:pPr lvl="1">
              <a:lnSpc>
                <a:spcPct val="108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dirty="0"/>
              <a:t>EMT Tutorial</a:t>
            </a:r>
          </a:p>
          <a:p>
            <a:pPr lvl="1">
              <a:lnSpc>
                <a:spcPct val="108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dirty="0"/>
              <a:t>Grid Forming (two sessions)</a:t>
            </a:r>
          </a:p>
          <a:p>
            <a:pPr lvl="1">
              <a:lnSpc>
                <a:spcPct val="108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dirty="0"/>
              <a:t>Interconnection Process </a:t>
            </a:r>
          </a:p>
          <a:p>
            <a:pPr lvl="1">
              <a:lnSpc>
                <a:spcPct val="108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dirty="0"/>
              <a:t>System Oscillations </a:t>
            </a:r>
          </a:p>
          <a:p>
            <a:pPr marL="174625" indent="-174625">
              <a:lnSpc>
                <a:spcPct val="108000"/>
              </a:lnSpc>
              <a:spcBef>
                <a:spcPts val="600"/>
              </a:spcBef>
              <a:buSzPct val="100000"/>
              <a:tabLst>
                <a:tab pos="174625" algn="l"/>
              </a:tabLst>
            </a:pP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Special Topic Workshop: A Deeper Look at Oscillations</a:t>
            </a:r>
            <a:endParaRPr lang="en-US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174625" indent="-174625">
              <a:lnSpc>
                <a:spcPct val="108000"/>
              </a:lnSpc>
              <a:spcBef>
                <a:spcPts val="600"/>
              </a:spcBef>
              <a:buSzPct val="100000"/>
              <a:tabLst>
                <a:tab pos="174625" algn="l"/>
              </a:tabLst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Recordings of both workshops will be available soon on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4"/>
              </a:rPr>
              <a:t>ESIG YouTube Channel</a:t>
            </a:r>
            <a:endParaRPr lang="en-US" dirty="0">
              <a:solidFill>
                <a:srgbClr val="222222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174625" indent="-174625">
              <a:lnSpc>
                <a:spcPct val="108000"/>
              </a:lnSpc>
              <a:spcBef>
                <a:spcPts val="600"/>
              </a:spcBef>
              <a:buSzPct val="100000"/>
              <a:tabLst>
                <a:tab pos="174625" algn="l"/>
              </a:tabLst>
            </a:pP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2025 Spring Workshop is </a:t>
            </a:r>
            <a:r>
              <a:rPr lang="en-US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in Austin, TX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78705-ACF5-298F-6249-72A49C7FF8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55" r="14847"/>
          <a:stretch/>
        </p:blipFill>
        <p:spPr>
          <a:xfrm>
            <a:off x="0" y="1417321"/>
            <a:ext cx="4184049" cy="18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3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F2F232-AEFB-4198-AAB4-4C9846C77F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Julia Matevosyan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421F7-F4EF-4569-8427-374F6BB966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julia@esig.energy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1E84-7A54-4865-6C9F-69E59E20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2020-02 Modifications to PRC-024 (Generator Ride-through)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6FAD-5A9B-74AF-6DF6-BDED8E4CBF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3379" y="1674206"/>
            <a:ext cx="5705985" cy="4435283"/>
          </a:xfrm>
        </p:spPr>
        <p:txBody>
          <a:bodyPr/>
          <a:lstStyle/>
          <a:p>
            <a:pPr marL="168275" indent="-168275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dirty="0"/>
              <a:t>All relevant to documents for commenting are posted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marL="168275" indent="-168275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dirty="0"/>
              <a:t>Comment period is open through 4/22/2024, 8:00 pm ET</a:t>
            </a:r>
          </a:p>
          <a:p>
            <a:pPr marL="168275" marR="0" indent="-168275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dirty="0"/>
              <a:t>Industry Webinar on 4/15 11:30-1:00 pm ET, </a:t>
            </a:r>
            <a:r>
              <a:rPr lang="en-US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Join Webex</a:t>
            </a:r>
            <a:r>
              <a:rPr lang="en-US" sz="20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AAD42-AE0F-FB6A-6C27-C830BB723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25" y="1608041"/>
            <a:ext cx="4704846" cy="2718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1A9CF9-314C-ED69-2F09-738BF7ECA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036" y="4152052"/>
            <a:ext cx="3977152" cy="24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D3AE-C120-FA4F-90D6-1BDD3E5B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DDA6B-82AA-8F15-E27E-36EB18218FE2}"/>
              </a:ext>
            </a:extLst>
          </p:cNvPr>
          <p:cNvSpPr txBox="1"/>
          <p:nvPr/>
        </p:nvSpPr>
        <p:spPr>
          <a:xfrm>
            <a:off x="9571823" y="211144"/>
            <a:ext cx="28043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Adopted from EPRI’s original figure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707FD-11F2-41A1-BD59-8B8A03263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22"/>
            <a:ext cx="12192000" cy="6485434"/>
          </a:xfrm>
          <a:prstGeom prst="rect">
            <a:avLst/>
          </a:prstGeom>
        </p:spPr>
      </p:pic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A4055DF7-07BE-A4C4-0958-A4ACDE267A3C}"/>
              </a:ext>
            </a:extLst>
          </p:cNvPr>
          <p:cNvSpPr/>
          <p:nvPr/>
        </p:nvSpPr>
        <p:spPr>
          <a:xfrm>
            <a:off x="7021774" y="3664424"/>
            <a:ext cx="2550050" cy="35484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7048"/>
            </a:avLst>
          </a:prstGeom>
          <a:noFill/>
          <a:ln w="28575">
            <a:solidFill>
              <a:srgbClr val="F26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6487-1180-9510-24C6-751B9AAAC1DA}"/>
              </a:ext>
            </a:extLst>
          </p:cNvPr>
          <p:cNvSpPr txBox="1"/>
          <p:nvPr/>
        </p:nvSpPr>
        <p:spPr>
          <a:xfrm>
            <a:off x="7812436" y="211144"/>
            <a:ext cx="428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Source, Jens Boemer, EPRI</a:t>
            </a:r>
          </a:p>
        </p:txBody>
      </p:sp>
    </p:spTree>
    <p:extLst>
      <p:ext uri="{BB962C8B-B14F-4D97-AF65-F5344CB8AC3E}">
        <p14:creationId xmlns:p14="http://schemas.microsoft.com/office/powerpoint/2010/main" val="49565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8A8F-BD24-D062-0ECA-104DDF41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i2x Standards Implementation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6EB76-C229-DEA3-2ADC-DE986666A9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71450" indent="-171450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b="1" dirty="0"/>
              <a:t>Led </a:t>
            </a:r>
            <a:r>
              <a:rPr lang="en-US" sz="1600" dirty="0"/>
              <a:t>by</a:t>
            </a:r>
            <a:r>
              <a:rPr lang="en-US" sz="1600" b="1" dirty="0"/>
              <a:t> </a:t>
            </a:r>
            <a:r>
              <a:rPr lang="en-US" sz="1600" dirty="0"/>
              <a:t>the SETO and WETO at the DOE in partnership with LBNL, ESIG and (possibly) EPRI</a:t>
            </a:r>
          </a:p>
          <a:p>
            <a:pPr marL="171450" indent="-171450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b="1" dirty="0"/>
              <a:t>Goal</a:t>
            </a:r>
            <a:r>
              <a:rPr lang="en-US" sz="1600" dirty="0"/>
              <a:t>: To drive the implementation of i2X Roadmap Solutions related to standards cohesively, leveraging insights from early adopters. </a:t>
            </a:r>
          </a:p>
          <a:p>
            <a:pPr marL="171450" indent="-171450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b="1" dirty="0"/>
              <a:t>Participants: </a:t>
            </a:r>
            <a:r>
              <a:rPr lang="en-US" sz="1600" dirty="0"/>
              <a:t>K</a:t>
            </a:r>
            <a:r>
              <a:rPr lang="en-US" sz="1600" kern="100" dirty="0">
                <a:effectLst/>
                <a:ea typeface="Aptos" panose="020B0004020202020204" pitchFamily="34" charset="0"/>
              </a:rPr>
              <a:t>ey stakeholders and industry participants interested in challenges around new standard implementation (OEMs, plant developers/owners, utilities, ISOs, consultants)</a:t>
            </a:r>
            <a:endParaRPr lang="en-US" sz="1600" dirty="0"/>
          </a:p>
          <a:p>
            <a:pPr marL="171450" marR="0" indent="-171450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b="1" kern="100" dirty="0">
                <a:effectLst/>
                <a:ea typeface="Aptos" panose="020B0004020202020204" pitchFamily="34" charset="0"/>
              </a:rPr>
              <a:t>Format:</a:t>
            </a:r>
            <a:r>
              <a:rPr lang="en-US" sz="1600" kern="100" dirty="0">
                <a:effectLst/>
                <a:ea typeface="Aptos" panose="020B0004020202020204" pitchFamily="34" charset="0"/>
              </a:rPr>
              <a:t> Monthly virtual meetings (4</a:t>
            </a:r>
            <a:r>
              <a:rPr lang="en-US" sz="1600" kern="100" baseline="30000" dirty="0">
                <a:effectLst/>
                <a:ea typeface="Aptos" panose="020B0004020202020204" pitchFamily="34" charset="0"/>
              </a:rPr>
              <a:t>th</a:t>
            </a:r>
            <a:r>
              <a:rPr lang="en-US" sz="1600" kern="100" dirty="0">
                <a:effectLst/>
                <a:ea typeface="Aptos" panose="020B0004020202020204" pitchFamily="34" charset="0"/>
              </a:rPr>
              <a:t> Tue of the month). In-person (hybrid) meetings during ESIG workshops. Meetings will be jointly organized by DOE’s i2X Team, incorporating facilitated discussion of key issues. </a:t>
            </a:r>
          </a:p>
          <a:p>
            <a:pPr marL="171450" marR="0" indent="-171450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b="1" kern="100" dirty="0">
                <a:effectLst/>
                <a:ea typeface="Aptos" panose="020B0004020202020204" pitchFamily="34" charset="0"/>
              </a:rPr>
              <a:t>Focus</a:t>
            </a:r>
            <a:r>
              <a:rPr lang="en-US" sz="1600" kern="100" dirty="0">
                <a:effectLst/>
                <a:ea typeface="Aptos" panose="020B0004020202020204" pitchFamily="34" charset="0"/>
              </a:rPr>
              <a:t>: </a:t>
            </a:r>
          </a:p>
          <a:p>
            <a:pPr marL="401638" lvl="1" indent="-233363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sz="1600" kern="100" dirty="0">
                <a:ea typeface="Aptos" panose="020B0004020202020204" pitchFamily="34" charset="0"/>
              </a:rPr>
              <a:t>T</a:t>
            </a:r>
            <a:r>
              <a:rPr lang="en-US" sz="1600" kern="100" dirty="0">
                <a:effectLst/>
                <a:ea typeface="Aptos" panose="020B0004020202020204" pitchFamily="34" charset="0"/>
              </a:rPr>
              <a:t>ranscend mere dissemination of standard language,</a:t>
            </a:r>
          </a:p>
          <a:p>
            <a:pPr marL="401638" lvl="1" indent="-233363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sz="1600" kern="100" dirty="0">
                <a:effectLst/>
                <a:ea typeface="Aptos" panose="020B0004020202020204" pitchFamily="34" charset="0"/>
              </a:rPr>
              <a:t>Delve into specific requirements and collaborate with the stakeholders to </a:t>
            </a:r>
            <a:r>
              <a:rPr lang="en-US" sz="1600" kern="100" dirty="0">
                <a:ea typeface="Aptos" panose="020B0004020202020204" pitchFamily="34" charset="0"/>
              </a:rPr>
              <a:t>facilitate </a:t>
            </a:r>
            <a:r>
              <a:rPr lang="en-US" sz="1600" kern="100" dirty="0">
                <a:effectLst/>
                <a:ea typeface="Aptos" panose="020B0004020202020204" pitchFamily="34" charset="0"/>
              </a:rPr>
              <a:t>practical implementation</a:t>
            </a:r>
          </a:p>
          <a:p>
            <a:pPr marL="401638" lvl="1" indent="-233363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sz="1600" kern="100" dirty="0">
                <a:ea typeface="Aptos" panose="020B0004020202020204" pitchFamily="34" charset="0"/>
              </a:rPr>
              <a:t>I</a:t>
            </a:r>
            <a:r>
              <a:rPr lang="en-US" sz="1600" kern="100" dirty="0">
                <a:effectLst/>
                <a:ea typeface="Aptos" panose="020B0004020202020204" pitchFamily="34" charset="0"/>
              </a:rPr>
              <a:t>ntegrate practices outlined in the draft of IEEE P2800.2 and best practices from early adopters</a:t>
            </a:r>
          </a:p>
          <a:p>
            <a:pPr marL="401638" lvl="1" indent="-233363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sz="1600" kern="100" dirty="0">
                <a:effectLst/>
                <a:ea typeface="Aptos" panose="020B0004020202020204" pitchFamily="34" charset="0"/>
              </a:rPr>
              <a:t>Track ongoing NERC standard revision efforts related to FERC Order 901 to ensure alignment with IEEE2800 adoption endeavors. </a:t>
            </a:r>
          </a:p>
          <a:p>
            <a:pPr marL="0" lvl="1" indent="0">
              <a:lnSpc>
                <a:spcPct val="108000"/>
              </a:lnSpc>
              <a:spcBef>
                <a:spcPts val="600"/>
              </a:spcBef>
              <a:buNone/>
            </a:pPr>
            <a:r>
              <a:rPr lang="en-US" sz="1600" b="1" i="1" kern="100" dirty="0">
                <a:effectLst/>
                <a:ea typeface="Aptos" panose="020B0004020202020204" pitchFamily="34" charset="0"/>
              </a:rPr>
              <a:t>Members will stay informed, engage in standard development, and ensure coherence with variety of industry initiatives already underway.</a:t>
            </a:r>
          </a:p>
        </p:txBody>
      </p:sp>
    </p:spTree>
    <p:extLst>
      <p:ext uri="{BB962C8B-B14F-4D97-AF65-F5344CB8AC3E}">
        <p14:creationId xmlns:p14="http://schemas.microsoft.com/office/powerpoint/2010/main" val="355327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9F55-71AA-94BA-B997-9E17ABC4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meeting schedule/scope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46A3-26FA-09EC-956C-0043A8137D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71450" indent="-171450">
              <a:lnSpc>
                <a:spcPct val="108000"/>
              </a:lnSpc>
              <a:buSzPct val="100000"/>
            </a:pPr>
            <a:r>
              <a:rPr lang="en-US" sz="1600" b="1" dirty="0"/>
              <a:t>Intro:</a:t>
            </a:r>
            <a:r>
              <a:rPr lang="en-US" sz="1600" dirty="0"/>
              <a:t> motivation for changing standards, IEEE2800 and ongoing/complete adoption efforts and process, IEEE2800.2 status, FERC Order 901 and NERC Work Plan/Ongoing standard development efforts and status. </a:t>
            </a:r>
          </a:p>
          <a:p>
            <a:pPr marL="171450" indent="-171450">
              <a:lnSpc>
                <a:spcPct val="108000"/>
              </a:lnSpc>
              <a:buSzPct val="100000"/>
            </a:pPr>
            <a:r>
              <a:rPr lang="en-US" sz="1600" b="1" dirty="0"/>
              <a:t>Delve into specific IEEE2800 requirements</a:t>
            </a:r>
            <a:r>
              <a:rPr lang="en-US" sz="1600" dirty="0"/>
              <a:t>: purpose &amp; meaning, conformity assessment during interconnection, commissioning, post commissioning (elements of IEEE P2800.2), challenges &amp; lessons learned from early adopters, OEM readiness, alignment with ongoing NERC Standard development efforts. </a:t>
            </a:r>
          </a:p>
          <a:p>
            <a:pPr lvl="1">
              <a:lnSpc>
                <a:spcPct val="108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sz="1600" b="1" dirty="0"/>
              <a:t>Ride Through </a:t>
            </a:r>
            <a:r>
              <a:rPr lang="en-US" sz="1600" dirty="0"/>
              <a:t>(i.e. voltage, frequency, phase jump, consecutive ride through)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sz="1600" b="1" dirty="0"/>
              <a:t>Measurement and Monitoring 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sz="1600" b="1" dirty="0"/>
              <a:t>Modeling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sz="1600" b="1" dirty="0"/>
              <a:t>Frequency support 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‒"/>
            </a:pPr>
            <a:r>
              <a:rPr lang="en-US" sz="1600" b="1" dirty="0"/>
              <a:t>Voltage support/Reactive support</a:t>
            </a:r>
          </a:p>
          <a:p>
            <a:pPr marL="171450" indent="-171450">
              <a:lnSpc>
                <a:spcPct val="108000"/>
              </a:lnSpc>
              <a:buSzPct val="100000"/>
            </a:pPr>
            <a:r>
              <a:rPr lang="en-US" sz="1600" dirty="0"/>
              <a:t>Addressing changing system conditions – how to ensure IEEE2800 conformity of IBRs as system conditions are changing over time? 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en-US" sz="1600" dirty="0"/>
              <a:t>Summarize discussion and main conclusions, agreement / disagreement points from each meeting, identify solutions and remaining gaps. This may also inform future meetings.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2875F-1EA8-6F65-9BCF-52F9B61AEE2B}"/>
              </a:ext>
            </a:extLst>
          </p:cNvPr>
          <p:cNvSpPr txBox="1"/>
          <p:nvPr/>
        </p:nvSpPr>
        <p:spPr>
          <a:xfrm rot="20021175">
            <a:off x="8222877" y="3585082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start date May 28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06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00FC-D66E-1322-315F-B2BCFAC5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7" y="0"/>
            <a:ext cx="11282599" cy="1143000"/>
          </a:xfrm>
        </p:spPr>
        <p:txBody>
          <a:bodyPr>
            <a:noAutofit/>
          </a:bodyPr>
          <a:lstStyle/>
          <a:p>
            <a:r>
              <a:rPr lang="en-US" sz="3200" dirty="0"/>
              <a:t>MISO has developed several principles for the 2024 BESS GFM development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4F43-1A9D-0550-CB73-6E62897A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67" y="1088397"/>
            <a:ext cx="11510679" cy="4434755"/>
          </a:xfrm>
        </p:spPr>
        <p:txBody>
          <a:bodyPr vert="horz" lIns="121920" tIns="60960" rIns="121920" bIns="60960" rtlCol="0" anchor="t">
            <a:normAutofit fontScale="55000" lnSpcReduction="20000"/>
          </a:bodyPr>
          <a:lstStyle/>
          <a:p>
            <a:r>
              <a:rPr lang="en-US" dirty="0"/>
              <a:t>Supporting system reliability is primary aim of requirements. </a:t>
            </a:r>
          </a:p>
          <a:p>
            <a:r>
              <a:rPr lang="en-US" dirty="0"/>
              <a:t>Consider OEM equipment and plant design capabilities as a key input, in addition to the system reliability need.</a:t>
            </a:r>
          </a:p>
          <a:p>
            <a:r>
              <a:rPr lang="en-US" dirty="0"/>
              <a:t>Keep requirements as simple as possible.</a:t>
            </a:r>
          </a:p>
          <a:p>
            <a:r>
              <a:rPr lang="en-US" dirty="0"/>
              <a:t>Avoid conflicts with IEEE 2800, which apply to all IBR (including BESS).</a:t>
            </a:r>
            <a:endParaRPr lang="en-US" dirty="0">
              <a:ea typeface="Lato"/>
            </a:endParaRPr>
          </a:p>
          <a:p>
            <a:r>
              <a:rPr lang="en-US" dirty="0"/>
              <a:t>Focus new process and data exchange requirements on crucial features.</a:t>
            </a:r>
          </a:p>
          <a:p>
            <a:r>
              <a:rPr lang="en-US" dirty="0"/>
              <a:t>Choose flexibility over delay if needed, given the urgency and opportunity to act now. </a:t>
            </a:r>
          </a:p>
          <a:p>
            <a:r>
              <a:rPr lang="en-US" dirty="0"/>
              <a:t>Avoid material impacts on storage operations (e.g., power dispatch and state of charge management) in developing “core capability” requirements. </a:t>
            </a:r>
          </a:p>
          <a:p>
            <a:r>
              <a:rPr lang="en-US" dirty="0"/>
              <a:t>Position requirements for extensibility as future needs emerge.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3983A-1705-F4EF-4676-97D094262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831B688-59B0-2941-88A8-63EB5CF41C82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09585"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93D7D-6C4C-8F28-F883-ADFEC096C699}"/>
              </a:ext>
            </a:extLst>
          </p:cNvPr>
          <p:cNvSpPr txBox="1"/>
          <p:nvPr/>
        </p:nvSpPr>
        <p:spPr>
          <a:xfrm>
            <a:off x="728374" y="5367291"/>
            <a:ext cx="11749375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85"/>
            <a:r>
              <a:rPr lang="en-US" sz="2400" i="1" dirty="0">
                <a:solidFill>
                  <a:prstClr val="black"/>
                </a:solidFill>
                <a:latin typeface="Lato"/>
              </a:rPr>
              <a:t>MISO is sharing this background to inform stakeholders of principles underlying MISO’s approach to developing GFM BESS performance requirements.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07769-1947-DACC-7E38-F7C9CE8063EC}"/>
              </a:ext>
            </a:extLst>
          </p:cNvPr>
          <p:cNvSpPr txBox="1"/>
          <p:nvPr/>
        </p:nvSpPr>
        <p:spPr>
          <a:xfrm>
            <a:off x="1219200" y="6356351"/>
            <a:ext cx="880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MISO, Interconnection Process Working Group (IPWG) March 12, 2024</a:t>
            </a:r>
            <a:endParaRPr lang="en-US" sz="1400" dirty="0">
              <a:ea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9592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157-8F3F-ED53-711E-40DA7BFD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66" y="274639"/>
            <a:ext cx="11784585" cy="1143000"/>
          </a:xfrm>
        </p:spPr>
        <p:txBody>
          <a:bodyPr>
            <a:noAutofit/>
          </a:bodyPr>
          <a:lstStyle/>
          <a:p>
            <a:r>
              <a:rPr lang="en-US" sz="2667" dirty="0"/>
              <a:t>2024 IPWG and PAC proposed schedule: Grid Forming (GFM) specifications for Battery Energy Storage Systems (BESS) </a:t>
            </a:r>
            <a:br>
              <a:rPr lang="en-US" sz="2667" dirty="0"/>
            </a:br>
            <a:endParaRPr lang="en-US" sz="2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6121D-CE50-B8E9-5F1A-818540D08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831B688-59B0-2941-88A8-63EB5CF41C82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09585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5230B4CE-7DA9-D4CA-C96D-3B1F9F4FC0E7}"/>
              </a:ext>
            </a:extLst>
          </p:cNvPr>
          <p:cNvGraphicFramePr>
            <a:graphicFrameLocks/>
          </p:cNvGraphicFramePr>
          <p:nvPr/>
        </p:nvGraphicFramePr>
        <p:xfrm>
          <a:off x="451118" y="1245493"/>
          <a:ext cx="10951633" cy="211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39F7C8F-8ED7-2C3E-A6E2-F0C6AF44C7BD}"/>
              </a:ext>
            </a:extLst>
          </p:cNvPr>
          <p:cNvSpPr txBox="1"/>
          <p:nvPr/>
        </p:nvSpPr>
        <p:spPr>
          <a:xfrm>
            <a:off x="4043693" y="4355775"/>
            <a:ext cx="298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48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DETAILS?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6A82D4-62C8-51CB-18F5-BD10C29A4120}"/>
              </a:ext>
            </a:extLst>
          </p:cNvPr>
          <p:cNvGraphicFramePr>
            <a:graphicFrameLocks noGrp="1"/>
          </p:cNvGraphicFramePr>
          <p:nvPr/>
        </p:nvGraphicFramePr>
        <p:xfrm>
          <a:off x="832585" y="3571504"/>
          <a:ext cx="10597411" cy="2330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520">
                  <a:extLst>
                    <a:ext uri="{9D8B030D-6E8A-4147-A177-3AD203B41FA5}">
                      <a16:colId xmlns:a16="http://schemas.microsoft.com/office/drawing/2014/main" val="581628258"/>
                    </a:ext>
                  </a:extLst>
                </a:gridCol>
                <a:gridCol w="8851891">
                  <a:extLst>
                    <a:ext uri="{9D8B030D-6E8A-4147-A177-3AD203B41FA5}">
                      <a16:colId xmlns:a16="http://schemas.microsoft.com/office/drawing/2014/main" val="2221206537"/>
                    </a:ext>
                  </a:extLst>
                </a:gridCol>
              </a:tblGrid>
              <a:tr h="226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Date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GFM BESS topic objectives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7901468"/>
                  </a:ext>
                </a:extLst>
              </a:tr>
              <a:tr h="226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January 30 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Inform stakeholders of IBR performance planned for development in 2024.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66249913"/>
                  </a:ext>
                </a:extLst>
              </a:tr>
              <a:tr h="226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</a:rPr>
                        <a:t>March 12 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Provide foundational information on GFM BESS specification practices.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42346170"/>
                  </a:ext>
                </a:extLst>
              </a:tr>
              <a:tr h="226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</a:rPr>
                        <a:t>May 2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Share outline of initial proposed GFM BESS requirements. </a:t>
                      </a:r>
                      <a:r>
                        <a:rPr lang="en-US" sz="1500" b="1" dirty="0">
                          <a:effectLst/>
                        </a:rPr>
                        <a:t>Formal feedback request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06635633"/>
                  </a:ext>
                </a:extLst>
              </a:tr>
              <a:tr h="226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June 4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Share first revision of GFM BESS specifications whitepaper. </a:t>
                      </a:r>
                      <a:r>
                        <a:rPr lang="en-US" sz="1500" b="1" dirty="0">
                          <a:effectLst/>
                        </a:rPr>
                        <a:t>Formal feedback request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4902300"/>
                  </a:ext>
                </a:extLst>
              </a:tr>
              <a:tr h="465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July 23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Respond to stakeholder feedback and share second version of whitepaper.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Introduce proposed GFM BESS implementation plan. </a:t>
                      </a:r>
                      <a:r>
                        <a:rPr lang="en-US" sz="1500" b="1" dirty="0">
                          <a:effectLst/>
                        </a:rPr>
                        <a:t>Formal feedback request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33454181"/>
                  </a:ext>
                </a:extLst>
              </a:tr>
              <a:tr h="226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</a:rPr>
                        <a:t>September 3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Respond to stakeholder feedback and share near-final whitepaper, subject to PAC review.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091823969"/>
                  </a:ext>
                </a:extLst>
              </a:tr>
              <a:tr h="226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October 16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rgbClr val="82B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GFM BESS performance requirements proposal. </a:t>
                      </a:r>
                      <a:r>
                        <a:rPr lang="en-US" sz="1500" b="1" dirty="0">
                          <a:effectLst/>
                        </a:rPr>
                        <a:t>Formal feedback request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04907"/>
                  </a:ext>
                </a:extLst>
              </a:tr>
              <a:tr h="226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November 13</a:t>
                      </a:r>
                    </a:p>
                  </a:txBody>
                  <a:tcPr marT="0" marB="0">
                    <a:solidFill>
                      <a:srgbClr val="82B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GFM BESS share feedback responses and modifications.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356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60673C-9075-A693-A7BC-44525DF7E686}"/>
              </a:ext>
            </a:extLst>
          </p:cNvPr>
          <p:cNvSpPr txBox="1"/>
          <p:nvPr/>
        </p:nvSpPr>
        <p:spPr>
          <a:xfrm rot="16200000">
            <a:off x="171984" y="4398000"/>
            <a:ext cx="83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600" b="1" i="1" dirty="0">
                <a:solidFill>
                  <a:srgbClr val="0082CA"/>
                </a:solidFill>
                <a:latin typeface="Lato"/>
              </a:rPr>
              <a:t>IPWG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98C46-212A-013C-2B8B-B50DECBD4209}"/>
              </a:ext>
            </a:extLst>
          </p:cNvPr>
          <p:cNvSpPr txBox="1"/>
          <p:nvPr/>
        </p:nvSpPr>
        <p:spPr>
          <a:xfrm rot="16200000">
            <a:off x="139241" y="5309279"/>
            <a:ext cx="898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600" b="1" i="1" dirty="0">
                <a:solidFill>
                  <a:srgbClr val="82BC00"/>
                </a:solidFill>
                <a:latin typeface="Lato"/>
              </a:rPr>
              <a:t>PAC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6B173-0F2E-4B1F-D6EB-AD0FD9A8C64A}"/>
              </a:ext>
            </a:extLst>
          </p:cNvPr>
          <p:cNvSpPr txBox="1"/>
          <p:nvPr/>
        </p:nvSpPr>
        <p:spPr>
          <a:xfrm>
            <a:off x="1219200" y="6356351"/>
            <a:ext cx="880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MISO, Interconnection Process Working Group (IPWG) March 12, 2024</a:t>
            </a:r>
            <a:endParaRPr lang="en-US" sz="1400" dirty="0">
              <a:ea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547875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2AAD-3CE8-5E8D-0E14-4C4C679E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 Preliminary Gap Analysis of Existing</a:t>
            </a:r>
            <a:br>
              <a:rPr lang="en-US" dirty="0"/>
            </a:br>
            <a:r>
              <a:rPr lang="en-US" dirty="0"/>
              <a:t>Standards Towards GFM Technology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38892-910A-1B9E-CA90-D49B8FCB81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59030" y="1855789"/>
            <a:ext cx="6834394" cy="4435283"/>
          </a:xfrm>
        </p:spPr>
        <p:txBody>
          <a:bodyPr/>
          <a:lstStyle/>
          <a:p>
            <a:pPr marL="174625" indent="-174625">
              <a:buSzPct val="100000"/>
              <a:tabLst>
                <a:tab pos="60325" algn="l"/>
              </a:tabLst>
            </a:pPr>
            <a:r>
              <a:rPr lang="en-US" dirty="0"/>
              <a:t>Reviewed IEEE 1547 and IEEE 2800</a:t>
            </a:r>
          </a:p>
          <a:p>
            <a:pPr marL="174625" indent="-174625">
              <a:buSzPct val="100000"/>
              <a:tabLst>
                <a:tab pos="60325" algn="l"/>
              </a:tabLst>
            </a:pPr>
            <a:r>
              <a:rPr lang="en-US" dirty="0"/>
              <a:t>The report investigated barriers in existing standards to grid forming behavior </a:t>
            </a:r>
          </a:p>
          <a:p>
            <a:pPr marL="174625" indent="-174625">
              <a:buSzPct val="100000"/>
              <a:tabLst>
                <a:tab pos="60325" algn="l"/>
              </a:tabLst>
            </a:pPr>
            <a:r>
              <a:rPr lang="en-US" dirty="0"/>
              <a:t>Gaps in existing standards for grid forming behavior</a:t>
            </a:r>
          </a:p>
          <a:p>
            <a:pPr marL="174625" indent="-174625">
              <a:buSzPct val="100000"/>
              <a:tabLst>
                <a:tab pos="60325" algn="l"/>
              </a:tabLst>
            </a:pPr>
            <a:r>
              <a:rPr lang="en-US" dirty="0"/>
              <a:t>The report is available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marL="0" indent="0">
              <a:buSzPct val="100000"/>
              <a:buNone/>
              <a:tabLst>
                <a:tab pos="60325" algn="l"/>
              </a:tabLs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74352-676B-4AC9-8E3A-EA6508EB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62" y="1855789"/>
            <a:ext cx="3527638" cy="4552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535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7F5C-A461-3319-8A87-535909F9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PES Power &amp; Energy, March/April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66B5E-2230-8740-3666-222D4A793C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63438" y="1855789"/>
            <a:ext cx="7229985" cy="4435283"/>
          </a:xfrm>
        </p:spPr>
        <p:txBody>
          <a:bodyPr/>
          <a:lstStyle/>
          <a:p>
            <a:pPr marL="168275" indent="-168275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b="1" dirty="0"/>
              <a:t>Grid-Forming Inverter-Based </a:t>
            </a:r>
            <a:r>
              <a:rPr lang="en-US" sz="1600" dirty="0"/>
              <a:t>Resource Research Landscape: Understanding the Key Assets for Renewable-Rich Power Systems</a:t>
            </a:r>
          </a:p>
          <a:p>
            <a:pPr marL="168275" indent="-168275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dirty="0"/>
              <a:t>Rebalancing </a:t>
            </a:r>
            <a:r>
              <a:rPr lang="en-US" sz="1600" b="1" dirty="0"/>
              <a:t>Needs and Services for Future Grids</a:t>
            </a:r>
            <a:r>
              <a:rPr lang="en-US" sz="1600" dirty="0"/>
              <a:t>: System Needs and Service Provisions With Increasing Shares of Inverter-Based Resources</a:t>
            </a:r>
          </a:p>
          <a:p>
            <a:pPr marL="168275" indent="-168275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dirty="0"/>
              <a:t>Foundations for the Future Power System: </a:t>
            </a:r>
            <a:r>
              <a:rPr lang="en-US" sz="1600" b="1" dirty="0"/>
              <a:t>Inverter-Based Resource Interconnection Standards</a:t>
            </a:r>
          </a:p>
          <a:p>
            <a:pPr marL="168275" indent="-168275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dirty="0"/>
              <a:t>Techniques and Methods for </a:t>
            </a:r>
            <a:r>
              <a:rPr lang="en-US" sz="1600" b="1" dirty="0"/>
              <a:t>Validation of Inverter-Based Resource Unit and Plant Simulation Models </a:t>
            </a:r>
            <a:r>
              <a:rPr lang="en-US" sz="1600" dirty="0"/>
              <a:t>Across Multiple Simulation Domains: An Engineering Judgment-Based Approach</a:t>
            </a:r>
          </a:p>
          <a:p>
            <a:pPr marL="168275" indent="-168275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b="1" dirty="0"/>
              <a:t>Grid-Forming Inverters: Project Demonstrations and Pilots</a:t>
            </a:r>
          </a:p>
          <a:p>
            <a:pPr marL="168275" indent="-168275">
              <a:lnSpc>
                <a:spcPct val="108000"/>
              </a:lnSpc>
              <a:spcBef>
                <a:spcPts val="600"/>
              </a:spcBef>
              <a:buSzPct val="100000"/>
            </a:pPr>
            <a:r>
              <a:rPr lang="en-US" sz="1600" b="1" dirty="0"/>
              <a:t>High Inverter-Based Resource Integration: The Experience of Five System Operators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72895-7737-C18E-AA71-37B8F6269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789"/>
            <a:ext cx="3202734" cy="43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435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nergy Innovat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2558"/>
      </a:accent1>
      <a:accent2>
        <a:srgbClr val="FBAF40"/>
      </a:accent2>
      <a:accent3>
        <a:srgbClr val="D5D5D5"/>
      </a:accent3>
      <a:accent4>
        <a:srgbClr val="919191"/>
      </a:accent4>
      <a:accent5>
        <a:srgbClr val="F2A436"/>
      </a:accent5>
      <a:accent6>
        <a:srgbClr val="929292"/>
      </a:accent6>
      <a:hlink>
        <a:srgbClr val="005392"/>
      </a:hlink>
      <a:folHlink>
        <a:srgbClr val="92929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G Workshop GFM Presentation" id="{87531808-6D3E-4CA0-9F13-8BECDECC0DFD}" vid="{C841E32D-BD76-44A1-B13A-11D75AD0D644}"/>
    </a:ext>
  </a:extLst>
</a:theme>
</file>

<file path=ppt/theme/theme2.xml><?xml version="1.0" encoding="utf-8"?>
<a:theme xmlns:a="http://schemas.openxmlformats.org/drawingml/2006/main" name="2_Office Theme">
  <a:themeElements>
    <a:clrScheme name="Custom 10">
      <a:dk1>
        <a:srgbClr val="000000"/>
      </a:dk1>
      <a:lt1>
        <a:srgbClr val="FFFFFF"/>
      </a:lt1>
      <a:dk2>
        <a:srgbClr val="A7A9AC"/>
      </a:dk2>
      <a:lt2>
        <a:srgbClr val="D8D9DA"/>
      </a:lt2>
      <a:accent1>
        <a:srgbClr val="265A9A"/>
      </a:accent1>
      <a:accent2>
        <a:srgbClr val="BE4A02"/>
      </a:accent2>
      <a:accent3>
        <a:srgbClr val="CADCF2"/>
      </a:accent3>
      <a:accent4>
        <a:srgbClr val="F26641"/>
      </a:accent4>
      <a:accent5>
        <a:srgbClr val="008BCC"/>
      </a:accent5>
      <a:accent6>
        <a:srgbClr val="6A737B"/>
      </a:accent6>
      <a:hlink>
        <a:srgbClr val="005392"/>
      </a:hlink>
      <a:folHlink>
        <a:srgbClr val="92929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G Template v7" id="{9317A526-92A2-4249-AC38-3F93A71DC91E}" vid="{12247FAB-A178-4B20-B029-95659910E546}"/>
    </a:ext>
  </a:extLst>
</a:theme>
</file>

<file path=ppt/theme/theme3.xml><?xml version="1.0" encoding="utf-8"?>
<a:theme xmlns:a="http://schemas.openxmlformats.org/drawingml/2006/main" name="Default Theme">
  <a:themeElements>
    <a:clrScheme name="MISO Theme">
      <a:dk1>
        <a:sysClr val="windowText" lastClr="000000"/>
      </a:dk1>
      <a:lt1>
        <a:sysClr val="window" lastClr="FFFFFF"/>
      </a:lt1>
      <a:dk2>
        <a:srgbClr val="5C6670"/>
      </a:dk2>
      <a:lt2>
        <a:srgbClr val="E6E6E6"/>
      </a:lt2>
      <a:accent1>
        <a:srgbClr val="0082CA"/>
      </a:accent1>
      <a:accent2>
        <a:srgbClr val="82BC00"/>
      </a:accent2>
      <a:accent3>
        <a:srgbClr val="57BFE3"/>
      </a:accent3>
      <a:accent4>
        <a:srgbClr val="FA8D00"/>
      </a:accent4>
      <a:accent5>
        <a:srgbClr val="802500"/>
      </a:accent5>
      <a:accent6>
        <a:srgbClr val="77226C"/>
      </a:accent6>
      <a:hlink>
        <a:srgbClr val="000A8B"/>
      </a:hlink>
      <a:folHlink>
        <a:srgbClr val="5C1C4F"/>
      </a:folHlink>
    </a:clrScheme>
    <a:fontScheme name="Custom 4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980</Words>
  <Application>Microsoft Office PowerPoint</Application>
  <PresentationFormat>Widescreen</PresentationFormat>
  <Paragraphs>104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Adobe Garamond Pro</vt:lpstr>
      <vt:lpstr>Aptos</vt:lpstr>
      <vt:lpstr>Arial</vt:lpstr>
      <vt:lpstr>Calibri</vt:lpstr>
      <vt:lpstr>Century Gothic</vt:lpstr>
      <vt:lpstr>Lato</vt:lpstr>
      <vt:lpstr>Montserrat</vt:lpstr>
      <vt:lpstr>Montserrat Medium</vt:lpstr>
      <vt:lpstr>Montserrat SemiBold</vt:lpstr>
      <vt:lpstr>Roboto</vt:lpstr>
      <vt:lpstr>Wingdings</vt:lpstr>
      <vt:lpstr>1_Office Theme</vt:lpstr>
      <vt:lpstr>2_Office Theme</vt:lpstr>
      <vt:lpstr>Default Theme</vt:lpstr>
      <vt:lpstr>ERCOT IBRTF: NERC and Other Industry Updates</vt:lpstr>
      <vt:lpstr>Project 2020-02 Modifications to PRC-024 (Generator Ride-through)</vt:lpstr>
      <vt:lpstr>PowerPoint Presentation</vt:lpstr>
      <vt:lpstr>DOE i2x Standards Implementation Forum</vt:lpstr>
      <vt:lpstr>Preliminary meeting schedule/scope</vt:lpstr>
      <vt:lpstr>MISO has developed several principles for the 2024 BESS GFM development effort</vt:lpstr>
      <vt:lpstr>2024 IPWG and PAC proposed schedule: Grid Forming (GFM) specifications for Battery Energy Storage Systems (BESS)  </vt:lpstr>
      <vt:lpstr>UNIFI Preliminary Gap Analysis of Existing Standards Towards GFM Technology </vt:lpstr>
      <vt:lpstr>IEEE PES Power &amp; Energy, March/April 2024</vt:lpstr>
      <vt:lpstr>ESIG Spring Technical Workshop, March 2024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ERCOT IBRTF: NERC and Other Industry Updates</dc:title>
  <dc:creator>Julia Matevosyan</dc:creator>
  <cp:lastModifiedBy>Julia Matevosyan</cp:lastModifiedBy>
  <cp:revision>1</cp:revision>
  <dcterms:created xsi:type="dcterms:W3CDTF">2024-04-12T12:53:41Z</dcterms:created>
  <dcterms:modified xsi:type="dcterms:W3CDTF">2024-04-12T14:00:59Z</dcterms:modified>
</cp:coreProperties>
</file>