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  <p:sldMasterId id="2147494277" r:id="rId4"/>
  </p:sldMasterIdLst>
  <p:notesMasterIdLst>
    <p:notesMasterId r:id="rId11"/>
  </p:notesMasterIdLst>
  <p:handoutMasterIdLst>
    <p:handoutMasterId r:id="rId12"/>
  </p:handoutMasterIdLst>
  <p:sldIdLst>
    <p:sldId id="260" r:id="rId5"/>
    <p:sldId id="369" r:id="rId6"/>
    <p:sldId id="706" r:id="rId7"/>
    <p:sldId id="294" r:id="rId8"/>
    <p:sldId id="372" r:id="rId9"/>
    <p:sldId id="705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C50F68-F7D2-4F76-AFEE-10EF10F098B7}" v="6" dt="2023-06-16T15:12:51.2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595" autoAdjust="0"/>
  </p:normalViewPr>
  <p:slideViewPr>
    <p:cSldViewPr snapToGrid="0" snapToObjects="1">
      <p:cViewPr varScale="1">
        <p:scale>
          <a:sx n="78" d="100"/>
          <a:sy n="78" d="100"/>
        </p:scale>
        <p:origin x="1560" y="5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4/12/2024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4/12/2024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109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56BE11-F7D4-4A51-97C7-9E59A26F3BF6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406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58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April 2024</a:t>
            </a:r>
          </a:p>
        </p:txBody>
      </p:sp>
    </p:spTree>
    <p:extLst>
      <p:ext uri="{BB962C8B-B14F-4D97-AF65-F5344CB8AC3E}">
        <p14:creationId xmlns:p14="http://schemas.microsoft.com/office/powerpoint/2010/main" val="2408770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3079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88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278" r:id="rId1"/>
    <p:sldLayoutId id="2147494279" r:id="rId2"/>
    <p:sldLayoutId id="2147494280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2863850"/>
            <a:chOff x="787400" y="1852613"/>
            <a:chExt cx="7543800" cy="2863316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585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Item 5: PRS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Diana Coleman</a:t>
              </a:r>
            </a:p>
            <a:p>
              <a:pPr eaLnBrk="1" hangingPunct="1"/>
              <a:r>
                <a:rPr lang="en-US" altLang="en-US" sz="2000" dirty="0"/>
                <a:t>PRS Chair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r>
                <a:rPr lang="en-US" altLang="en-US" dirty="0"/>
                <a:t>ERCOT Public</a:t>
              </a:r>
            </a:p>
            <a:p>
              <a:pPr eaLnBrk="1" hangingPunct="1"/>
              <a:r>
                <a:rPr lang="en-US" altLang="en-US" dirty="0"/>
                <a:t>April 15, 2024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96555" y="696159"/>
            <a:ext cx="8531226" cy="55951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endParaRPr lang="en-US" dirty="0"/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en-US" dirty="0"/>
              <a:t>Revision Requests Recommended for Approval by PRS – Unopposed and No Impact (Vote):</a:t>
            </a:r>
          </a:p>
          <a:p>
            <a:pPr>
              <a:spcAft>
                <a:spcPts val="600"/>
              </a:spcAft>
            </a:pPr>
            <a:r>
              <a:rPr lang="en-US" b="0" dirty="0"/>
              <a:t>NPRR1212, Clarification of Distribution Service Provider’s Obligation to Provide an ESI ID [ERCOT]</a:t>
            </a:r>
          </a:p>
          <a:p>
            <a:pPr>
              <a:spcAft>
                <a:spcPts val="600"/>
              </a:spcAft>
            </a:pPr>
            <a:endParaRPr lang="en-US" b="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Summary of PRS Update</a:t>
            </a:r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96555" y="696159"/>
            <a:ext cx="8531226" cy="55951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endParaRPr lang="en-US" dirty="0"/>
          </a:p>
          <a:p>
            <a:pPr marL="0" indent="0">
              <a:spcAft>
                <a:spcPts val="1200"/>
              </a:spcAft>
              <a:buNone/>
            </a:pPr>
            <a:r>
              <a:rPr lang="en-US" dirty="0"/>
              <a:t>2024 PRS Goals (Vote)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Process NPRRs and SCRs in accordance with Protocol Section 21, Revision Request Process.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Review the Business Case for each NPRR and SCR that requires an ERCOT project for implementation to ensure that it provides adequate justification for the project.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Assign a recommended priority and rank for each NPRR, SCR, and guide revision that requires an ERCOT project for implementation.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Consider requests and assignments from the ERCOT Board and TAC in a timely and diligent manner.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Review Other Binding Documents (OBDs) for elimination or incorporation into Protocols/Market Guides.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18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Review aging projects at least annually and make recommendations if additional actions are needed.</a:t>
            </a:r>
          </a:p>
          <a:p>
            <a:pPr marL="0" indent="0">
              <a:spcAft>
                <a:spcPts val="1200"/>
              </a:spcAft>
              <a:buNone/>
            </a:pPr>
            <a:endParaRPr lang="en-US" sz="3200" b="0" dirty="0"/>
          </a:p>
          <a:p>
            <a:pPr>
              <a:spcAft>
                <a:spcPts val="600"/>
              </a:spcAft>
            </a:pPr>
            <a:endParaRPr lang="en-US" b="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Summary of PRS Update</a:t>
            </a:r>
          </a:p>
        </p:txBody>
      </p:sp>
    </p:spTree>
    <p:extLst>
      <p:ext uri="{BB962C8B-B14F-4D97-AF65-F5344CB8AC3E}">
        <p14:creationId xmlns:p14="http://schemas.microsoft.com/office/powerpoint/2010/main" val="348858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Appendix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NPRR1212, Clarification of Distribution Service Provider’s Obligation to Provide an ESI ID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70288" y="678426"/>
            <a:ext cx="873252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Sponsor: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ERCOT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Proposed Effective Date: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first of the month following Public Utility Commission of Texas (PUCT) approval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Estimated Impacts: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 impact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Revision Description: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This NPRR revises Section 10.3.2,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ERCOT-Polled Settlement Meters, to clarify the obligation of a Distribution Service Provider (DSP) to provide ERCOT with an Electric Service Identifier (ESI ID) for a Resource site that consumes Load other than Wholesale Storage Load (WSL) and that is not behind a Non-Opt-In Entity (NOIE) tie meter.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PRS Decision: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On 3/20/24, PRS voted to recommend approval of NPRR1212 as amended by the 2/22/24 Oncor comments as revised by PRS.  There were two abstentions from the Cooperative (STEC) and Independent Generator (Linebacker Power, LLC) Market Segments.  On 4/5/24, PRS voted to endorse and forward to TAC the 3/20/24 PRS Report and 11/22/23 Impact Analysis for NPRR1212.  There were three abstentions from the Cooperative (STEC), Independent Generator (Engie), and Independent Power Marketer (IPM) (Tenaska) Market Segments.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099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62193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567032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APPENDIX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New additions and target release changes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Previous target release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(a), (b), etc.: 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/>
        </p:nvGraphicFramePr>
        <p:xfrm>
          <a:off x="160280" y="818732"/>
          <a:ext cx="8839200" cy="3072384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33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20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900" b="0" i="0" u="none" strike="sng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65768" y="5567685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Project Status Codes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NS = Not Started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I     = Initiation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P    = Planning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E    = Execution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81808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2632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R2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81644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R3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R4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81772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R5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1469" y="5561257"/>
            <a:ext cx="183993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NPRR989(a) – ESR tech. req.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NPRR1026(b) – SLF – Reporting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NPRR1092(b) – Limit RUC Opt-Out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NPRR1132(a) – RIOO portion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NPRR1172(a) – Phase 1 elements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NPRR1184(a) – Interest calcs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8892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329904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319468"/>
            <a:ext cx="4169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19994"/>
            <a:ext cx="370549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7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5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/>
        </p:nvGraphicFramePr>
        <p:xfrm>
          <a:off x="159776" y="3858011"/>
          <a:ext cx="8839200" cy="164592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85735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R7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86559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R8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855723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R10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364174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318176"/>
            <a:ext cx="416949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338138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31" y="2986276"/>
            <a:ext cx="15186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358253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1DF70-B3D7-6052-D81C-C12E9F38C7A0}"/>
              </a:ext>
            </a:extLst>
          </p:cNvPr>
          <p:cNvSpPr txBox="1"/>
          <p:nvPr/>
        </p:nvSpPr>
        <p:spPr>
          <a:xfrm>
            <a:off x="7162800" y="1318176"/>
            <a:ext cx="370549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704474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4" y="2971800"/>
            <a:ext cx="14373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2/16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09" y="254725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31817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50E690C5-BA63-F888-2985-8C940BB99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1" y="184185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6/13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1602439" y="2021360"/>
            <a:ext cx="15057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Various effective dates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V="1">
            <a:off x="2336240" y="1950270"/>
            <a:ext cx="0" cy="163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DAC86E6-69C9-19CC-D0E4-F6E43B19CC6B}"/>
              </a:ext>
            </a:extLst>
          </p:cNvPr>
          <p:cNvCxnSpPr>
            <a:cxnSpLocks/>
          </p:cNvCxnSpPr>
          <p:nvPr/>
        </p:nvCxnSpPr>
        <p:spPr>
          <a:xfrm>
            <a:off x="4331472" y="4487284"/>
            <a:ext cx="4188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45D00F21-2062-7021-577C-8A919A799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313801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2/26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AA6862-D1CD-7331-C306-A4FDBF226B8F}"/>
              </a:ext>
            </a:extLst>
          </p:cNvPr>
          <p:cNvSpPr txBox="1"/>
          <p:nvPr/>
        </p:nvSpPr>
        <p:spPr>
          <a:xfrm>
            <a:off x="1241402" y="4357954"/>
            <a:ext cx="41694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037EF3-8C8F-E312-600C-9B65BE9DF956}"/>
              </a:ext>
            </a:extLst>
          </p:cNvPr>
          <p:cNvSpPr txBox="1"/>
          <p:nvPr/>
        </p:nvSpPr>
        <p:spPr>
          <a:xfrm>
            <a:off x="5679051" y="4364174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NS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215A6D6D-D0BD-DD38-470D-F6B966E83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248" y="1882728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3/11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33E8C581-A2AF-DD80-EDCF-73C73FAD6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562600"/>
            <a:ext cx="1691639" cy="5847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NOGRR204(a) – ESR tech req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NOGRR247(a) – UFLS changes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NOGRR249(b) – MIS posting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PGRR098(a) – Section 4.1.1.8</a:t>
            </a:r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9837</TotalTime>
  <Words>753</Words>
  <Application>Microsoft Office PowerPoint</Application>
  <PresentationFormat>On-screen Show (4:3)</PresentationFormat>
  <Paragraphs>312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Courier New</vt:lpstr>
      <vt:lpstr>Symbol</vt:lpstr>
      <vt:lpstr>Times New Roman</vt:lpstr>
      <vt:lpstr>Wingdings</vt:lpstr>
      <vt:lpstr>Custom Design</vt:lpstr>
      <vt:lpstr>Office Theme</vt:lpstr>
      <vt:lpstr>PowerPoint Presentation</vt:lpstr>
      <vt:lpstr>Summary of PRS Update</vt:lpstr>
      <vt:lpstr>Summary of PRS Update</vt:lpstr>
      <vt:lpstr>Appendix</vt:lpstr>
      <vt:lpstr>NPRR1212, Clarification of Distribution Service Provider’s Obligation to Provide an ESI ID</vt:lpstr>
      <vt:lpstr>2024 Release Targets – Approved NPRRs / SCRs / xGRRs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ERCOT 04XX24</cp:lastModifiedBy>
  <cp:revision>617</cp:revision>
  <cp:lastPrinted>2013-01-30T23:16:36Z</cp:lastPrinted>
  <dcterms:created xsi:type="dcterms:W3CDTF">2010-04-12T23:12:02Z</dcterms:created>
  <dcterms:modified xsi:type="dcterms:W3CDTF">2024-04-12T13:51:04Z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