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4"/>
  </p:notesMasterIdLst>
  <p:handoutMasterIdLst>
    <p:handoutMasterId r:id="rId15"/>
  </p:handoutMasterIdLst>
  <p:sldIdLst>
    <p:sldId id="270" r:id="rId4"/>
    <p:sldId id="573" r:id="rId5"/>
    <p:sldId id="574" r:id="rId6"/>
    <p:sldId id="2679" r:id="rId7"/>
    <p:sldId id="2677" r:id="rId8"/>
    <p:sldId id="2678" r:id="rId9"/>
    <p:sldId id="2675" r:id="rId10"/>
    <p:sldId id="2422" r:id="rId11"/>
    <p:sldId id="2674" r:id="rId12"/>
    <p:sldId id="242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CB1ECE-1405-4442-8229-A94393CDA54E}" v="3" dt="2024-04-12T17:01:28.2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48" autoAdjust="0"/>
    <p:restoredTop sz="71907" autoAdjust="0"/>
  </p:normalViewPr>
  <p:slideViewPr>
    <p:cSldViewPr snapToGrid="0">
      <p:cViewPr varScale="1">
        <p:scale>
          <a:sx n="110" d="100"/>
          <a:sy n="110" d="100"/>
        </p:scale>
        <p:origin x="1782" y="108"/>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o, Nitika" userId="eb4dfd7f-5a13-4bd1-acb0-2d627733e6c8" providerId="ADAL" clId="{86CB1ECE-1405-4442-8229-A94393CDA54E}"/>
    <pc:docChg chg="undo custSel addSld delSld modSld">
      <pc:chgData name="Mago, Nitika" userId="eb4dfd7f-5a13-4bd1-acb0-2d627733e6c8" providerId="ADAL" clId="{86CB1ECE-1405-4442-8229-A94393CDA54E}" dt="2024-04-12T17:57:18.994" v="804" actId="1076"/>
      <pc:docMkLst>
        <pc:docMk/>
      </pc:docMkLst>
      <pc:sldChg chg="modSp mod">
        <pc:chgData name="Mago, Nitika" userId="eb4dfd7f-5a13-4bd1-acb0-2d627733e6c8" providerId="ADAL" clId="{86CB1ECE-1405-4442-8229-A94393CDA54E}" dt="2024-04-12T17:55:01.851" v="800" actId="20577"/>
        <pc:sldMkLst>
          <pc:docMk/>
          <pc:sldMk cId="2188054726" sldId="270"/>
        </pc:sldMkLst>
        <pc:spChg chg="mod">
          <ac:chgData name="Mago, Nitika" userId="eb4dfd7f-5a13-4bd1-acb0-2d627733e6c8" providerId="ADAL" clId="{86CB1ECE-1405-4442-8229-A94393CDA54E}" dt="2024-04-12T17:55:01.851" v="800" actId="20577"/>
          <ac:spMkLst>
            <pc:docMk/>
            <pc:sldMk cId="2188054726" sldId="270"/>
            <ac:spMk id="4" creationId="{00000000-0000-0000-0000-000000000000}"/>
          </ac:spMkLst>
        </pc:spChg>
      </pc:sldChg>
      <pc:sldChg chg="addSp modSp mod">
        <pc:chgData name="Mago, Nitika" userId="eb4dfd7f-5a13-4bd1-acb0-2d627733e6c8" providerId="ADAL" clId="{86CB1ECE-1405-4442-8229-A94393CDA54E}" dt="2024-04-12T17:57:18.994" v="804" actId="1076"/>
        <pc:sldMkLst>
          <pc:docMk/>
          <pc:sldMk cId="972748185" sldId="573"/>
        </pc:sldMkLst>
        <pc:spChg chg="mod">
          <ac:chgData name="Mago, Nitika" userId="eb4dfd7f-5a13-4bd1-acb0-2d627733e6c8" providerId="ADAL" clId="{86CB1ECE-1405-4442-8229-A94393CDA54E}" dt="2024-04-12T17:57:15.186" v="803" actId="255"/>
          <ac:spMkLst>
            <pc:docMk/>
            <pc:sldMk cId="972748185" sldId="573"/>
            <ac:spMk id="6" creationId="{FB9FC176-7CB0-2604-9DA4-790864EB756B}"/>
          </ac:spMkLst>
        </pc:spChg>
        <pc:spChg chg="mod">
          <ac:chgData name="Mago, Nitika" userId="eb4dfd7f-5a13-4bd1-acb0-2d627733e6c8" providerId="ADAL" clId="{86CB1ECE-1405-4442-8229-A94393CDA54E}" dt="2024-04-12T17:43:25.866" v="217" actId="1076"/>
          <ac:spMkLst>
            <pc:docMk/>
            <pc:sldMk cId="972748185" sldId="573"/>
            <ac:spMk id="8" creationId="{07C24741-2662-E0FB-8905-843B75F202FB}"/>
          </ac:spMkLst>
        </pc:spChg>
        <pc:spChg chg="mod">
          <ac:chgData name="Mago, Nitika" userId="eb4dfd7f-5a13-4bd1-acb0-2d627733e6c8" providerId="ADAL" clId="{86CB1ECE-1405-4442-8229-A94393CDA54E}" dt="2024-04-12T17:43:50.952" v="220" actId="1076"/>
          <ac:spMkLst>
            <pc:docMk/>
            <pc:sldMk cId="972748185" sldId="573"/>
            <ac:spMk id="10" creationId="{33D9E963-D997-14F7-A57B-BDC1837B2D97}"/>
          </ac:spMkLst>
        </pc:spChg>
        <pc:spChg chg="mod">
          <ac:chgData name="Mago, Nitika" userId="eb4dfd7f-5a13-4bd1-acb0-2d627733e6c8" providerId="ADAL" clId="{86CB1ECE-1405-4442-8229-A94393CDA54E}" dt="2024-04-12T17:42:07.676" v="205" actId="14100"/>
          <ac:spMkLst>
            <pc:docMk/>
            <pc:sldMk cId="972748185" sldId="573"/>
            <ac:spMk id="13" creationId="{33864C79-BE19-92B5-6F3A-2183995E1DCF}"/>
          </ac:spMkLst>
        </pc:spChg>
        <pc:spChg chg="mod">
          <ac:chgData name="Mago, Nitika" userId="eb4dfd7f-5a13-4bd1-acb0-2d627733e6c8" providerId="ADAL" clId="{86CB1ECE-1405-4442-8229-A94393CDA54E}" dt="2024-04-12T17:42:07.676" v="205" actId="14100"/>
          <ac:spMkLst>
            <pc:docMk/>
            <pc:sldMk cId="972748185" sldId="573"/>
            <ac:spMk id="14" creationId="{6380ABD2-CF55-E66B-04B2-60D882F19570}"/>
          </ac:spMkLst>
        </pc:spChg>
        <pc:spChg chg="mod">
          <ac:chgData name="Mago, Nitika" userId="eb4dfd7f-5a13-4bd1-acb0-2d627733e6c8" providerId="ADAL" clId="{86CB1ECE-1405-4442-8229-A94393CDA54E}" dt="2024-04-12T17:42:15.706" v="206" actId="14100"/>
          <ac:spMkLst>
            <pc:docMk/>
            <pc:sldMk cId="972748185" sldId="573"/>
            <ac:spMk id="16" creationId="{9705F1AA-8284-E68C-773D-1AD172B6D3CF}"/>
          </ac:spMkLst>
        </pc:spChg>
        <pc:spChg chg="add mod">
          <ac:chgData name="Mago, Nitika" userId="eb4dfd7f-5a13-4bd1-acb0-2d627733e6c8" providerId="ADAL" clId="{86CB1ECE-1405-4442-8229-A94393CDA54E}" dt="2024-04-12T17:43:36.726" v="219" actId="1076"/>
          <ac:spMkLst>
            <pc:docMk/>
            <pc:sldMk cId="972748185" sldId="573"/>
            <ac:spMk id="17" creationId="{E2A46AC9-73B1-17C0-6B2D-3866DE4B097D}"/>
          </ac:spMkLst>
        </pc:spChg>
        <pc:spChg chg="add mod">
          <ac:chgData name="Mago, Nitika" userId="eb4dfd7f-5a13-4bd1-acb0-2d627733e6c8" providerId="ADAL" clId="{86CB1ECE-1405-4442-8229-A94393CDA54E}" dt="2024-04-12T17:43:16.479" v="212" actId="14100"/>
          <ac:spMkLst>
            <pc:docMk/>
            <pc:sldMk cId="972748185" sldId="573"/>
            <ac:spMk id="18" creationId="{E81C1545-6E42-6443-1391-F56594CF0DEB}"/>
          </ac:spMkLst>
        </pc:spChg>
        <pc:spChg chg="add mod">
          <ac:chgData name="Mago, Nitika" userId="eb4dfd7f-5a13-4bd1-acb0-2d627733e6c8" providerId="ADAL" clId="{86CB1ECE-1405-4442-8229-A94393CDA54E}" dt="2024-04-12T17:43:33.220" v="218" actId="1076"/>
          <ac:spMkLst>
            <pc:docMk/>
            <pc:sldMk cId="972748185" sldId="573"/>
            <ac:spMk id="19" creationId="{FCD1B77B-CAB6-1527-69AC-EA0AAF1FC2BF}"/>
          </ac:spMkLst>
        </pc:spChg>
        <pc:spChg chg="add mod">
          <ac:chgData name="Mago, Nitika" userId="eb4dfd7f-5a13-4bd1-acb0-2d627733e6c8" providerId="ADAL" clId="{86CB1ECE-1405-4442-8229-A94393CDA54E}" dt="2024-04-12T17:43:20.454" v="213" actId="1076"/>
          <ac:spMkLst>
            <pc:docMk/>
            <pc:sldMk cId="972748185" sldId="573"/>
            <ac:spMk id="20" creationId="{D760B18A-C949-1C8B-ECC0-8A4BE7AC580F}"/>
          </ac:spMkLst>
        </pc:spChg>
        <pc:grpChg chg="mod">
          <ac:chgData name="Mago, Nitika" userId="eb4dfd7f-5a13-4bd1-acb0-2d627733e6c8" providerId="ADAL" clId="{86CB1ECE-1405-4442-8229-A94393CDA54E}" dt="2024-04-12T16:56:45.931" v="9" actId="164"/>
          <ac:grpSpMkLst>
            <pc:docMk/>
            <pc:sldMk cId="972748185" sldId="573"/>
            <ac:grpSpMk id="7" creationId="{4B9F5E27-587E-3F92-67FA-F0DEFEF21373}"/>
          </ac:grpSpMkLst>
        </pc:grpChg>
        <pc:grpChg chg="add mod">
          <ac:chgData name="Mago, Nitika" userId="eb4dfd7f-5a13-4bd1-acb0-2d627733e6c8" providerId="ADAL" clId="{86CB1ECE-1405-4442-8229-A94393CDA54E}" dt="2024-04-12T17:57:18.994" v="804" actId="1076"/>
          <ac:grpSpMkLst>
            <pc:docMk/>
            <pc:sldMk cId="972748185" sldId="573"/>
            <ac:grpSpMk id="21" creationId="{329307E1-D014-65CC-3959-803F37695B10}"/>
          </ac:grpSpMkLst>
        </pc:grpChg>
      </pc:sldChg>
      <pc:sldChg chg="modSp mod">
        <pc:chgData name="Mago, Nitika" userId="eb4dfd7f-5a13-4bd1-acb0-2d627733e6c8" providerId="ADAL" clId="{86CB1ECE-1405-4442-8229-A94393CDA54E}" dt="2024-04-12T17:45:13.932" v="261" actId="255"/>
        <pc:sldMkLst>
          <pc:docMk/>
          <pc:sldMk cId="98457051" sldId="574"/>
        </pc:sldMkLst>
        <pc:spChg chg="mod">
          <ac:chgData name="Mago, Nitika" userId="eb4dfd7f-5a13-4bd1-acb0-2d627733e6c8" providerId="ADAL" clId="{86CB1ECE-1405-4442-8229-A94393CDA54E}" dt="2024-04-12T17:45:13.932" v="261" actId="255"/>
          <ac:spMkLst>
            <pc:docMk/>
            <pc:sldMk cId="98457051" sldId="574"/>
            <ac:spMk id="3" creationId="{BD1A35E2-BF30-C983-1475-ACF4AD416216}"/>
          </ac:spMkLst>
        </pc:spChg>
      </pc:sldChg>
      <pc:sldChg chg="modSp mod">
        <pc:chgData name="Mago, Nitika" userId="eb4dfd7f-5a13-4bd1-acb0-2d627733e6c8" providerId="ADAL" clId="{86CB1ECE-1405-4442-8229-A94393CDA54E}" dt="2024-04-12T17:52:04.142" v="641" actId="20577"/>
        <pc:sldMkLst>
          <pc:docMk/>
          <pc:sldMk cId="1681505699" sldId="2677"/>
        </pc:sldMkLst>
        <pc:spChg chg="mod">
          <ac:chgData name="Mago, Nitika" userId="eb4dfd7f-5a13-4bd1-acb0-2d627733e6c8" providerId="ADAL" clId="{86CB1ECE-1405-4442-8229-A94393CDA54E}" dt="2024-04-12T17:52:04.142" v="641" actId="20577"/>
          <ac:spMkLst>
            <pc:docMk/>
            <pc:sldMk cId="1681505699" sldId="2677"/>
            <ac:spMk id="3" creationId="{6ACC5775-B565-8A63-92E5-288911F8B67B}"/>
          </ac:spMkLst>
        </pc:spChg>
      </pc:sldChg>
      <pc:sldChg chg="modSp mod">
        <pc:chgData name="Mago, Nitika" userId="eb4dfd7f-5a13-4bd1-acb0-2d627733e6c8" providerId="ADAL" clId="{86CB1ECE-1405-4442-8229-A94393CDA54E}" dt="2024-04-12T17:54:45.139" v="753" actId="6549"/>
        <pc:sldMkLst>
          <pc:docMk/>
          <pc:sldMk cId="563761511" sldId="2678"/>
        </pc:sldMkLst>
        <pc:spChg chg="mod">
          <ac:chgData name="Mago, Nitika" userId="eb4dfd7f-5a13-4bd1-acb0-2d627733e6c8" providerId="ADAL" clId="{86CB1ECE-1405-4442-8229-A94393CDA54E}" dt="2024-04-12T17:54:45.139" v="753" actId="6549"/>
          <ac:spMkLst>
            <pc:docMk/>
            <pc:sldMk cId="563761511" sldId="2678"/>
            <ac:spMk id="3" creationId="{99F3338D-BCE9-3287-983E-2BC215AE85D6}"/>
          </ac:spMkLst>
        </pc:spChg>
      </pc:sldChg>
      <pc:sldChg chg="del">
        <pc:chgData name="Mago, Nitika" userId="eb4dfd7f-5a13-4bd1-acb0-2d627733e6c8" providerId="ADAL" clId="{86CB1ECE-1405-4442-8229-A94393CDA54E}" dt="2024-04-12T17:00:32.796" v="53" actId="47"/>
        <pc:sldMkLst>
          <pc:docMk/>
          <pc:sldMk cId="722415098" sldId="2679"/>
        </pc:sldMkLst>
      </pc:sldChg>
      <pc:sldChg chg="delSp modSp add mod">
        <pc:chgData name="Mago, Nitika" userId="eb4dfd7f-5a13-4bd1-acb0-2d627733e6c8" providerId="ADAL" clId="{86CB1ECE-1405-4442-8229-A94393CDA54E}" dt="2024-04-12T17:50:58.379" v="605" actId="313"/>
        <pc:sldMkLst>
          <pc:docMk/>
          <pc:sldMk cId="3590335456" sldId="2679"/>
        </pc:sldMkLst>
        <pc:spChg chg="mod">
          <ac:chgData name="Mago, Nitika" userId="eb4dfd7f-5a13-4bd1-acb0-2d627733e6c8" providerId="ADAL" clId="{86CB1ECE-1405-4442-8229-A94393CDA54E}" dt="2024-04-12T17:02:27.711" v="77" actId="20577"/>
          <ac:spMkLst>
            <pc:docMk/>
            <pc:sldMk cId="3590335456" sldId="2679"/>
            <ac:spMk id="2" creationId="{8411E4BB-58F7-F151-D5EC-E45D1DAC272C}"/>
          </ac:spMkLst>
        </pc:spChg>
        <pc:spChg chg="mod">
          <ac:chgData name="Mago, Nitika" userId="eb4dfd7f-5a13-4bd1-acb0-2d627733e6c8" providerId="ADAL" clId="{86CB1ECE-1405-4442-8229-A94393CDA54E}" dt="2024-04-12T17:50:58.379" v="605" actId="313"/>
          <ac:spMkLst>
            <pc:docMk/>
            <pc:sldMk cId="3590335456" sldId="2679"/>
            <ac:spMk id="3" creationId="{BD1A35E2-BF30-C983-1475-ACF4AD416216}"/>
          </ac:spMkLst>
        </pc:spChg>
        <pc:spChg chg="del">
          <ac:chgData name="Mago, Nitika" userId="eb4dfd7f-5a13-4bd1-acb0-2d627733e6c8" providerId="ADAL" clId="{86CB1ECE-1405-4442-8229-A94393CDA54E}" dt="2024-04-12T17:44:53.106" v="259" actId="478"/>
          <ac:spMkLst>
            <pc:docMk/>
            <pc:sldMk cId="3590335456" sldId="2679"/>
            <ac:spMk id="9" creationId="{D5C14D0A-E19C-487B-FD55-FB2AD0CF70E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4/12/2024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4/12/2024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Decker Removed</a:t>
            </a:r>
          </a:p>
          <a:p>
            <a:endParaRPr lang="en-US"/>
          </a:p>
        </p:txBody>
      </p:sp>
      <p:sp>
        <p:nvSpPr>
          <p:cNvPr id="4" name="Slide Number Placeholder 3"/>
          <p:cNvSpPr>
            <a:spLocks noGrp="1"/>
          </p:cNvSpPr>
          <p:nvPr>
            <p:ph type="sldNum" sz="quarter" idx="5"/>
          </p:nvPr>
        </p:nvSpPr>
        <p:spPr/>
        <p:txBody>
          <a:bodyPr/>
          <a:lstStyle/>
          <a:p>
            <a:fld id="{A772613F-3576-4EE9-945C-25503B987A39}" type="slidenum">
              <a:rPr lang="en-US" smtClean="0"/>
              <a:t>9</a:t>
            </a:fld>
            <a:endParaRPr lang="en-US"/>
          </a:p>
        </p:txBody>
      </p:sp>
    </p:spTree>
    <p:extLst>
      <p:ext uri="{BB962C8B-B14F-4D97-AF65-F5344CB8AC3E}">
        <p14:creationId xmlns:p14="http://schemas.microsoft.com/office/powerpoint/2010/main" val="3527595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600" dirty="0"/>
              <a:t>ECRS Methodology for 2024 And Deployment Triggers</a:t>
            </a:r>
          </a:p>
          <a:p>
            <a:endParaRPr lang="en-US" sz="3600" dirty="0"/>
          </a:p>
        </p:txBody>
      </p:sp>
      <p:sp>
        <p:nvSpPr>
          <p:cNvPr id="3" name="Text Placeholder 2"/>
          <p:cNvSpPr>
            <a:spLocks noGrp="1"/>
          </p:cNvSpPr>
          <p:nvPr>
            <p:ph type="body" sz="quarter" idx="3"/>
          </p:nvPr>
        </p:nvSpPr>
        <p:spPr/>
        <p:txBody>
          <a:bodyPr/>
          <a:lstStyle/>
          <a:p>
            <a:r>
              <a:rPr lang="en-US" dirty="0"/>
              <a:t>TAC</a:t>
            </a:r>
          </a:p>
          <a:p>
            <a:r>
              <a:rPr lang="en-US" dirty="0"/>
              <a:t>April 15, 2024</a:t>
            </a:r>
          </a:p>
        </p:txBody>
      </p:sp>
      <p:sp>
        <p:nvSpPr>
          <p:cNvPr id="4" name="Text Placeholder 3"/>
          <p:cNvSpPr>
            <a:spLocks noGrp="1"/>
          </p:cNvSpPr>
          <p:nvPr>
            <p:ph type="body" sz="quarter" idx="10"/>
          </p:nvPr>
        </p:nvSpPr>
        <p:spPr/>
        <p:txBody>
          <a:bodyPr/>
          <a:lstStyle/>
          <a:p>
            <a:r>
              <a:rPr lang="en-US" dirty="0"/>
              <a:t>Nitika Mago</a:t>
            </a:r>
          </a:p>
          <a:p>
            <a:r>
              <a:rPr lang="en-US" dirty="0"/>
              <a:t>Balancing Operations Planning</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3FB29-BC36-C78B-1989-A868E57198E7}"/>
              </a:ext>
            </a:extLst>
          </p:cNvPr>
          <p:cNvSpPr>
            <a:spLocks noGrp="1"/>
          </p:cNvSpPr>
          <p:nvPr>
            <p:ph type="title"/>
          </p:nvPr>
        </p:nvSpPr>
        <p:spPr/>
        <p:txBody>
          <a:bodyPr/>
          <a:lstStyle/>
          <a:p>
            <a:r>
              <a:rPr lang="en-US" sz="2000" dirty="0"/>
              <a:t>2024 ECRS Quantities: Computed using 2024 and 2023 Methodology</a:t>
            </a:r>
          </a:p>
        </p:txBody>
      </p:sp>
      <p:sp>
        <p:nvSpPr>
          <p:cNvPr id="9" name="Content Placeholder 8">
            <a:extLst>
              <a:ext uri="{FF2B5EF4-FFF2-40B4-BE49-F238E27FC236}">
                <a16:creationId xmlns:a16="http://schemas.microsoft.com/office/drawing/2014/main" id="{F12FC952-CDC3-C0E2-A3EA-BDE1BF5665F9}"/>
              </a:ext>
            </a:extLst>
          </p:cNvPr>
          <p:cNvSpPr>
            <a:spLocks noGrp="1"/>
          </p:cNvSpPr>
          <p:nvPr>
            <p:ph idx="1"/>
          </p:nvPr>
        </p:nvSpPr>
        <p:spPr>
          <a:xfrm>
            <a:off x="304799" y="4286250"/>
            <a:ext cx="4375077" cy="1633783"/>
          </a:xfrm>
        </p:spPr>
        <p:txBody>
          <a:bodyPr/>
          <a:lstStyle/>
          <a:p>
            <a:r>
              <a:rPr lang="en-US" sz="1600" dirty="0"/>
              <a:t>The changes made to the 2024 ECRS methodology resulted in reducing ECRS quantities. </a:t>
            </a:r>
          </a:p>
          <a:p>
            <a:pPr lvl="1"/>
            <a:r>
              <a:rPr lang="en-US" sz="1400" dirty="0"/>
              <a:t>On an average the ECRS quantity reduced by 442 MW in each hour (~21% reduction).</a:t>
            </a:r>
          </a:p>
          <a:p>
            <a:endParaRPr lang="en-US" sz="1600" dirty="0"/>
          </a:p>
        </p:txBody>
      </p:sp>
      <p:sp>
        <p:nvSpPr>
          <p:cNvPr id="4" name="Slide Number Placeholder 3">
            <a:extLst>
              <a:ext uri="{FF2B5EF4-FFF2-40B4-BE49-F238E27FC236}">
                <a16:creationId xmlns:a16="http://schemas.microsoft.com/office/drawing/2014/main" id="{3A123656-3964-8B0C-BE0B-67BF0FA1B022}"/>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a:extLst>
              <a:ext uri="{FF2B5EF4-FFF2-40B4-BE49-F238E27FC236}">
                <a16:creationId xmlns:a16="http://schemas.microsoft.com/office/drawing/2014/main" id="{CAF60395-985A-418B-A5E4-FA360F8D501A}"/>
              </a:ext>
            </a:extLst>
          </p:cNvPr>
          <p:cNvPicPr>
            <a:picLocks noChangeAspect="1"/>
          </p:cNvPicPr>
          <p:nvPr/>
        </p:nvPicPr>
        <p:blipFill>
          <a:blip r:embed="rId2"/>
          <a:stretch>
            <a:fillRect/>
          </a:stretch>
        </p:blipFill>
        <p:spPr>
          <a:xfrm>
            <a:off x="580249" y="762000"/>
            <a:ext cx="3671711" cy="2825496"/>
          </a:xfrm>
          <a:prstGeom prst="rect">
            <a:avLst/>
          </a:prstGeom>
        </p:spPr>
      </p:pic>
      <p:pic>
        <p:nvPicPr>
          <p:cNvPr id="6" name="Picture 5">
            <a:extLst>
              <a:ext uri="{FF2B5EF4-FFF2-40B4-BE49-F238E27FC236}">
                <a16:creationId xmlns:a16="http://schemas.microsoft.com/office/drawing/2014/main" id="{882B92F4-37F5-4A0A-01F2-28053919071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02" r="6246" b="5033"/>
          <a:stretch/>
        </p:blipFill>
        <p:spPr bwMode="auto">
          <a:xfrm>
            <a:off x="5022709" y="762000"/>
            <a:ext cx="3720836" cy="282549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a:extLst>
              <a:ext uri="{FF2B5EF4-FFF2-40B4-BE49-F238E27FC236}">
                <a16:creationId xmlns:a16="http://schemas.microsoft.com/office/drawing/2014/main" id="{10A3EBFB-D896-345F-CBA3-81614716D0A7}"/>
              </a:ext>
            </a:extLst>
          </p:cNvPr>
          <p:cNvGraphicFramePr>
            <a:graphicFrameLocks noGrp="1"/>
          </p:cNvGraphicFramePr>
          <p:nvPr/>
        </p:nvGraphicFramePr>
        <p:xfrm>
          <a:off x="6400526" y="3587496"/>
          <a:ext cx="1074693" cy="548640"/>
        </p:xfrm>
        <a:graphic>
          <a:graphicData uri="http://schemas.openxmlformats.org/drawingml/2006/table">
            <a:tbl>
              <a:tblPr>
                <a:tableStyleId>{5C22544A-7EE6-4342-B048-85BDC9FD1C3A}</a:tableStyleId>
              </a:tblPr>
              <a:tblGrid>
                <a:gridCol w="353517">
                  <a:extLst>
                    <a:ext uri="{9D8B030D-6E8A-4147-A177-3AD203B41FA5}">
                      <a16:colId xmlns:a16="http://schemas.microsoft.com/office/drawing/2014/main" val="2368835583"/>
                    </a:ext>
                  </a:extLst>
                </a:gridCol>
                <a:gridCol w="381799">
                  <a:extLst>
                    <a:ext uri="{9D8B030D-6E8A-4147-A177-3AD203B41FA5}">
                      <a16:colId xmlns:a16="http://schemas.microsoft.com/office/drawing/2014/main" val="667522843"/>
                    </a:ext>
                  </a:extLst>
                </a:gridCol>
                <a:gridCol w="339377">
                  <a:extLst>
                    <a:ext uri="{9D8B030D-6E8A-4147-A177-3AD203B41FA5}">
                      <a16:colId xmlns:a16="http://schemas.microsoft.com/office/drawing/2014/main" val="1433837358"/>
                    </a:ext>
                  </a:extLst>
                </a:gridCol>
              </a:tblGrid>
              <a:tr h="182880">
                <a:tc>
                  <a:txBody>
                    <a:bodyPr/>
                    <a:lstStyle/>
                    <a:p>
                      <a:pPr algn="l" fontAlgn="b"/>
                      <a:r>
                        <a:rPr lang="en-US" sz="1100" b="1" u="none" strike="noStrike" dirty="0">
                          <a:effectLst/>
                        </a:rPr>
                        <a:t>Avg</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b="0" i="0" u="none" strike="noStrike" dirty="0">
                          <a:solidFill>
                            <a:srgbClr val="000000"/>
                          </a:solidFill>
                          <a:effectLst/>
                          <a:latin typeface="Calibri" panose="020F0502020204030204" pitchFamily="34" charset="0"/>
                        </a:rPr>
                        <a:t>2,194</a:t>
                      </a:r>
                    </a:p>
                  </a:txBody>
                  <a:tcPr marL="7620" marR="7620" marT="7620" marB="0" anchor="b">
                    <a:noFill/>
                  </a:tcPr>
                </a:tc>
                <a:tc>
                  <a:txBody>
                    <a:bodyPr/>
                    <a:lstStyle/>
                    <a:p>
                      <a:pPr algn="l" fontAlgn="b"/>
                      <a:r>
                        <a:rPr lang="en-US" sz="1100" u="none" strike="noStrike">
                          <a:effectLst/>
                        </a:rPr>
                        <a:t>MW</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613540229"/>
                  </a:ext>
                </a:extLst>
              </a:tr>
              <a:tr h="182880">
                <a:tc>
                  <a:txBody>
                    <a:bodyPr/>
                    <a:lstStyle/>
                    <a:p>
                      <a:pPr algn="l" fontAlgn="b"/>
                      <a:r>
                        <a:rPr lang="en-US" sz="1100" b="1" u="none" strike="noStrike" dirty="0">
                          <a:effectLst/>
                        </a:rPr>
                        <a:t>Min</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u="none" strike="noStrike" dirty="0">
                          <a:effectLst/>
                        </a:rPr>
                        <a:t>1,203</a:t>
                      </a:r>
                      <a:endParaRPr lang="en-US" sz="1100" b="0" i="0" u="none" strike="noStrike" dirty="0">
                        <a:solidFill>
                          <a:srgbClr val="000000"/>
                        </a:solidFill>
                        <a:effectLst/>
                        <a:latin typeface="Calibri" panose="020F0502020204030204" pitchFamily="34" charset="0"/>
                      </a:endParaRPr>
                    </a:p>
                  </a:txBody>
                  <a:tcPr marL="7620" marR="7620" marT="7620" marB="0" anchor="b">
                    <a:noFill/>
                  </a:tcPr>
                </a:tc>
                <a:tc>
                  <a:txBody>
                    <a:bodyPr/>
                    <a:lstStyle/>
                    <a:p>
                      <a:pPr algn="l" fontAlgn="b"/>
                      <a:r>
                        <a:rPr lang="en-US" sz="1100" u="none" strike="noStrike" dirty="0">
                          <a:effectLst/>
                        </a:rPr>
                        <a:t>MW</a:t>
                      </a:r>
                      <a:endParaRPr lang="en-US" sz="1100" b="0" i="0" u="none" strike="noStrike" dirty="0">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90517769"/>
                  </a:ext>
                </a:extLst>
              </a:tr>
              <a:tr h="182880">
                <a:tc>
                  <a:txBody>
                    <a:bodyPr/>
                    <a:lstStyle/>
                    <a:p>
                      <a:pPr algn="l" fontAlgn="b"/>
                      <a:r>
                        <a:rPr lang="en-US" sz="1100" b="1" u="none" strike="noStrike" dirty="0">
                          <a:effectLst/>
                        </a:rPr>
                        <a:t>Max</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b="0" i="0" u="none" strike="noStrike" dirty="0">
                          <a:solidFill>
                            <a:srgbClr val="000000"/>
                          </a:solidFill>
                          <a:effectLst/>
                          <a:latin typeface="Calibri" panose="020F0502020204030204" pitchFamily="34" charset="0"/>
                        </a:rPr>
                        <a:t>3,548</a:t>
                      </a:r>
                    </a:p>
                  </a:txBody>
                  <a:tcPr marL="7620" marR="7620" marT="7620" marB="0" anchor="b">
                    <a:noFill/>
                  </a:tcPr>
                </a:tc>
                <a:tc>
                  <a:txBody>
                    <a:bodyPr/>
                    <a:lstStyle/>
                    <a:p>
                      <a:pPr algn="l" fontAlgn="b"/>
                      <a:r>
                        <a:rPr lang="en-US" sz="1100" u="none" strike="noStrike" dirty="0">
                          <a:effectLst/>
                        </a:rPr>
                        <a:t>MW</a:t>
                      </a:r>
                      <a:endParaRPr lang="en-US" sz="1100" b="0" i="0" u="none" strike="noStrike" dirty="0">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4247420736"/>
                  </a:ext>
                </a:extLst>
              </a:tr>
            </a:tbl>
          </a:graphicData>
        </a:graphic>
      </p:graphicFrame>
      <p:graphicFrame>
        <p:nvGraphicFramePr>
          <p:cNvPr id="8" name="Table 7">
            <a:extLst>
              <a:ext uri="{FF2B5EF4-FFF2-40B4-BE49-F238E27FC236}">
                <a16:creationId xmlns:a16="http://schemas.microsoft.com/office/drawing/2014/main" id="{5CAF3159-5AD9-86FA-8FCE-C37D9E245A69}"/>
              </a:ext>
            </a:extLst>
          </p:cNvPr>
          <p:cNvGraphicFramePr>
            <a:graphicFrameLocks noGrp="1"/>
          </p:cNvGraphicFramePr>
          <p:nvPr/>
        </p:nvGraphicFramePr>
        <p:xfrm>
          <a:off x="1933504" y="3601212"/>
          <a:ext cx="965200" cy="548640"/>
        </p:xfrm>
        <a:graphic>
          <a:graphicData uri="http://schemas.openxmlformats.org/drawingml/2006/table">
            <a:tbl>
              <a:tblPr>
                <a:tableStyleId>{5C22544A-7EE6-4342-B048-85BDC9FD1C3A}</a:tableStyleId>
              </a:tblPr>
              <a:tblGrid>
                <a:gridCol w="317500">
                  <a:extLst>
                    <a:ext uri="{9D8B030D-6E8A-4147-A177-3AD203B41FA5}">
                      <a16:colId xmlns:a16="http://schemas.microsoft.com/office/drawing/2014/main" val="2368835583"/>
                    </a:ext>
                  </a:extLst>
                </a:gridCol>
                <a:gridCol w="342900">
                  <a:extLst>
                    <a:ext uri="{9D8B030D-6E8A-4147-A177-3AD203B41FA5}">
                      <a16:colId xmlns:a16="http://schemas.microsoft.com/office/drawing/2014/main" val="667522843"/>
                    </a:ext>
                  </a:extLst>
                </a:gridCol>
                <a:gridCol w="304800">
                  <a:extLst>
                    <a:ext uri="{9D8B030D-6E8A-4147-A177-3AD203B41FA5}">
                      <a16:colId xmlns:a16="http://schemas.microsoft.com/office/drawing/2014/main" val="1433837358"/>
                    </a:ext>
                  </a:extLst>
                </a:gridCol>
              </a:tblGrid>
              <a:tr h="182880">
                <a:tc>
                  <a:txBody>
                    <a:bodyPr/>
                    <a:lstStyle/>
                    <a:p>
                      <a:pPr algn="l" fontAlgn="b"/>
                      <a:r>
                        <a:rPr lang="en-US" sz="1100" b="1" u="none" strike="noStrike" dirty="0">
                          <a:effectLst/>
                        </a:rPr>
                        <a:t>Avg</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b="0" i="0" u="none" strike="noStrike" dirty="0">
                          <a:solidFill>
                            <a:srgbClr val="000000"/>
                          </a:solidFill>
                          <a:effectLst/>
                          <a:latin typeface="Calibri" panose="020F0502020204030204" pitchFamily="34" charset="0"/>
                        </a:rPr>
                        <a:t>1,752</a:t>
                      </a:r>
                    </a:p>
                  </a:txBody>
                  <a:tcPr marL="7620" marR="7620" marT="7620" marB="0" anchor="b">
                    <a:noFill/>
                  </a:tcPr>
                </a:tc>
                <a:tc>
                  <a:txBody>
                    <a:bodyPr/>
                    <a:lstStyle/>
                    <a:p>
                      <a:pPr algn="l" fontAlgn="b"/>
                      <a:r>
                        <a:rPr lang="en-US" sz="1100" u="none" strike="noStrike">
                          <a:effectLst/>
                        </a:rPr>
                        <a:t>MW</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613540229"/>
                  </a:ext>
                </a:extLst>
              </a:tr>
              <a:tr h="182880">
                <a:tc>
                  <a:txBody>
                    <a:bodyPr/>
                    <a:lstStyle/>
                    <a:p>
                      <a:pPr algn="l" fontAlgn="b"/>
                      <a:r>
                        <a:rPr lang="en-US" sz="1100" b="1" u="none" strike="noStrike" dirty="0">
                          <a:effectLst/>
                        </a:rPr>
                        <a:t>Min</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b="0" i="0" u="none" strike="noStrike" dirty="0">
                          <a:solidFill>
                            <a:srgbClr val="000000"/>
                          </a:solidFill>
                          <a:effectLst/>
                          <a:latin typeface="Calibri" panose="020F0502020204030204" pitchFamily="34" charset="0"/>
                        </a:rPr>
                        <a:t>889</a:t>
                      </a:r>
                    </a:p>
                  </a:txBody>
                  <a:tcPr marL="7620" marR="7620" marT="7620" marB="0" anchor="b">
                    <a:noFill/>
                  </a:tcPr>
                </a:tc>
                <a:tc>
                  <a:txBody>
                    <a:bodyPr/>
                    <a:lstStyle/>
                    <a:p>
                      <a:pPr algn="l" fontAlgn="b"/>
                      <a:r>
                        <a:rPr lang="en-US" sz="1100" u="none" strike="noStrike" dirty="0">
                          <a:effectLst/>
                        </a:rPr>
                        <a:t>MW</a:t>
                      </a:r>
                      <a:endParaRPr lang="en-US" sz="1100" b="0" i="0" u="none" strike="noStrike" dirty="0">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90517769"/>
                  </a:ext>
                </a:extLst>
              </a:tr>
              <a:tr h="182880">
                <a:tc>
                  <a:txBody>
                    <a:bodyPr/>
                    <a:lstStyle/>
                    <a:p>
                      <a:pPr algn="l" fontAlgn="b"/>
                      <a:r>
                        <a:rPr lang="en-US" sz="1100" b="1" u="none" strike="noStrike" dirty="0">
                          <a:effectLst/>
                        </a:rPr>
                        <a:t>Max</a:t>
                      </a:r>
                      <a:endParaRPr lang="en-US" sz="1100" b="1" i="0" u="none" strike="noStrike" dirty="0">
                        <a:solidFill>
                          <a:srgbClr val="000000"/>
                        </a:solidFill>
                        <a:effectLst/>
                        <a:latin typeface="Calibri" panose="020F0502020204030204" pitchFamily="34" charset="0"/>
                      </a:endParaRPr>
                    </a:p>
                  </a:txBody>
                  <a:tcPr marL="7620" marR="7620" marT="7620" marB="0" anchor="b">
                    <a:solidFill>
                      <a:schemeClr val="accent1">
                        <a:lumMod val="20000"/>
                        <a:lumOff val="80000"/>
                      </a:schemeClr>
                    </a:solidFill>
                  </a:tcPr>
                </a:tc>
                <a:tc>
                  <a:txBody>
                    <a:bodyPr/>
                    <a:lstStyle/>
                    <a:p>
                      <a:pPr algn="r" fontAlgn="b"/>
                      <a:r>
                        <a:rPr lang="en-US" sz="1100" b="0" i="0" u="none" strike="noStrike" dirty="0">
                          <a:solidFill>
                            <a:srgbClr val="000000"/>
                          </a:solidFill>
                          <a:effectLst/>
                          <a:latin typeface="Calibri" panose="020F0502020204030204" pitchFamily="34" charset="0"/>
                        </a:rPr>
                        <a:t>3,007</a:t>
                      </a:r>
                    </a:p>
                  </a:txBody>
                  <a:tcPr marL="7620" marR="7620" marT="7620" marB="0" anchor="b">
                    <a:noFill/>
                  </a:tcPr>
                </a:tc>
                <a:tc>
                  <a:txBody>
                    <a:bodyPr/>
                    <a:lstStyle/>
                    <a:p>
                      <a:pPr algn="l" fontAlgn="b"/>
                      <a:r>
                        <a:rPr lang="en-US" sz="1100" u="none" strike="noStrike" dirty="0">
                          <a:effectLst/>
                        </a:rPr>
                        <a:t>MW</a:t>
                      </a:r>
                      <a:endParaRPr lang="en-US" sz="1100" b="0" i="0" u="none" strike="noStrike" dirty="0">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4247420736"/>
                  </a:ext>
                </a:extLst>
              </a:tr>
            </a:tbl>
          </a:graphicData>
        </a:graphic>
      </p:graphicFrame>
      <p:pic>
        <p:nvPicPr>
          <p:cNvPr id="14" name="Picture 13">
            <a:extLst>
              <a:ext uri="{FF2B5EF4-FFF2-40B4-BE49-F238E27FC236}">
                <a16:creationId xmlns:a16="http://schemas.microsoft.com/office/drawing/2014/main" id="{AD84912B-B5B4-4F0C-8719-EA460093C081}"/>
              </a:ext>
            </a:extLst>
          </p:cNvPr>
          <p:cNvPicPr>
            <a:picLocks noChangeAspect="1"/>
          </p:cNvPicPr>
          <p:nvPr/>
        </p:nvPicPr>
        <p:blipFill>
          <a:blip r:embed="rId4"/>
          <a:stretch>
            <a:fillRect/>
          </a:stretch>
        </p:blipFill>
        <p:spPr>
          <a:xfrm>
            <a:off x="4679877" y="4224338"/>
            <a:ext cx="4357646" cy="2031682"/>
          </a:xfrm>
          <a:prstGeom prst="rect">
            <a:avLst/>
          </a:prstGeom>
        </p:spPr>
      </p:pic>
    </p:spTree>
    <p:extLst>
      <p:ext uri="{BB962C8B-B14F-4D97-AF65-F5344CB8AC3E}">
        <p14:creationId xmlns:p14="http://schemas.microsoft.com/office/powerpoint/2010/main" val="2412254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B313E5C-C4E0-CFB7-C4E1-0E4FFB602661}"/>
              </a:ext>
            </a:extLst>
          </p:cNvPr>
          <p:cNvSpPr>
            <a:spLocks noGrp="1"/>
          </p:cNvSpPr>
          <p:nvPr>
            <p:ph type="title"/>
          </p:nvPr>
        </p:nvSpPr>
        <p:spPr/>
        <p:txBody>
          <a:bodyPr/>
          <a:lstStyle/>
          <a:p>
            <a:r>
              <a:rPr lang="en-US" dirty="0"/>
              <a:t>Introduction</a:t>
            </a:r>
          </a:p>
        </p:txBody>
      </p:sp>
      <p:sp>
        <p:nvSpPr>
          <p:cNvPr id="6" name="Content Placeholder 5">
            <a:extLst>
              <a:ext uri="{FF2B5EF4-FFF2-40B4-BE49-F238E27FC236}">
                <a16:creationId xmlns:a16="http://schemas.microsoft.com/office/drawing/2014/main" id="{FB9FC176-7CB0-2604-9DA4-790864EB756B}"/>
              </a:ext>
            </a:extLst>
          </p:cNvPr>
          <p:cNvSpPr>
            <a:spLocks noGrp="1"/>
          </p:cNvSpPr>
          <p:nvPr>
            <p:ph idx="1"/>
          </p:nvPr>
        </p:nvSpPr>
        <p:spPr/>
        <p:txBody>
          <a:bodyPr/>
          <a:lstStyle/>
          <a:p>
            <a:r>
              <a:rPr lang="en-US" sz="1400" dirty="0"/>
              <a:t>As part of the 2024 Ancillary Service (AS) Methodology discussion at the Technical Advisory Committee (TAC) and ERCOT Board (</a:t>
            </a:r>
            <a:r>
              <a:rPr lang="en-US" sz="1400" dirty="0" err="1"/>
              <a:t>BoD</a:t>
            </a:r>
            <a:r>
              <a:rPr lang="en-US" sz="1400" dirty="0"/>
              <a:t>), ERCOT was asked to review by April 30, 2024 the methodology used to compute ERCOT Contingency Reserve Service (ECRS) and potential alternate solutions, taking into account the analysis that the Independent Market Monitor (IMM) has conducted on the impact of ECRS.</a:t>
            </a:r>
          </a:p>
          <a:p>
            <a:endParaRPr lang="en-US" sz="1200" dirty="0"/>
          </a:p>
          <a:p>
            <a:r>
              <a:rPr lang="en-US" sz="1400" dirty="0"/>
              <a:t>ERCOT has worked with the IMM on this item. </a:t>
            </a:r>
          </a:p>
          <a:p>
            <a:endParaRPr lang="en-US" sz="1200" dirty="0"/>
          </a:p>
          <a:p>
            <a:r>
              <a:rPr lang="en-US" sz="1400" dirty="0"/>
              <a:t>This slide deck will be responsive to the TAC request and will also share ERCOT’s thoughts on how the AS Methodology could evolve in the future to efficiently account for the operational risks and reliability needs.</a:t>
            </a:r>
          </a:p>
          <a:p>
            <a:pPr lvl="1"/>
            <a:endParaRPr lang="en-US" sz="1200" dirty="0"/>
          </a:p>
          <a:p>
            <a:endParaRPr lang="en-US" sz="1200" dirty="0"/>
          </a:p>
          <a:p>
            <a:pPr lvl="1"/>
            <a:endParaRPr lang="en-US" sz="1200" dirty="0"/>
          </a:p>
          <a:p>
            <a:endParaRPr lang="en-US" sz="1400" dirty="0"/>
          </a:p>
          <a:p>
            <a:endParaRPr lang="en-US" sz="1400" dirty="0"/>
          </a:p>
          <a:p>
            <a:pPr lvl="1"/>
            <a:endParaRPr lang="en-US" sz="1400" dirty="0"/>
          </a:p>
        </p:txBody>
      </p:sp>
      <p:grpSp>
        <p:nvGrpSpPr>
          <p:cNvPr id="21" name="Group 20">
            <a:extLst>
              <a:ext uri="{FF2B5EF4-FFF2-40B4-BE49-F238E27FC236}">
                <a16:creationId xmlns:a16="http://schemas.microsoft.com/office/drawing/2014/main" id="{329307E1-D014-65CC-3959-803F37695B10}"/>
              </a:ext>
            </a:extLst>
          </p:cNvPr>
          <p:cNvGrpSpPr/>
          <p:nvPr/>
        </p:nvGrpSpPr>
        <p:grpSpPr>
          <a:xfrm>
            <a:off x="696294" y="3385753"/>
            <a:ext cx="7751411" cy="2942343"/>
            <a:chOff x="670037" y="2374912"/>
            <a:chExt cx="7751411" cy="2942343"/>
          </a:xfrm>
        </p:grpSpPr>
        <p:grpSp>
          <p:nvGrpSpPr>
            <p:cNvPr id="7" name="Group 6">
              <a:extLst>
                <a:ext uri="{FF2B5EF4-FFF2-40B4-BE49-F238E27FC236}">
                  <a16:creationId xmlns:a16="http://schemas.microsoft.com/office/drawing/2014/main" id="{4B9F5E27-587E-3F92-67FA-F0DEFEF21373}"/>
                </a:ext>
              </a:extLst>
            </p:cNvPr>
            <p:cNvGrpSpPr/>
            <p:nvPr/>
          </p:nvGrpSpPr>
          <p:grpSpPr>
            <a:xfrm>
              <a:off x="670037" y="2374912"/>
              <a:ext cx="7751411" cy="2942343"/>
              <a:chOff x="336566" y="2527402"/>
              <a:chExt cx="9004504" cy="3997722"/>
            </a:xfrm>
          </p:grpSpPr>
          <p:sp>
            <p:nvSpPr>
              <p:cNvPr id="8" name="TextBox 7">
                <a:extLst>
                  <a:ext uri="{FF2B5EF4-FFF2-40B4-BE49-F238E27FC236}">
                    <a16:creationId xmlns:a16="http://schemas.microsoft.com/office/drawing/2014/main" id="{07C24741-2662-E0FB-8905-843B75F202FB}"/>
                  </a:ext>
                </a:extLst>
              </p:cNvPr>
              <p:cNvSpPr txBox="1"/>
              <p:nvPr/>
            </p:nvSpPr>
            <p:spPr>
              <a:xfrm>
                <a:off x="336566" y="2527402"/>
                <a:ext cx="8862914" cy="3997722"/>
              </a:xfrm>
              <a:prstGeom prst="rect">
                <a:avLst/>
              </a:prstGeom>
              <a:solidFill>
                <a:schemeClr val="bg1">
                  <a:lumMod val="95000"/>
                  <a:alpha val="40000"/>
                </a:schemeClr>
              </a:solidFill>
            </p:spPr>
            <p:txBody>
              <a:bodyPr wrap="square" rtlCol="0">
                <a:noAutofit/>
              </a:bodyPr>
              <a:lstStyle/>
              <a:p>
                <a:r>
                  <a:rPr lang="en-US" sz="1400" b="1" dirty="0">
                    <a:solidFill>
                      <a:schemeClr val="accent1"/>
                    </a:solidFill>
                  </a:rPr>
                  <a:t>Ongoing/Upcoming Ancillary Service Initiatives</a:t>
                </a:r>
              </a:p>
            </p:txBody>
          </p:sp>
          <p:sp>
            <p:nvSpPr>
              <p:cNvPr id="9" name="Arrow: Right 8">
                <a:extLst>
                  <a:ext uri="{FF2B5EF4-FFF2-40B4-BE49-F238E27FC236}">
                    <a16:creationId xmlns:a16="http://schemas.microsoft.com/office/drawing/2014/main" id="{181D4037-7602-0CDB-3D4B-58A1787DBA9C}"/>
                  </a:ext>
                </a:extLst>
              </p:cNvPr>
              <p:cNvSpPr/>
              <p:nvPr/>
            </p:nvSpPr>
            <p:spPr>
              <a:xfrm>
                <a:off x="2115661" y="4526264"/>
                <a:ext cx="4238172" cy="518318"/>
              </a:xfrm>
              <a:prstGeom prst="rightArrow">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0" name="TextBox 9">
                <a:extLst>
                  <a:ext uri="{FF2B5EF4-FFF2-40B4-BE49-F238E27FC236}">
                    <a16:creationId xmlns:a16="http://schemas.microsoft.com/office/drawing/2014/main" id="{33D9E963-D997-14F7-A57B-BDC1837B2D97}"/>
                  </a:ext>
                </a:extLst>
              </p:cNvPr>
              <p:cNvSpPr txBox="1"/>
              <p:nvPr/>
            </p:nvSpPr>
            <p:spPr>
              <a:xfrm>
                <a:off x="641424" y="4270351"/>
                <a:ext cx="2105334" cy="1044186"/>
              </a:xfrm>
              <a:prstGeom prst="rect">
                <a:avLst/>
              </a:prstGeom>
              <a:solidFill>
                <a:schemeClr val="accent1">
                  <a:lumMod val="20000"/>
                  <a:lumOff val="80000"/>
                </a:schemeClr>
              </a:solidFill>
            </p:spPr>
            <p:txBody>
              <a:bodyPr wrap="square" rtlCol="0">
                <a:noAutofit/>
              </a:bodyPr>
              <a:lstStyle/>
              <a:p>
                <a:r>
                  <a:rPr lang="en-US" sz="1050" b="1" dirty="0">
                    <a:solidFill>
                      <a:schemeClr val="tx2"/>
                    </a:solidFill>
                  </a:rPr>
                  <a:t>Consider changes to AS for 2025, including PUC to approve AS Methodology</a:t>
                </a:r>
              </a:p>
            </p:txBody>
          </p:sp>
          <p:sp>
            <p:nvSpPr>
              <p:cNvPr id="11" name="Arrow: Right 10">
                <a:extLst>
                  <a:ext uri="{FF2B5EF4-FFF2-40B4-BE49-F238E27FC236}">
                    <a16:creationId xmlns:a16="http://schemas.microsoft.com/office/drawing/2014/main" id="{BE0D21A3-2B93-ECED-E99A-897C11D99D94}"/>
                  </a:ext>
                </a:extLst>
              </p:cNvPr>
              <p:cNvSpPr/>
              <p:nvPr/>
            </p:nvSpPr>
            <p:spPr>
              <a:xfrm>
                <a:off x="2161674" y="5621885"/>
                <a:ext cx="5320508" cy="518318"/>
              </a:xfrm>
              <a:prstGeom prst="rightArrow">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2" name="TextBox 11">
                <a:extLst>
                  <a:ext uri="{FF2B5EF4-FFF2-40B4-BE49-F238E27FC236}">
                    <a16:creationId xmlns:a16="http://schemas.microsoft.com/office/drawing/2014/main" id="{5E131408-2103-5701-547E-8A164497D81C}"/>
                  </a:ext>
                </a:extLst>
              </p:cNvPr>
              <p:cNvSpPr txBox="1"/>
              <p:nvPr/>
            </p:nvSpPr>
            <p:spPr>
              <a:xfrm>
                <a:off x="634905" y="5616297"/>
                <a:ext cx="2105335" cy="523907"/>
              </a:xfrm>
              <a:prstGeom prst="rect">
                <a:avLst/>
              </a:prstGeom>
              <a:solidFill>
                <a:schemeClr val="accent1">
                  <a:lumMod val="20000"/>
                  <a:lumOff val="80000"/>
                </a:schemeClr>
              </a:solidFill>
            </p:spPr>
            <p:txBody>
              <a:bodyPr wrap="square" rtlCol="0">
                <a:spAutoFit/>
              </a:bodyPr>
              <a:lstStyle/>
              <a:p>
                <a:r>
                  <a:rPr lang="en-US" sz="1050" b="1" dirty="0">
                    <a:solidFill>
                      <a:schemeClr val="tx2"/>
                    </a:solidFill>
                  </a:rPr>
                  <a:t>AS Study for Legislature (PUC/IMM/ERCOT)</a:t>
                </a:r>
              </a:p>
            </p:txBody>
          </p:sp>
          <p:sp>
            <p:nvSpPr>
              <p:cNvPr id="13" name="Diamond 12">
                <a:extLst>
                  <a:ext uri="{FF2B5EF4-FFF2-40B4-BE49-F238E27FC236}">
                    <a16:creationId xmlns:a16="http://schemas.microsoft.com/office/drawing/2014/main" id="{33864C79-BE19-92B5-6F3A-2183995E1DCF}"/>
                  </a:ext>
                </a:extLst>
              </p:cNvPr>
              <p:cNvSpPr/>
              <p:nvPr/>
            </p:nvSpPr>
            <p:spPr>
              <a:xfrm>
                <a:off x="6353832" y="4230699"/>
                <a:ext cx="1858888" cy="1068449"/>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Effective January 2025</a:t>
                </a:r>
              </a:p>
            </p:txBody>
          </p:sp>
          <p:sp>
            <p:nvSpPr>
              <p:cNvPr id="14" name="Diamond 13">
                <a:extLst>
                  <a:ext uri="{FF2B5EF4-FFF2-40B4-BE49-F238E27FC236}">
                    <a16:creationId xmlns:a16="http://schemas.microsoft.com/office/drawing/2014/main" id="{6380ABD2-CF55-E66B-04B2-60D882F19570}"/>
                  </a:ext>
                </a:extLst>
              </p:cNvPr>
              <p:cNvSpPr/>
              <p:nvPr/>
            </p:nvSpPr>
            <p:spPr>
              <a:xfrm>
                <a:off x="7482182" y="5351883"/>
                <a:ext cx="1858888" cy="1068449"/>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Effective Beyond 2025</a:t>
                </a:r>
              </a:p>
            </p:txBody>
          </p:sp>
          <p:sp>
            <p:nvSpPr>
              <p:cNvPr id="15" name="Diamond 14">
                <a:extLst>
                  <a:ext uri="{FF2B5EF4-FFF2-40B4-BE49-F238E27FC236}">
                    <a16:creationId xmlns:a16="http://schemas.microsoft.com/office/drawing/2014/main" id="{69B7551C-6C93-2491-D9D5-CA8CA821E857}"/>
                  </a:ext>
                </a:extLst>
              </p:cNvPr>
              <p:cNvSpPr/>
              <p:nvPr/>
            </p:nvSpPr>
            <p:spPr>
              <a:xfrm>
                <a:off x="3867726" y="4240439"/>
                <a:ext cx="1557431" cy="106666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Due October 2024</a:t>
                </a:r>
              </a:p>
            </p:txBody>
          </p:sp>
          <p:sp>
            <p:nvSpPr>
              <p:cNvPr id="16" name="Diamond 15">
                <a:extLst>
                  <a:ext uri="{FF2B5EF4-FFF2-40B4-BE49-F238E27FC236}">
                    <a16:creationId xmlns:a16="http://schemas.microsoft.com/office/drawing/2014/main" id="{9705F1AA-8284-E68C-773D-1AD172B6D3CF}"/>
                  </a:ext>
                </a:extLst>
              </p:cNvPr>
              <p:cNvSpPr/>
              <p:nvPr/>
            </p:nvSpPr>
            <p:spPr>
              <a:xfrm>
                <a:off x="2964467" y="5391767"/>
                <a:ext cx="1987840" cy="1066665"/>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Due September 2024</a:t>
                </a:r>
              </a:p>
            </p:txBody>
          </p:sp>
        </p:grpSp>
        <p:sp>
          <p:nvSpPr>
            <p:cNvPr id="17" name="Arrow: Right 16">
              <a:extLst>
                <a:ext uri="{FF2B5EF4-FFF2-40B4-BE49-F238E27FC236}">
                  <a16:creationId xmlns:a16="http://schemas.microsoft.com/office/drawing/2014/main" id="{E2A46AC9-73B1-17C0-6B2D-3866DE4B097D}"/>
                </a:ext>
              </a:extLst>
            </p:cNvPr>
            <p:cNvSpPr/>
            <p:nvPr/>
          </p:nvSpPr>
          <p:spPr>
            <a:xfrm>
              <a:off x="2643310" y="2825029"/>
              <a:ext cx="2132960" cy="518318"/>
            </a:xfrm>
            <a:prstGeom prst="rightArrow">
              <a:avLst/>
            </a:prstGeom>
            <a:solidFill>
              <a:srgbClr val="E6EB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8" name="TextBox 17">
              <a:extLst>
                <a:ext uri="{FF2B5EF4-FFF2-40B4-BE49-F238E27FC236}">
                  <a16:creationId xmlns:a16="http://schemas.microsoft.com/office/drawing/2014/main" id="{E81C1545-6E42-6443-1391-F56594CF0DEB}"/>
                </a:ext>
              </a:extLst>
            </p:cNvPr>
            <p:cNvSpPr txBox="1"/>
            <p:nvPr/>
          </p:nvSpPr>
          <p:spPr>
            <a:xfrm>
              <a:off x="926858" y="2831854"/>
              <a:ext cx="1812350" cy="577081"/>
            </a:xfrm>
            <a:prstGeom prst="rect">
              <a:avLst/>
            </a:prstGeom>
            <a:solidFill>
              <a:schemeClr val="accent1">
                <a:lumMod val="20000"/>
                <a:lumOff val="80000"/>
              </a:schemeClr>
            </a:solidFill>
          </p:spPr>
          <p:txBody>
            <a:bodyPr wrap="square" rtlCol="0">
              <a:spAutoFit/>
            </a:bodyPr>
            <a:lstStyle/>
            <a:p>
              <a:r>
                <a:rPr lang="en-US" sz="1050" b="1" dirty="0">
                  <a:solidFill>
                    <a:schemeClr val="tx2"/>
                  </a:solidFill>
                </a:rPr>
                <a:t>Consider changes to ECRS before Summer 2024 (TAC Request)</a:t>
              </a:r>
            </a:p>
          </p:txBody>
        </p:sp>
        <p:sp>
          <p:nvSpPr>
            <p:cNvPr id="19" name="Diamond 18">
              <a:extLst>
                <a:ext uri="{FF2B5EF4-FFF2-40B4-BE49-F238E27FC236}">
                  <a16:creationId xmlns:a16="http://schemas.microsoft.com/office/drawing/2014/main" id="{FCD1B77B-CAB6-1527-69AC-EA0AAF1FC2BF}"/>
                </a:ext>
              </a:extLst>
            </p:cNvPr>
            <p:cNvSpPr/>
            <p:nvPr/>
          </p:nvSpPr>
          <p:spPr>
            <a:xfrm>
              <a:off x="4721762" y="2666615"/>
              <a:ext cx="1600200" cy="78638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Effective </a:t>
              </a:r>
            </a:p>
            <a:p>
              <a:pPr algn="ctr"/>
              <a:r>
                <a:rPr lang="en-US" sz="1100" dirty="0"/>
                <a:t>??</a:t>
              </a:r>
            </a:p>
          </p:txBody>
        </p:sp>
        <p:sp>
          <p:nvSpPr>
            <p:cNvPr id="20" name="Diamond 19">
              <a:extLst>
                <a:ext uri="{FF2B5EF4-FFF2-40B4-BE49-F238E27FC236}">
                  <a16:creationId xmlns:a16="http://schemas.microsoft.com/office/drawing/2014/main" id="{D760B18A-C949-1C8B-ECC0-8A4BE7AC580F}"/>
                </a:ext>
              </a:extLst>
            </p:cNvPr>
            <p:cNvSpPr/>
            <p:nvPr/>
          </p:nvSpPr>
          <p:spPr>
            <a:xfrm>
              <a:off x="2882818" y="2649671"/>
              <a:ext cx="1344168" cy="786384"/>
            </a:xfrm>
            <a:prstGeom prst="diamond">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Due April 2024</a:t>
              </a:r>
            </a:p>
          </p:txBody>
        </p:sp>
      </p:grpSp>
    </p:spTree>
    <p:extLst>
      <p:ext uri="{BB962C8B-B14F-4D97-AF65-F5344CB8AC3E}">
        <p14:creationId xmlns:p14="http://schemas.microsoft.com/office/powerpoint/2010/main" val="9727481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1E4BB-58F7-F151-D5EC-E45D1DAC272C}"/>
              </a:ext>
            </a:extLst>
          </p:cNvPr>
          <p:cNvSpPr>
            <a:spLocks noGrp="1"/>
          </p:cNvSpPr>
          <p:nvPr>
            <p:ph type="title"/>
          </p:nvPr>
        </p:nvSpPr>
        <p:spPr/>
        <p:txBody>
          <a:bodyPr/>
          <a:lstStyle/>
          <a:p>
            <a:r>
              <a:rPr lang="en-US" sz="2800" dirty="0"/>
              <a:t>2024 ECRS Methodology Review</a:t>
            </a:r>
          </a:p>
        </p:txBody>
      </p:sp>
      <p:sp>
        <p:nvSpPr>
          <p:cNvPr id="3" name="Content Placeholder 2">
            <a:extLst>
              <a:ext uri="{FF2B5EF4-FFF2-40B4-BE49-F238E27FC236}">
                <a16:creationId xmlns:a16="http://schemas.microsoft.com/office/drawing/2014/main" id="{BD1A35E2-BF30-C983-1475-ACF4AD416216}"/>
              </a:ext>
            </a:extLst>
          </p:cNvPr>
          <p:cNvSpPr>
            <a:spLocks noGrp="1"/>
          </p:cNvSpPr>
          <p:nvPr>
            <p:ph idx="1"/>
          </p:nvPr>
        </p:nvSpPr>
        <p:spPr>
          <a:xfrm>
            <a:off x="304800" y="855406"/>
            <a:ext cx="8534400" cy="5469893"/>
          </a:xfrm>
        </p:spPr>
        <p:txBody>
          <a:bodyPr/>
          <a:lstStyle/>
          <a:p>
            <a:pPr marL="0" indent="-71438">
              <a:buNone/>
            </a:pPr>
            <a:r>
              <a:rPr lang="en-US" sz="1400" u="sng" dirty="0"/>
              <a:t>Taking into consideration the study tools that are used today, the growing nature of  the operating risks for which ECRS is required, and analysis conducted, ERCOT is not supportive of any further changes in the ECRS methodology for 2024</a:t>
            </a:r>
            <a:r>
              <a:rPr lang="en-US" sz="1400" dirty="0"/>
              <a:t>. ERCOT notes that for 2024 several changes have already been made to the ECRS methodology as a part of last year’s review. These changes resulted in reducing 2024 ECRS quantities, on an average by 442 MW in each hour (~21% reduction). </a:t>
            </a:r>
          </a:p>
          <a:p>
            <a:pPr marL="0" indent="-71438">
              <a:buNone/>
            </a:pPr>
            <a:endParaRPr lang="en-US" sz="1400" b="1" i="1" dirty="0">
              <a:solidFill>
                <a:schemeClr val="accent1"/>
              </a:solidFill>
            </a:endParaRPr>
          </a:p>
          <a:p>
            <a:pPr marL="0" indent="-71438">
              <a:buNone/>
            </a:pPr>
            <a:r>
              <a:rPr lang="en-US" sz="1400" b="1" i="1" dirty="0">
                <a:solidFill>
                  <a:schemeClr val="accent1"/>
                </a:solidFill>
              </a:rPr>
              <a:t>Background on Studies/Tools</a:t>
            </a:r>
          </a:p>
          <a:p>
            <a:r>
              <a:rPr lang="en-US" sz="1400" dirty="0"/>
              <a:t>As installed capacities for wind and solar increase, ERCOT’s net load uncertainty and variability are also growing. </a:t>
            </a:r>
          </a:p>
          <a:p>
            <a:endParaRPr lang="en-US" sz="1400" dirty="0"/>
          </a:p>
          <a:p>
            <a:r>
              <a:rPr lang="en-US" sz="1400" dirty="0"/>
              <a:t>Prior to the operating hour, ERCOT relies on Reliability Unit Commitment (RUC)</a:t>
            </a:r>
            <a:r>
              <a:rPr lang="en-US" sz="1400" dirty="0">
                <a:solidFill>
                  <a:schemeClr val="accent6"/>
                </a:solidFill>
              </a:rPr>
              <a:t>*</a:t>
            </a:r>
            <a:r>
              <a:rPr lang="en-US" sz="1400" dirty="0"/>
              <a:t> (hourly resolution) to ensure sufficient capacity is committed for every hour. ERCOT uses hourly wind, solar and load forecasts in RUC – these essentially represent the average net load forecasted each hour and do not capture the variability in net load within the hour.</a:t>
            </a:r>
          </a:p>
          <a:p>
            <a:endParaRPr lang="en-US" sz="1400" dirty="0"/>
          </a:p>
          <a:p>
            <a:r>
              <a:rPr lang="en-US" sz="1400" dirty="0"/>
              <a:t>Within the operating hour, ERCOT relies on Security Constrained Economic Dispatch (SCED) (5-min resolution) to dispatch resources. ERCOT uses a 5-min wind, solar and load forecasts in SCED - these essentially represent the average net load forecasted each 5-min interval. </a:t>
            </a:r>
          </a:p>
          <a:p>
            <a:endParaRPr lang="en-US" sz="1400" dirty="0"/>
          </a:p>
          <a:p>
            <a:r>
              <a:rPr lang="en-US" sz="1400" dirty="0"/>
              <a:t>ERCOT relies on Regulation to cover any uncertainty in the 5-min net load forecasts used by SCED. </a:t>
            </a:r>
          </a:p>
          <a:p>
            <a:pPr marL="0" indent="-125413">
              <a:buNone/>
            </a:pPr>
            <a:endParaRPr lang="en-US" sz="800" b="1" i="1" dirty="0">
              <a:solidFill>
                <a:schemeClr val="accent1"/>
              </a:solidFill>
            </a:endParaRPr>
          </a:p>
          <a:p>
            <a:endParaRPr lang="en-US" sz="1400" dirty="0"/>
          </a:p>
        </p:txBody>
      </p:sp>
      <p:sp>
        <p:nvSpPr>
          <p:cNvPr id="4" name="Slide Number Placeholder 3">
            <a:extLst>
              <a:ext uri="{FF2B5EF4-FFF2-40B4-BE49-F238E27FC236}">
                <a16:creationId xmlns:a16="http://schemas.microsoft.com/office/drawing/2014/main" id="{5329D642-E337-4E17-A998-9B010B2EC05B}"/>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9" name="TextBox 8">
            <a:extLst>
              <a:ext uri="{FF2B5EF4-FFF2-40B4-BE49-F238E27FC236}">
                <a16:creationId xmlns:a16="http://schemas.microsoft.com/office/drawing/2014/main" id="{D5C14D0A-E19C-487B-FD55-FB2AD0CF70EB}"/>
              </a:ext>
            </a:extLst>
          </p:cNvPr>
          <p:cNvSpPr txBox="1"/>
          <p:nvPr/>
        </p:nvSpPr>
        <p:spPr>
          <a:xfrm>
            <a:off x="2133600" y="6488668"/>
            <a:ext cx="6543368" cy="369332"/>
          </a:xfrm>
          <a:prstGeom prst="rect">
            <a:avLst/>
          </a:prstGeom>
          <a:noFill/>
        </p:spPr>
        <p:txBody>
          <a:bodyPr wrap="square" rtlCol="0">
            <a:noAutofit/>
          </a:bodyPr>
          <a:lstStyle/>
          <a:p>
            <a:r>
              <a:rPr lang="en-US" sz="900" dirty="0">
                <a:solidFill>
                  <a:schemeClr val="accent6"/>
                </a:solidFill>
              </a:rPr>
              <a:t>*</a:t>
            </a:r>
            <a:r>
              <a:rPr lang="en-US" sz="900" dirty="0">
                <a:solidFill>
                  <a:schemeClr val="tx2"/>
                </a:solidFill>
              </a:rPr>
              <a:t>It is worth noting that the current RUC software does not have a ramping constraint, so it doesn’t take ramping into account when committing resources.</a:t>
            </a:r>
          </a:p>
          <a:p>
            <a:endParaRPr lang="en-US" sz="900" dirty="0">
              <a:solidFill>
                <a:schemeClr val="tx2"/>
              </a:solidFill>
            </a:endParaRPr>
          </a:p>
        </p:txBody>
      </p:sp>
    </p:spTree>
    <p:extLst>
      <p:ext uri="{BB962C8B-B14F-4D97-AF65-F5344CB8AC3E}">
        <p14:creationId xmlns:p14="http://schemas.microsoft.com/office/powerpoint/2010/main" val="98457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1E4BB-58F7-F151-D5EC-E45D1DAC272C}"/>
              </a:ext>
            </a:extLst>
          </p:cNvPr>
          <p:cNvSpPr>
            <a:spLocks noGrp="1"/>
          </p:cNvSpPr>
          <p:nvPr>
            <p:ph type="title"/>
          </p:nvPr>
        </p:nvSpPr>
        <p:spPr/>
        <p:txBody>
          <a:bodyPr/>
          <a:lstStyle/>
          <a:p>
            <a:r>
              <a:rPr lang="en-US" sz="2800" dirty="0"/>
              <a:t>2024 ECRS Methodology Review, Contd.</a:t>
            </a:r>
          </a:p>
        </p:txBody>
      </p:sp>
      <p:sp>
        <p:nvSpPr>
          <p:cNvPr id="3" name="Content Placeholder 2">
            <a:extLst>
              <a:ext uri="{FF2B5EF4-FFF2-40B4-BE49-F238E27FC236}">
                <a16:creationId xmlns:a16="http://schemas.microsoft.com/office/drawing/2014/main" id="{BD1A35E2-BF30-C983-1475-ACF4AD416216}"/>
              </a:ext>
            </a:extLst>
          </p:cNvPr>
          <p:cNvSpPr>
            <a:spLocks noGrp="1"/>
          </p:cNvSpPr>
          <p:nvPr>
            <p:ph idx="1"/>
          </p:nvPr>
        </p:nvSpPr>
        <p:spPr>
          <a:xfrm>
            <a:off x="304800" y="855406"/>
            <a:ext cx="8534400" cy="5469893"/>
          </a:xfrm>
        </p:spPr>
        <p:txBody>
          <a:bodyPr/>
          <a:lstStyle/>
          <a:p>
            <a:pPr marL="0" indent="-125413">
              <a:buNone/>
            </a:pPr>
            <a:r>
              <a:rPr lang="en-US" sz="1400" b="1" i="1" dirty="0">
                <a:solidFill>
                  <a:schemeClr val="accent1"/>
                </a:solidFill>
              </a:rPr>
              <a:t>Reliability Considerations </a:t>
            </a:r>
            <a:r>
              <a:rPr lang="en-US" sz="1400" i="1" dirty="0"/>
              <a:t>(Slide 8 has a graphic to visualize the scenario discussed below)</a:t>
            </a:r>
            <a:r>
              <a:rPr lang="en-US" sz="1400" i="1" dirty="0">
                <a:highlight>
                  <a:srgbClr val="FFFF00"/>
                </a:highlight>
              </a:rPr>
              <a:t> </a:t>
            </a:r>
            <a:endParaRPr lang="en-US" sz="1400" b="1" i="1" dirty="0">
              <a:solidFill>
                <a:schemeClr val="accent1"/>
              </a:solidFill>
            </a:endParaRPr>
          </a:p>
          <a:p>
            <a:r>
              <a:rPr lang="en-US" sz="1400" dirty="0"/>
              <a:t>With growth in solar and increasing intra-hour variability in net load, there can be times when the ramping capacity of online resources is not sufficient to cover the 10-min out net load ramps. </a:t>
            </a:r>
          </a:p>
          <a:p>
            <a:endParaRPr lang="en-US" sz="1400" dirty="0"/>
          </a:p>
          <a:p>
            <a:r>
              <a:rPr lang="en-US" sz="1400" dirty="0"/>
              <a:t>These situations typically arise, when a weather-front moves through the region sooner or later than predicted. </a:t>
            </a:r>
          </a:p>
          <a:p>
            <a:endParaRPr lang="en-US" sz="1400" dirty="0"/>
          </a:p>
          <a:p>
            <a:r>
              <a:rPr lang="en-US" sz="1400" dirty="0"/>
              <a:t>During some of these event, the under forecast in net load can persist for several SCED-intervals; AND the next offline unit that can help alleviate the capacity needs is typically an offline Non-Spin unit. </a:t>
            </a:r>
          </a:p>
          <a:p>
            <a:endParaRPr lang="en-US" sz="1400" dirty="0"/>
          </a:p>
          <a:p>
            <a:r>
              <a:rPr lang="en-US" sz="1400" dirty="0"/>
              <a:t>Under such situations, ECRS is one of the tools the Control Room may rely on to operate reliably till the offline Non-Spin unit can be brought online. </a:t>
            </a:r>
            <a:endParaRPr lang="en-US" sz="1400" i="1" dirty="0">
              <a:highlight>
                <a:srgbClr val="FFFF00"/>
              </a:highlight>
            </a:endParaRPr>
          </a:p>
          <a:p>
            <a:endParaRPr lang="en-US" sz="1400" i="1" dirty="0">
              <a:highlight>
                <a:srgbClr val="FFFF00"/>
              </a:highlight>
            </a:endParaRPr>
          </a:p>
          <a:p>
            <a:r>
              <a:rPr lang="en-US" sz="1400" dirty="0"/>
              <a:t>Per protocols upon deployment offline Non-Spin units may take up to 30 minutes to be On-Line. ERCOT has evaluated the cold start times of units that provided offline Non-Spin in 2023 at a 5-min resolution and confirmed that units that were carrying offline Non-Spin even during the peak hours had a cold start up time of up to 30 minutes. </a:t>
            </a:r>
            <a:r>
              <a:rPr lang="en-US" sz="1400" i="1" dirty="0"/>
              <a:t>(See Slide 9)</a:t>
            </a:r>
            <a:r>
              <a:rPr lang="en-US" sz="1400" dirty="0"/>
              <a:t>  </a:t>
            </a:r>
          </a:p>
          <a:p>
            <a:pPr lvl="1"/>
            <a:r>
              <a:rPr lang="en-US" sz="1200" dirty="0"/>
              <a:t>ERCOT will evaluate trends in offline Non-Spin provision further during the 2025 AS Methodology review.</a:t>
            </a:r>
          </a:p>
          <a:p>
            <a:pPr marL="168275" lvl="2" indent="0">
              <a:buNone/>
            </a:pPr>
            <a:endParaRPr lang="en-US" sz="1200" b="1" i="1" dirty="0"/>
          </a:p>
          <a:p>
            <a:endParaRPr lang="en-US" sz="1400" dirty="0"/>
          </a:p>
        </p:txBody>
      </p:sp>
      <p:sp>
        <p:nvSpPr>
          <p:cNvPr id="4" name="Slide Number Placeholder 3">
            <a:extLst>
              <a:ext uri="{FF2B5EF4-FFF2-40B4-BE49-F238E27FC236}">
                <a16:creationId xmlns:a16="http://schemas.microsoft.com/office/drawing/2014/main" id="{5329D642-E337-4E17-A998-9B010B2EC05B}"/>
              </a:ext>
            </a:extLst>
          </p:cNvPr>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590335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CE6DF-06A1-2714-6E48-A7B902A1421E}"/>
              </a:ext>
            </a:extLst>
          </p:cNvPr>
          <p:cNvSpPr>
            <a:spLocks noGrp="1"/>
          </p:cNvSpPr>
          <p:nvPr>
            <p:ph type="title"/>
          </p:nvPr>
        </p:nvSpPr>
        <p:spPr/>
        <p:txBody>
          <a:bodyPr/>
          <a:lstStyle/>
          <a:p>
            <a:r>
              <a:rPr lang="en-US" sz="2800" dirty="0"/>
              <a:t>Deployment of SCED Dispatchable ECRS</a:t>
            </a:r>
          </a:p>
        </p:txBody>
      </p:sp>
      <p:sp>
        <p:nvSpPr>
          <p:cNvPr id="3" name="Content Placeholder 2">
            <a:extLst>
              <a:ext uri="{FF2B5EF4-FFF2-40B4-BE49-F238E27FC236}">
                <a16:creationId xmlns:a16="http://schemas.microsoft.com/office/drawing/2014/main" id="{6ACC5775-B565-8A63-92E5-288911F8B67B}"/>
              </a:ext>
            </a:extLst>
          </p:cNvPr>
          <p:cNvSpPr>
            <a:spLocks noGrp="1"/>
          </p:cNvSpPr>
          <p:nvPr>
            <p:ph idx="1"/>
          </p:nvPr>
        </p:nvSpPr>
        <p:spPr/>
        <p:txBody>
          <a:bodyPr/>
          <a:lstStyle/>
          <a:p>
            <a:r>
              <a:rPr lang="en-US" sz="1400" dirty="0"/>
              <a:t>ERCOT has reviewed the deployment approach for SCED Dispatchable ECRS with the IMM. </a:t>
            </a:r>
          </a:p>
          <a:p>
            <a:endParaRPr lang="en-US" sz="1400" dirty="0"/>
          </a:p>
          <a:p>
            <a:r>
              <a:rPr lang="en-US" sz="1400" dirty="0"/>
              <a:t>ERCOT agrees with IMM’s recommendation that similar to online Non-Spin, some portion of SCED Dispatchable ECRS in every hour can be released at an Energy offer floor as part of a standing deployment instruction within the protocols. </a:t>
            </a:r>
          </a:p>
          <a:p>
            <a:pPr lvl="1"/>
            <a:r>
              <a:rPr lang="en-US" sz="1400" dirty="0"/>
              <a:t>This concept may need some system changes (potentially both for systems in ERCOT and at Market Participant end), this option may not be feasible to fully implement by Summer 2024.</a:t>
            </a:r>
          </a:p>
          <a:p>
            <a:pPr lvl="1"/>
            <a:r>
              <a:rPr lang="en-US" sz="1400" i="1" u="sng" dirty="0"/>
              <a:t>ERCOT is targeting to submit an NPRR for “</a:t>
            </a:r>
            <a:r>
              <a:rPr lang="en-US" sz="1400" u="sng" dirty="0"/>
              <a:t>Standing ECRS Deployment” concept</a:t>
            </a:r>
            <a:r>
              <a:rPr lang="en-US" sz="1400" i="1" u="sng" dirty="0"/>
              <a:t> for the June Protocol Revision Subcommittee (PRS) meeting.</a:t>
            </a:r>
          </a:p>
          <a:p>
            <a:pPr lvl="1"/>
            <a:endParaRPr lang="en-US" sz="1400" dirty="0"/>
          </a:p>
          <a:p>
            <a:r>
              <a:rPr lang="en-US" sz="1400" dirty="0"/>
              <a:t>Absent the “Standing ECRS Deployment” concept, another mechanism to alleviate some of IMM’s concerns if conditions like last Summer to reoccur, could be by releasing some SCED Dispatchable ECRS earlier than when it was historically. </a:t>
            </a:r>
          </a:p>
          <a:p>
            <a:pPr lvl="1"/>
            <a:r>
              <a:rPr lang="en-US" sz="1400" dirty="0"/>
              <a:t>Hence NPRR1224, ECRS Manual Deployment Triggers, was submitted to add a new trigger based on Power Balance Penalty Curve violation (developed from options IMM provided) to manually release SCED dispatchable ECRS. </a:t>
            </a:r>
          </a:p>
          <a:p>
            <a:pPr lvl="1"/>
            <a:endParaRPr lang="en-US" sz="1400" dirty="0"/>
          </a:p>
          <a:p>
            <a:r>
              <a:rPr lang="en-US" sz="1400" dirty="0"/>
              <a:t>However, PRS has tabled NPRR 1224 at its April meeting, making a decision on NPRR1224 unlikely before mid-summer. </a:t>
            </a:r>
            <a:r>
              <a:rPr lang="en-US" sz="1400" b="1" i="1" dirty="0">
                <a:solidFill>
                  <a:schemeClr val="accent6"/>
                </a:solidFill>
              </a:rPr>
              <a:t>Without this guidance on an appropriately-balanced ECRS deployment trigger, this Summer, ERCOT intends to release ECRS in a similar manner to last year until such guidance is received.</a:t>
            </a:r>
          </a:p>
          <a:p>
            <a:endParaRPr lang="en-US" sz="1200" dirty="0"/>
          </a:p>
          <a:p>
            <a:endParaRPr lang="en-US" dirty="0"/>
          </a:p>
        </p:txBody>
      </p:sp>
      <p:sp>
        <p:nvSpPr>
          <p:cNvPr id="4" name="Slide Number Placeholder 3">
            <a:extLst>
              <a:ext uri="{FF2B5EF4-FFF2-40B4-BE49-F238E27FC236}">
                <a16:creationId xmlns:a16="http://schemas.microsoft.com/office/drawing/2014/main" id="{6E3663A4-C216-7A54-8E22-19CA5362E699}"/>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1681505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3968E-1FAD-C647-A72F-11AB68A1238B}"/>
              </a:ext>
            </a:extLst>
          </p:cNvPr>
          <p:cNvSpPr>
            <a:spLocks noGrp="1"/>
          </p:cNvSpPr>
          <p:nvPr>
            <p:ph type="title"/>
          </p:nvPr>
        </p:nvSpPr>
        <p:spPr/>
        <p:txBody>
          <a:bodyPr/>
          <a:lstStyle/>
          <a:p>
            <a:r>
              <a:rPr lang="en-US" dirty="0"/>
              <a:t>Summary &amp; </a:t>
            </a:r>
            <a:r>
              <a:rPr lang="en-US" sz="3200" dirty="0"/>
              <a:t>Thoughts on Future</a:t>
            </a:r>
            <a:endParaRPr lang="en-US" dirty="0"/>
          </a:p>
        </p:txBody>
      </p:sp>
      <p:sp>
        <p:nvSpPr>
          <p:cNvPr id="3" name="Content Placeholder 2">
            <a:extLst>
              <a:ext uri="{FF2B5EF4-FFF2-40B4-BE49-F238E27FC236}">
                <a16:creationId xmlns:a16="http://schemas.microsoft.com/office/drawing/2014/main" id="{99F3338D-BCE9-3287-983E-2BC215AE85D6}"/>
              </a:ext>
            </a:extLst>
          </p:cNvPr>
          <p:cNvSpPr>
            <a:spLocks noGrp="1"/>
          </p:cNvSpPr>
          <p:nvPr>
            <p:ph idx="1"/>
          </p:nvPr>
        </p:nvSpPr>
        <p:spPr/>
        <p:txBody>
          <a:bodyPr/>
          <a:lstStyle/>
          <a:p>
            <a:r>
              <a:rPr lang="en-US" sz="1400" dirty="0"/>
              <a:t>With increase in the installed capacities for wind and solar, ERCOT’s net load uncertainty and variability have grown. Further, with the way the ERCOT grid is expected to evolve in the near future, the net load uncertainty and variability will continue to grow/evolve as well. The difference between AS quantity needed for reliable operations for a typical condition and for worst-case or near worst-case conditions will be much greater. </a:t>
            </a:r>
          </a:p>
          <a:p>
            <a:endParaRPr lang="en-US" sz="1400" dirty="0"/>
          </a:p>
          <a:p>
            <a:r>
              <a:rPr lang="en-US" sz="1400" dirty="0"/>
              <a:t>A holistic review of the entire AS Methodology may soon be necessary to ensure that this procedure is able to appropriately account the probabilistic risk that impact reliability for a typical day from a non-typical day while appropriately take into the account the prevailing reliability operating practices.</a:t>
            </a:r>
          </a:p>
          <a:p>
            <a:pPr lvl="1"/>
            <a:r>
              <a:rPr lang="en-US" sz="1400" dirty="0"/>
              <a:t>In this regards, ERCOT considers the AS study for legislature a good avenue to start this discussion but given its timeline it may not be the sole avenue for such a discussion.</a:t>
            </a:r>
          </a:p>
          <a:p>
            <a:pPr lvl="1"/>
            <a:endParaRPr lang="en-US" sz="1400" dirty="0"/>
          </a:p>
          <a:p>
            <a:r>
              <a:rPr lang="en-US" sz="1400" dirty="0"/>
              <a:t>In ERCOT’s opinion some of the IMM’s concerns related to ECRS methodology may also be better addressed as a part of this holistic review. </a:t>
            </a:r>
          </a:p>
          <a:p>
            <a:endParaRPr lang="en-US" sz="1400" dirty="0"/>
          </a:p>
          <a:p>
            <a:r>
              <a:rPr lang="en-US" sz="1400" dirty="0"/>
              <a:t>ERCOT considers NPRR1224 and the future NPRR on “Standing ECRS Deployment” to be a step that should provide some incremental improvements while work on the boarder issues continues.</a:t>
            </a:r>
          </a:p>
          <a:p>
            <a:endParaRPr lang="en-US" sz="1400" dirty="0"/>
          </a:p>
          <a:p>
            <a:r>
              <a:rPr lang="en-US" sz="1400" dirty="0"/>
              <a:t>ERCOT looks forward to continue discussing NPRR1224 with the Stakeholders.</a:t>
            </a:r>
            <a:endParaRPr lang="en-US" dirty="0"/>
          </a:p>
        </p:txBody>
      </p:sp>
      <p:sp>
        <p:nvSpPr>
          <p:cNvPr id="4" name="Slide Number Placeholder 3">
            <a:extLst>
              <a:ext uri="{FF2B5EF4-FFF2-40B4-BE49-F238E27FC236}">
                <a16:creationId xmlns:a16="http://schemas.microsoft.com/office/drawing/2014/main" id="{95976E8A-C558-FC8D-B641-2EF7F40E738A}"/>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563761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7462593-9B0F-C318-D1C0-765784A10BA5}"/>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Content Placeholder 4">
            <a:extLst>
              <a:ext uri="{FF2B5EF4-FFF2-40B4-BE49-F238E27FC236}">
                <a16:creationId xmlns:a16="http://schemas.microsoft.com/office/drawing/2014/main" id="{6EEC1E11-0BB3-C4D4-47CD-AD4E623776A2}"/>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200388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7A41D428-C1B8-930B-AB0F-FCF18DA5596A}"/>
              </a:ext>
            </a:extLst>
          </p:cNvPr>
          <p:cNvSpPr txBox="1"/>
          <p:nvPr/>
        </p:nvSpPr>
        <p:spPr>
          <a:xfrm>
            <a:off x="5092003" y="80584"/>
            <a:ext cx="3936629" cy="646331"/>
          </a:xfrm>
          <a:prstGeom prst="rect">
            <a:avLst/>
          </a:prstGeom>
          <a:solidFill>
            <a:schemeClr val="accent1">
              <a:lumMod val="20000"/>
              <a:lumOff val="80000"/>
            </a:schemeClr>
          </a:solidFill>
        </p:spPr>
        <p:txBody>
          <a:bodyPr wrap="square">
            <a:spAutoFit/>
          </a:bodyPr>
          <a:lstStyle/>
          <a:p>
            <a:r>
              <a:rPr lang="en-US" dirty="0"/>
              <a:t>How to operate reliably on a day like this?</a:t>
            </a:r>
          </a:p>
        </p:txBody>
      </p:sp>
      <p:sp>
        <p:nvSpPr>
          <p:cNvPr id="2" name="Title 1">
            <a:extLst>
              <a:ext uri="{FF2B5EF4-FFF2-40B4-BE49-F238E27FC236}">
                <a16:creationId xmlns:a16="http://schemas.microsoft.com/office/drawing/2014/main" id="{CD681DE1-C404-41F1-8D81-0E51FE0177A7}"/>
              </a:ext>
            </a:extLst>
          </p:cNvPr>
          <p:cNvSpPr>
            <a:spLocks noGrp="1"/>
          </p:cNvSpPr>
          <p:nvPr>
            <p:ph type="title"/>
          </p:nvPr>
        </p:nvSpPr>
        <p:spPr/>
        <p:txBody>
          <a:bodyPr/>
          <a:lstStyle/>
          <a:p>
            <a:r>
              <a:rPr lang="en-US" dirty="0"/>
              <a:t>Example Scenario </a:t>
            </a:r>
          </a:p>
        </p:txBody>
      </p:sp>
      <p:sp>
        <p:nvSpPr>
          <p:cNvPr id="4" name="Slide Number Placeholder 3">
            <a:extLst>
              <a:ext uri="{FF2B5EF4-FFF2-40B4-BE49-F238E27FC236}">
                <a16:creationId xmlns:a16="http://schemas.microsoft.com/office/drawing/2014/main" id="{9DEEC3E1-9F30-4972-AEEB-2F3674575F85}"/>
              </a:ext>
            </a:extLst>
          </p:cNvPr>
          <p:cNvSpPr>
            <a:spLocks noGrp="1"/>
          </p:cNvSpPr>
          <p:nvPr>
            <p:ph type="sldNum" sz="quarter" idx="4"/>
          </p:nvPr>
        </p:nvSpPr>
        <p:spPr/>
        <p:txBody>
          <a:bodyPr/>
          <a:lstStyle/>
          <a:p>
            <a:fld id="{1D93BD3E-1E9A-4970-A6F7-E7AC52762E0C}" type="slidenum">
              <a:rPr lang="en-US" smtClean="0"/>
              <a:pPr/>
              <a:t>8</a:t>
            </a:fld>
            <a:endParaRPr lang="en-US" dirty="0"/>
          </a:p>
        </p:txBody>
      </p:sp>
      <p:cxnSp>
        <p:nvCxnSpPr>
          <p:cNvPr id="7" name="Straight Connector 6">
            <a:extLst>
              <a:ext uri="{FF2B5EF4-FFF2-40B4-BE49-F238E27FC236}">
                <a16:creationId xmlns:a16="http://schemas.microsoft.com/office/drawing/2014/main" id="{46B236EC-2CEC-41D6-8B09-7DB8563DA9AB}"/>
              </a:ext>
            </a:extLst>
          </p:cNvPr>
          <p:cNvCxnSpPr>
            <a:cxnSpLocks/>
          </p:cNvCxnSpPr>
          <p:nvPr/>
        </p:nvCxnSpPr>
        <p:spPr>
          <a:xfrm flipV="1">
            <a:off x="2991970" y="3080052"/>
            <a:ext cx="1909482" cy="133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E87144C-27F5-4168-8BD8-97CC823F4BF6}"/>
              </a:ext>
            </a:extLst>
          </p:cNvPr>
          <p:cNvCxnSpPr>
            <a:cxnSpLocks/>
          </p:cNvCxnSpPr>
          <p:nvPr/>
        </p:nvCxnSpPr>
        <p:spPr>
          <a:xfrm flipV="1">
            <a:off x="1329017" y="1272988"/>
            <a:ext cx="0" cy="46795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56485D6-7C14-466F-9149-601C755D6D9B}"/>
              </a:ext>
            </a:extLst>
          </p:cNvPr>
          <p:cNvCxnSpPr>
            <a:cxnSpLocks/>
          </p:cNvCxnSpPr>
          <p:nvPr/>
        </p:nvCxnSpPr>
        <p:spPr>
          <a:xfrm flipV="1">
            <a:off x="2991970" y="1178859"/>
            <a:ext cx="0" cy="4836458"/>
          </a:xfrm>
          <a:prstGeom prst="line">
            <a:avLst/>
          </a:prstGeom>
        </p:spPr>
        <p:style>
          <a:lnRef idx="1">
            <a:schemeClr val="accent1"/>
          </a:lnRef>
          <a:fillRef idx="0">
            <a:schemeClr val="accent1"/>
          </a:fillRef>
          <a:effectRef idx="0">
            <a:schemeClr val="accent1"/>
          </a:effectRef>
          <a:fontRef idx="minor">
            <a:schemeClr val="tx1"/>
          </a:fontRef>
        </p:style>
      </p:cxnSp>
      <p:sp>
        <p:nvSpPr>
          <p:cNvPr id="19" name="Freeform: Shape 18">
            <a:extLst>
              <a:ext uri="{FF2B5EF4-FFF2-40B4-BE49-F238E27FC236}">
                <a16:creationId xmlns:a16="http://schemas.microsoft.com/office/drawing/2014/main" id="{79F804CD-3387-463F-BB38-95601469DF02}"/>
              </a:ext>
            </a:extLst>
          </p:cNvPr>
          <p:cNvSpPr/>
          <p:nvPr/>
        </p:nvSpPr>
        <p:spPr>
          <a:xfrm>
            <a:off x="1329015" y="1272988"/>
            <a:ext cx="6721291" cy="2734518"/>
          </a:xfrm>
          <a:custGeom>
            <a:avLst/>
            <a:gdLst>
              <a:gd name="connsiteX0" fmla="*/ 0 w 6669741"/>
              <a:gd name="connsiteY0" fmla="*/ 2707341 h 2707341"/>
              <a:gd name="connsiteX1" fmla="*/ 1703294 w 6669741"/>
              <a:gd name="connsiteY1" fmla="*/ 1990165 h 2707341"/>
              <a:gd name="connsiteX2" fmla="*/ 2438400 w 6669741"/>
              <a:gd name="connsiteY2" fmla="*/ 448236 h 2707341"/>
              <a:gd name="connsiteX3" fmla="*/ 3801035 w 6669741"/>
              <a:gd name="connsiteY3" fmla="*/ 340659 h 2707341"/>
              <a:gd name="connsiteX4" fmla="*/ 4643717 w 6669741"/>
              <a:gd name="connsiteY4" fmla="*/ 502024 h 2707341"/>
              <a:gd name="connsiteX5" fmla="*/ 6669741 w 6669741"/>
              <a:gd name="connsiteY5" fmla="*/ 0 h 2707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9741" h="2707341">
                <a:moveTo>
                  <a:pt x="0" y="2707341"/>
                </a:moveTo>
                <a:cubicBezTo>
                  <a:pt x="648447" y="2537011"/>
                  <a:pt x="1296894" y="2366682"/>
                  <a:pt x="1703294" y="1990165"/>
                </a:cubicBezTo>
                <a:cubicBezTo>
                  <a:pt x="2109694" y="1613648"/>
                  <a:pt x="2088777" y="723154"/>
                  <a:pt x="2438400" y="448236"/>
                </a:cubicBezTo>
                <a:cubicBezTo>
                  <a:pt x="2788023" y="173318"/>
                  <a:pt x="3433482" y="331694"/>
                  <a:pt x="3801035" y="340659"/>
                </a:cubicBezTo>
                <a:cubicBezTo>
                  <a:pt x="4168588" y="349624"/>
                  <a:pt x="4165599" y="558801"/>
                  <a:pt x="4643717" y="502024"/>
                </a:cubicBezTo>
                <a:cubicBezTo>
                  <a:pt x="5121835" y="445247"/>
                  <a:pt x="5895788" y="222623"/>
                  <a:pt x="6669741"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35023A66-2285-4381-B3FC-722FE38AA29A}"/>
              </a:ext>
            </a:extLst>
          </p:cNvPr>
          <p:cNvCxnSpPr>
            <a:cxnSpLocks/>
          </p:cNvCxnSpPr>
          <p:nvPr/>
        </p:nvCxnSpPr>
        <p:spPr>
          <a:xfrm flipV="1">
            <a:off x="4901452" y="990600"/>
            <a:ext cx="0" cy="4987968"/>
          </a:xfrm>
          <a:prstGeom prst="line">
            <a:avLst/>
          </a:prstGeom>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BC45928-2CF4-4181-8A9E-B72FA88B95E0}"/>
              </a:ext>
            </a:extLst>
          </p:cNvPr>
          <p:cNvSpPr txBox="1"/>
          <p:nvPr/>
        </p:nvSpPr>
        <p:spPr>
          <a:xfrm>
            <a:off x="865095" y="5916385"/>
            <a:ext cx="1021973" cy="369332"/>
          </a:xfrm>
          <a:prstGeom prst="rect">
            <a:avLst/>
          </a:prstGeom>
          <a:noFill/>
        </p:spPr>
        <p:txBody>
          <a:bodyPr wrap="square">
            <a:spAutoFit/>
          </a:bodyPr>
          <a:lstStyle/>
          <a:p>
            <a:r>
              <a:rPr lang="en-US" dirty="0"/>
              <a:t>15:00</a:t>
            </a:r>
          </a:p>
        </p:txBody>
      </p:sp>
      <p:sp>
        <p:nvSpPr>
          <p:cNvPr id="31" name="TextBox 30">
            <a:extLst>
              <a:ext uri="{FF2B5EF4-FFF2-40B4-BE49-F238E27FC236}">
                <a16:creationId xmlns:a16="http://schemas.microsoft.com/office/drawing/2014/main" id="{71DA78E3-0EA0-4BCA-A118-78A69D24EA65}"/>
              </a:ext>
            </a:extLst>
          </p:cNvPr>
          <p:cNvSpPr txBox="1"/>
          <p:nvPr/>
        </p:nvSpPr>
        <p:spPr>
          <a:xfrm>
            <a:off x="3016623" y="5054525"/>
            <a:ext cx="1758696" cy="338554"/>
          </a:xfrm>
          <a:prstGeom prst="rect">
            <a:avLst/>
          </a:prstGeom>
          <a:noFill/>
        </p:spPr>
        <p:txBody>
          <a:bodyPr wrap="square">
            <a:spAutoFit/>
          </a:bodyPr>
          <a:lstStyle/>
          <a:p>
            <a:r>
              <a:rPr lang="en-US" sz="1600" dirty="0"/>
              <a:t>Operating Hour</a:t>
            </a:r>
          </a:p>
        </p:txBody>
      </p:sp>
      <p:cxnSp>
        <p:nvCxnSpPr>
          <p:cNvPr id="34" name="Straight Connector 33">
            <a:extLst>
              <a:ext uri="{FF2B5EF4-FFF2-40B4-BE49-F238E27FC236}">
                <a16:creationId xmlns:a16="http://schemas.microsoft.com/office/drawing/2014/main" id="{9F7D6744-74A7-4AF7-AB9D-A828A436B61A}"/>
              </a:ext>
            </a:extLst>
          </p:cNvPr>
          <p:cNvCxnSpPr>
            <a:cxnSpLocks/>
          </p:cNvCxnSpPr>
          <p:nvPr/>
        </p:nvCxnSpPr>
        <p:spPr>
          <a:xfrm flipV="1">
            <a:off x="1329016" y="3593245"/>
            <a:ext cx="1662954" cy="2017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FD64815-BAAA-42F9-9CB5-24FEB69DC3FF}"/>
              </a:ext>
            </a:extLst>
          </p:cNvPr>
          <p:cNvCxnSpPr>
            <a:cxnSpLocks/>
          </p:cNvCxnSpPr>
          <p:nvPr/>
        </p:nvCxnSpPr>
        <p:spPr>
          <a:xfrm>
            <a:off x="1291735" y="2725264"/>
            <a:ext cx="894532" cy="848028"/>
          </a:xfrm>
          <a:prstGeom prst="line">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F45F6FE-F581-4638-B0EA-FBF1477EE543}"/>
              </a:ext>
            </a:extLst>
          </p:cNvPr>
          <p:cNvSpPr txBox="1"/>
          <p:nvPr/>
        </p:nvSpPr>
        <p:spPr>
          <a:xfrm>
            <a:off x="73371" y="1715235"/>
            <a:ext cx="1332933" cy="1569660"/>
          </a:xfrm>
          <a:prstGeom prst="rect">
            <a:avLst/>
          </a:prstGeom>
          <a:noFill/>
        </p:spPr>
        <p:txBody>
          <a:bodyPr wrap="square">
            <a:spAutoFit/>
          </a:bodyPr>
          <a:lstStyle/>
          <a:p>
            <a:r>
              <a:rPr lang="en-US" sz="1600" dirty="0"/>
              <a:t>Hourly Averaged Net Load Forecast &amp; Generation Dispatch</a:t>
            </a:r>
          </a:p>
        </p:txBody>
      </p:sp>
      <p:cxnSp>
        <p:nvCxnSpPr>
          <p:cNvPr id="54" name="Straight Connector 53">
            <a:extLst>
              <a:ext uri="{FF2B5EF4-FFF2-40B4-BE49-F238E27FC236}">
                <a16:creationId xmlns:a16="http://schemas.microsoft.com/office/drawing/2014/main" id="{9BD126ED-CDE6-42EB-ABC0-A1E7965DF339}"/>
              </a:ext>
            </a:extLst>
          </p:cNvPr>
          <p:cNvCxnSpPr>
            <a:cxnSpLocks/>
          </p:cNvCxnSpPr>
          <p:nvPr/>
        </p:nvCxnSpPr>
        <p:spPr>
          <a:xfrm flipV="1">
            <a:off x="778809" y="3926541"/>
            <a:ext cx="1041028" cy="760880"/>
          </a:xfrm>
          <a:prstGeom prst="line">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9B75DD59-9FCC-437F-9AA2-892A291754A2}"/>
              </a:ext>
            </a:extLst>
          </p:cNvPr>
          <p:cNvSpPr txBox="1"/>
          <p:nvPr/>
        </p:nvSpPr>
        <p:spPr>
          <a:xfrm>
            <a:off x="46868" y="4706363"/>
            <a:ext cx="2026919" cy="338554"/>
          </a:xfrm>
          <a:prstGeom prst="rect">
            <a:avLst/>
          </a:prstGeom>
          <a:noFill/>
        </p:spPr>
        <p:txBody>
          <a:bodyPr wrap="square">
            <a:spAutoFit/>
          </a:bodyPr>
          <a:lstStyle/>
          <a:p>
            <a:r>
              <a:rPr lang="en-US" sz="1600" dirty="0">
                <a:solidFill>
                  <a:schemeClr val="accent1"/>
                </a:solidFill>
              </a:rPr>
              <a:t>Actual Net Load </a:t>
            </a:r>
          </a:p>
        </p:txBody>
      </p:sp>
      <p:sp>
        <p:nvSpPr>
          <p:cNvPr id="78" name="TextBox 77">
            <a:extLst>
              <a:ext uri="{FF2B5EF4-FFF2-40B4-BE49-F238E27FC236}">
                <a16:creationId xmlns:a16="http://schemas.microsoft.com/office/drawing/2014/main" id="{8CC93F9C-53D5-4146-838D-BCF37F2215E5}"/>
              </a:ext>
            </a:extLst>
          </p:cNvPr>
          <p:cNvSpPr txBox="1"/>
          <p:nvPr/>
        </p:nvSpPr>
        <p:spPr>
          <a:xfrm>
            <a:off x="1530726" y="5039516"/>
            <a:ext cx="1436587" cy="584775"/>
          </a:xfrm>
          <a:prstGeom prst="rect">
            <a:avLst/>
          </a:prstGeom>
          <a:noFill/>
        </p:spPr>
        <p:txBody>
          <a:bodyPr wrap="square">
            <a:spAutoFit/>
          </a:bodyPr>
          <a:lstStyle/>
          <a:p>
            <a:r>
              <a:rPr lang="en-US" sz="1600" dirty="0"/>
              <a:t>Adjustment period</a:t>
            </a:r>
          </a:p>
        </p:txBody>
      </p:sp>
      <p:sp>
        <p:nvSpPr>
          <p:cNvPr id="79" name="TextBox 78">
            <a:extLst>
              <a:ext uri="{FF2B5EF4-FFF2-40B4-BE49-F238E27FC236}">
                <a16:creationId xmlns:a16="http://schemas.microsoft.com/office/drawing/2014/main" id="{0FB5E77C-0696-49C7-A0B9-AC1149696292}"/>
              </a:ext>
            </a:extLst>
          </p:cNvPr>
          <p:cNvSpPr txBox="1"/>
          <p:nvPr/>
        </p:nvSpPr>
        <p:spPr>
          <a:xfrm>
            <a:off x="2627783" y="5999531"/>
            <a:ext cx="1021973" cy="369332"/>
          </a:xfrm>
          <a:prstGeom prst="rect">
            <a:avLst/>
          </a:prstGeom>
          <a:noFill/>
        </p:spPr>
        <p:txBody>
          <a:bodyPr wrap="square">
            <a:spAutoFit/>
          </a:bodyPr>
          <a:lstStyle/>
          <a:p>
            <a:r>
              <a:rPr lang="en-US" dirty="0"/>
              <a:t>16:00</a:t>
            </a:r>
          </a:p>
        </p:txBody>
      </p:sp>
      <p:sp>
        <p:nvSpPr>
          <p:cNvPr id="80" name="TextBox 79">
            <a:extLst>
              <a:ext uri="{FF2B5EF4-FFF2-40B4-BE49-F238E27FC236}">
                <a16:creationId xmlns:a16="http://schemas.microsoft.com/office/drawing/2014/main" id="{116B5D9C-C919-4F1C-ABD1-DB630B09BFFF}"/>
              </a:ext>
            </a:extLst>
          </p:cNvPr>
          <p:cNvSpPr txBox="1"/>
          <p:nvPr/>
        </p:nvSpPr>
        <p:spPr>
          <a:xfrm>
            <a:off x="4498173" y="5978568"/>
            <a:ext cx="1021973" cy="369332"/>
          </a:xfrm>
          <a:prstGeom prst="rect">
            <a:avLst/>
          </a:prstGeom>
          <a:noFill/>
        </p:spPr>
        <p:txBody>
          <a:bodyPr wrap="square">
            <a:spAutoFit/>
          </a:bodyPr>
          <a:lstStyle/>
          <a:p>
            <a:r>
              <a:rPr lang="en-US" dirty="0"/>
              <a:t>17:00</a:t>
            </a:r>
          </a:p>
        </p:txBody>
      </p:sp>
      <p:cxnSp>
        <p:nvCxnSpPr>
          <p:cNvPr id="111" name="Straight Connector 110">
            <a:extLst>
              <a:ext uri="{FF2B5EF4-FFF2-40B4-BE49-F238E27FC236}">
                <a16:creationId xmlns:a16="http://schemas.microsoft.com/office/drawing/2014/main" id="{4FD4D0E3-FDA5-4B7E-B1DC-328110B10685}"/>
              </a:ext>
            </a:extLst>
          </p:cNvPr>
          <p:cNvCxnSpPr>
            <a:cxnSpLocks/>
          </p:cNvCxnSpPr>
          <p:nvPr/>
        </p:nvCxnSpPr>
        <p:spPr>
          <a:xfrm flipV="1">
            <a:off x="4169471" y="1549761"/>
            <a:ext cx="20751" cy="1551296"/>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5C4DD96-6433-47BF-BE47-AD5989D70612}"/>
              </a:ext>
            </a:extLst>
          </p:cNvPr>
          <p:cNvCxnSpPr>
            <a:cxnSpLocks/>
          </p:cNvCxnSpPr>
          <p:nvPr/>
        </p:nvCxnSpPr>
        <p:spPr>
          <a:xfrm flipV="1">
            <a:off x="2979644" y="1715235"/>
            <a:ext cx="1909482" cy="13322"/>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10FD7CBA-02D7-3941-7840-2CE48487E2B8}"/>
              </a:ext>
            </a:extLst>
          </p:cNvPr>
          <p:cNvGrpSpPr/>
          <p:nvPr/>
        </p:nvGrpSpPr>
        <p:grpSpPr>
          <a:xfrm>
            <a:off x="4947472" y="3036834"/>
            <a:ext cx="1734483" cy="584775"/>
            <a:chOff x="5092003" y="3003211"/>
            <a:chExt cx="1734483" cy="584775"/>
          </a:xfrm>
        </p:grpSpPr>
        <p:sp>
          <p:nvSpPr>
            <p:cNvPr id="17" name="Right Brace 16">
              <a:extLst>
                <a:ext uri="{FF2B5EF4-FFF2-40B4-BE49-F238E27FC236}">
                  <a16:creationId xmlns:a16="http://schemas.microsoft.com/office/drawing/2014/main" id="{A6F37AD0-CB12-4355-9D7A-E3470405C89B}"/>
                </a:ext>
              </a:extLst>
            </p:cNvPr>
            <p:cNvSpPr/>
            <p:nvPr/>
          </p:nvSpPr>
          <p:spPr>
            <a:xfrm>
              <a:off x="5092003" y="3080052"/>
              <a:ext cx="45719" cy="459617"/>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TextBox 56">
              <a:extLst>
                <a:ext uri="{FF2B5EF4-FFF2-40B4-BE49-F238E27FC236}">
                  <a16:creationId xmlns:a16="http://schemas.microsoft.com/office/drawing/2014/main" id="{19D93EF4-306B-4A8C-AB3B-A85BEAE68237}"/>
                </a:ext>
              </a:extLst>
            </p:cNvPr>
            <p:cNvSpPr txBox="1"/>
            <p:nvPr/>
          </p:nvSpPr>
          <p:spPr>
            <a:xfrm>
              <a:off x="5186221" y="3003211"/>
              <a:ext cx="1640265" cy="584775"/>
            </a:xfrm>
            <a:prstGeom prst="rect">
              <a:avLst/>
            </a:prstGeom>
            <a:noFill/>
          </p:spPr>
          <p:txBody>
            <a:bodyPr wrap="square">
              <a:spAutoFit/>
            </a:bodyPr>
            <a:lstStyle/>
            <a:p>
              <a:r>
                <a:rPr lang="en-US" sz="1600" dirty="0"/>
                <a:t>Move by dispatch</a:t>
              </a:r>
            </a:p>
          </p:txBody>
        </p:sp>
      </p:grpSp>
      <p:cxnSp>
        <p:nvCxnSpPr>
          <p:cNvPr id="62" name="Straight Connector 61">
            <a:extLst>
              <a:ext uri="{FF2B5EF4-FFF2-40B4-BE49-F238E27FC236}">
                <a16:creationId xmlns:a16="http://schemas.microsoft.com/office/drawing/2014/main" id="{7AB38540-BD96-48C7-8F82-8B606B7E0D7C}"/>
              </a:ext>
            </a:extLst>
          </p:cNvPr>
          <p:cNvCxnSpPr>
            <a:cxnSpLocks/>
          </p:cNvCxnSpPr>
          <p:nvPr/>
        </p:nvCxnSpPr>
        <p:spPr>
          <a:xfrm>
            <a:off x="3368488" y="1258635"/>
            <a:ext cx="408795" cy="502484"/>
          </a:xfrm>
          <a:prstGeom prst="line">
            <a:avLst/>
          </a:prstGeom>
          <a:ln>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1DEF6DAC-99AD-4AC5-8B39-C451A848D742}"/>
              </a:ext>
            </a:extLst>
          </p:cNvPr>
          <p:cNvSpPr txBox="1"/>
          <p:nvPr/>
        </p:nvSpPr>
        <p:spPr>
          <a:xfrm>
            <a:off x="2542085" y="686906"/>
            <a:ext cx="2192631" cy="584775"/>
          </a:xfrm>
          <a:prstGeom prst="rect">
            <a:avLst/>
          </a:prstGeom>
          <a:noFill/>
        </p:spPr>
        <p:txBody>
          <a:bodyPr wrap="square">
            <a:spAutoFit/>
          </a:bodyPr>
          <a:lstStyle/>
          <a:p>
            <a:r>
              <a:rPr lang="en-US" sz="1600" dirty="0">
                <a:solidFill>
                  <a:schemeClr val="accent1"/>
                </a:solidFill>
              </a:rPr>
              <a:t>Highest 5-min Actual Net Load</a:t>
            </a:r>
          </a:p>
        </p:txBody>
      </p:sp>
      <p:cxnSp>
        <p:nvCxnSpPr>
          <p:cNvPr id="3" name="Straight Connector 2">
            <a:extLst>
              <a:ext uri="{FF2B5EF4-FFF2-40B4-BE49-F238E27FC236}">
                <a16:creationId xmlns:a16="http://schemas.microsoft.com/office/drawing/2014/main" id="{EB7E9832-823A-8D9B-5D7D-B28193AB84FF}"/>
              </a:ext>
            </a:extLst>
          </p:cNvPr>
          <p:cNvCxnSpPr>
            <a:cxnSpLocks/>
          </p:cNvCxnSpPr>
          <p:nvPr/>
        </p:nvCxnSpPr>
        <p:spPr>
          <a:xfrm flipV="1">
            <a:off x="6434417" y="990600"/>
            <a:ext cx="0" cy="5024717"/>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23808EBD-52D8-B42A-D81E-8E6884C21C90}"/>
              </a:ext>
            </a:extLst>
          </p:cNvPr>
          <p:cNvCxnSpPr>
            <a:cxnSpLocks/>
          </p:cNvCxnSpPr>
          <p:nvPr/>
        </p:nvCxnSpPr>
        <p:spPr>
          <a:xfrm flipV="1">
            <a:off x="8074958" y="842682"/>
            <a:ext cx="0" cy="5172635"/>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CD33EB7-EA7B-EB7B-449C-981A23DC1112}"/>
              </a:ext>
            </a:extLst>
          </p:cNvPr>
          <p:cNvCxnSpPr>
            <a:cxnSpLocks/>
          </p:cNvCxnSpPr>
          <p:nvPr/>
        </p:nvCxnSpPr>
        <p:spPr>
          <a:xfrm>
            <a:off x="4901452" y="2508766"/>
            <a:ext cx="153296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D14EE36-B6A9-D602-1A33-BB9AD9C51D60}"/>
              </a:ext>
            </a:extLst>
          </p:cNvPr>
          <p:cNvCxnSpPr>
            <a:cxnSpLocks/>
          </p:cNvCxnSpPr>
          <p:nvPr/>
        </p:nvCxnSpPr>
        <p:spPr>
          <a:xfrm>
            <a:off x="6434417" y="1601979"/>
            <a:ext cx="16674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D7862D2-C0B6-E240-EF5F-079BE33FF991}"/>
              </a:ext>
            </a:extLst>
          </p:cNvPr>
          <p:cNvCxnSpPr>
            <a:cxnSpLocks/>
          </p:cNvCxnSpPr>
          <p:nvPr/>
        </p:nvCxnSpPr>
        <p:spPr>
          <a:xfrm flipV="1">
            <a:off x="2991970" y="3590009"/>
            <a:ext cx="1909482" cy="13322"/>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18" name="Right Brace 17">
            <a:extLst>
              <a:ext uri="{FF2B5EF4-FFF2-40B4-BE49-F238E27FC236}">
                <a16:creationId xmlns:a16="http://schemas.microsoft.com/office/drawing/2014/main" id="{B1B9450A-7242-4151-9EF6-C158914EC2AF}"/>
              </a:ext>
            </a:extLst>
          </p:cNvPr>
          <p:cNvSpPr/>
          <p:nvPr/>
        </p:nvSpPr>
        <p:spPr>
          <a:xfrm>
            <a:off x="4926106" y="1703658"/>
            <a:ext cx="53444" cy="1376394"/>
          </a:xfrm>
          <a:prstGeom prst="rightBrace">
            <a:avLst/>
          </a:prstGeom>
          <a:ln>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586D776B-E60F-243D-E1C5-73B8A1BB0F0B}"/>
              </a:ext>
            </a:extLst>
          </p:cNvPr>
          <p:cNvSpPr txBox="1"/>
          <p:nvPr/>
        </p:nvSpPr>
        <p:spPr>
          <a:xfrm>
            <a:off x="5740955" y="442257"/>
            <a:ext cx="3287674" cy="646331"/>
          </a:xfrm>
          <a:prstGeom prst="rect">
            <a:avLst/>
          </a:prstGeom>
          <a:solidFill>
            <a:schemeClr val="accent1">
              <a:lumMod val="20000"/>
              <a:lumOff val="80000"/>
            </a:schemeClr>
          </a:solidFill>
        </p:spPr>
        <p:txBody>
          <a:bodyPr wrap="square">
            <a:spAutoFit/>
          </a:bodyPr>
          <a:lstStyle/>
          <a:p>
            <a:r>
              <a:rPr lang="en-US" dirty="0"/>
              <a:t>Release of ECRS and </a:t>
            </a:r>
          </a:p>
          <a:p>
            <a:r>
              <a:rPr lang="en-US" dirty="0"/>
              <a:t>Deploy offline Non-Spin</a:t>
            </a:r>
          </a:p>
        </p:txBody>
      </p:sp>
      <p:grpSp>
        <p:nvGrpSpPr>
          <p:cNvPr id="13" name="Group 12">
            <a:extLst>
              <a:ext uri="{FF2B5EF4-FFF2-40B4-BE49-F238E27FC236}">
                <a16:creationId xmlns:a16="http://schemas.microsoft.com/office/drawing/2014/main" id="{67B2DD34-63C4-1FD7-9DBA-5AA7BE3CA882}"/>
              </a:ext>
            </a:extLst>
          </p:cNvPr>
          <p:cNvGrpSpPr/>
          <p:nvPr/>
        </p:nvGrpSpPr>
        <p:grpSpPr>
          <a:xfrm>
            <a:off x="1329016" y="4176059"/>
            <a:ext cx="7347950" cy="277851"/>
            <a:chOff x="3977397" y="2841558"/>
            <a:chExt cx="3306901" cy="277851"/>
          </a:xfrm>
        </p:grpSpPr>
        <p:cxnSp>
          <p:nvCxnSpPr>
            <p:cNvPr id="15" name="Straight Arrow Connector 14">
              <a:extLst>
                <a:ext uri="{FF2B5EF4-FFF2-40B4-BE49-F238E27FC236}">
                  <a16:creationId xmlns:a16="http://schemas.microsoft.com/office/drawing/2014/main" id="{FF290356-1C19-4502-C768-F450AF88A9E7}"/>
                </a:ext>
              </a:extLst>
            </p:cNvPr>
            <p:cNvCxnSpPr>
              <a:cxnSpLocks/>
            </p:cNvCxnSpPr>
            <p:nvPr/>
          </p:nvCxnSpPr>
          <p:spPr>
            <a:xfrm>
              <a:off x="3977397" y="3119409"/>
              <a:ext cx="3306901" cy="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E94DF1F-2D33-899F-CF69-15EF5CAECBC9}"/>
                </a:ext>
              </a:extLst>
            </p:cNvPr>
            <p:cNvSpPr txBox="1"/>
            <p:nvPr/>
          </p:nvSpPr>
          <p:spPr>
            <a:xfrm>
              <a:off x="4928213" y="2841558"/>
              <a:ext cx="1921942" cy="276999"/>
            </a:xfrm>
            <a:prstGeom prst="rect">
              <a:avLst/>
            </a:prstGeom>
            <a:noFill/>
            <a:ln>
              <a:solidFill>
                <a:schemeClr val="accent6"/>
              </a:solidFill>
            </a:ln>
          </p:spPr>
          <p:txBody>
            <a:bodyPr wrap="square" rtlCol="0">
              <a:spAutoFit/>
            </a:bodyPr>
            <a:lstStyle/>
            <a:p>
              <a:r>
                <a:rPr lang="en-US" sz="1200" dirty="0"/>
                <a:t>Next RUC (i.e., Offline unit) 6 hours out</a:t>
              </a:r>
            </a:p>
          </p:txBody>
        </p:sp>
      </p:grpSp>
      <p:sp>
        <p:nvSpPr>
          <p:cNvPr id="20" name="TextBox 19">
            <a:extLst>
              <a:ext uri="{FF2B5EF4-FFF2-40B4-BE49-F238E27FC236}">
                <a16:creationId xmlns:a16="http://schemas.microsoft.com/office/drawing/2014/main" id="{82C41AE4-B3E3-2C5E-B642-3657A1F18E00}"/>
              </a:ext>
            </a:extLst>
          </p:cNvPr>
          <p:cNvSpPr txBox="1"/>
          <p:nvPr/>
        </p:nvSpPr>
        <p:spPr>
          <a:xfrm>
            <a:off x="6133328" y="5995400"/>
            <a:ext cx="1021973" cy="369332"/>
          </a:xfrm>
          <a:prstGeom prst="rect">
            <a:avLst/>
          </a:prstGeom>
          <a:noFill/>
        </p:spPr>
        <p:txBody>
          <a:bodyPr wrap="square">
            <a:spAutoFit/>
          </a:bodyPr>
          <a:lstStyle/>
          <a:p>
            <a:r>
              <a:rPr lang="en-US" dirty="0"/>
              <a:t>18:00</a:t>
            </a:r>
          </a:p>
        </p:txBody>
      </p:sp>
      <p:sp>
        <p:nvSpPr>
          <p:cNvPr id="21" name="TextBox 20">
            <a:extLst>
              <a:ext uri="{FF2B5EF4-FFF2-40B4-BE49-F238E27FC236}">
                <a16:creationId xmlns:a16="http://schemas.microsoft.com/office/drawing/2014/main" id="{B8E9B5AC-A115-F5B8-D726-01E5694AF342}"/>
              </a:ext>
            </a:extLst>
          </p:cNvPr>
          <p:cNvSpPr txBox="1"/>
          <p:nvPr/>
        </p:nvSpPr>
        <p:spPr>
          <a:xfrm>
            <a:off x="7741487" y="6015317"/>
            <a:ext cx="1021973" cy="369332"/>
          </a:xfrm>
          <a:prstGeom prst="rect">
            <a:avLst/>
          </a:prstGeom>
          <a:noFill/>
        </p:spPr>
        <p:txBody>
          <a:bodyPr wrap="square">
            <a:spAutoFit/>
          </a:bodyPr>
          <a:lstStyle/>
          <a:p>
            <a:r>
              <a:rPr lang="en-US" dirty="0"/>
              <a:t>19:00</a:t>
            </a:r>
          </a:p>
        </p:txBody>
      </p:sp>
      <p:grpSp>
        <p:nvGrpSpPr>
          <p:cNvPr id="10" name="Group 9">
            <a:extLst>
              <a:ext uri="{FF2B5EF4-FFF2-40B4-BE49-F238E27FC236}">
                <a16:creationId xmlns:a16="http://schemas.microsoft.com/office/drawing/2014/main" id="{B6EB7AD4-B9D7-4F9F-5723-8B63CF0095D9}"/>
              </a:ext>
            </a:extLst>
          </p:cNvPr>
          <p:cNvGrpSpPr/>
          <p:nvPr/>
        </p:nvGrpSpPr>
        <p:grpSpPr>
          <a:xfrm>
            <a:off x="3191653" y="3302987"/>
            <a:ext cx="1446386" cy="433247"/>
            <a:chOff x="3977397" y="2692265"/>
            <a:chExt cx="4943155" cy="433247"/>
          </a:xfrm>
        </p:grpSpPr>
        <p:cxnSp>
          <p:nvCxnSpPr>
            <p:cNvPr id="22" name="Straight Arrow Connector 21">
              <a:extLst>
                <a:ext uri="{FF2B5EF4-FFF2-40B4-BE49-F238E27FC236}">
                  <a16:creationId xmlns:a16="http://schemas.microsoft.com/office/drawing/2014/main" id="{B052EBC5-3C30-8592-D26E-B30B5B6185F9}"/>
                </a:ext>
              </a:extLst>
            </p:cNvPr>
            <p:cNvCxnSpPr>
              <a:cxnSpLocks/>
            </p:cNvCxnSpPr>
            <p:nvPr/>
          </p:nvCxnSpPr>
          <p:spPr>
            <a:xfrm>
              <a:off x="3977397" y="3119409"/>
              <a:ext cx="3306901" cy="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81C3805-FA06-6C0A-FD4E-0AC6A08AE5A5}"/>
                </a:ext>
              </a:extLst>
            </p:cNvPr>
            <p:cNvSpPr txBox="1"/>
            <p:nvPr/>
          </p:nvSpPr>
          <p:spPr>
            <a:xfrm>
              <a:off x="4007896" y="2692265"/>
              <a:ext cx="4912656" cy="433247"/>
            </a:xfrm>
            <a:prstGeom prst="rect">
              <a:avLst/>
            </a:prstGeom>
            <a:noFill/>
            <a:ln>
              <a:solidFill>
                <a:schemeClr val="accent6"/>
              </a:solidFill>
            </a:ln>
          </p:spPr>
          <p:txBody>
            <a:bodyPr wrap="square" rtlCol="0">
              <a:noAutofit/>
            </a:bodyPr>
            <a:lstStyle/>
            <a:p>
              <a:r>
                <a:rPr lang="en-US" sz="1200" dirty="0"/>
                <a:t>Offline Non-Spin 30 min out</a:t>
              </a:r>
            </a:p>
          </p:txBody>
        </p:sp>
      </p:grpSp>
      <p:cxnSp>
        <p:nvCxnSpPr>
          <p:cNvPr id="26" name="Straight Connector 25">
            <a:extLst>
              <a:ext uri="{FF2B5EF4-FFF2-40B4-BE49-F238E27FC236}">
                <a16:creationId xmlns:a16="http://schemas.microsoft.com/office/drawing/2014/main" id="{BFA5EF92-4E31-44D6-7F58-D732E6E35566}"/>
              </a:ext>
            </a:extLst>
          </p:cNvPr>
          <p:cNvCxnSpPr>
            <a:cxnSpLocks/>
          </p:cNvCxnSpPr>
          <p:nvPr/>
        </p:nvCxnSpPr>
        <p:spPr>
          <a:xfrm>
            <a:off x="3182729" y="2929253"/>
            <a:ext cx="17848" cy="839828"/>
          </a:xfrm>
          <a:prstGeom prst="line">
            <a:avLst/>
          </a:prstGeom>
          <a:ln>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09236E3C-5613-40F3-74DF-FA9632E80081}"/>
              </a:ext>
            </a:extLst>
          </p:cNvPr>
          <p:cNvSpPr txBox="1"/>
          <p:nvPr/>
        </p:nvSpPr>
        <p:spPr>
          <a:xfrm>
            <a:off x="6661973" y="2150782"/>
            <a:ext cx="2408655" cy="1815882"/>
          </a:xfrm>
          <a:prstGeom prst="rect">
            <a:avLst/>
          </a:prstGeom>
          <a:solidFill>
            <a:schemeClr val="accent3">
              <a:lumMod val="20000"/>
              <a:lumOff val="80000"/>
            </a:schemeClr>
          </a:solidFill>
        </p:spPr>
        <p:txBody>
          <a:bodyPr wrap="square" rtlCol="0">
            <a:spAutoFit/>
          </a:bodyPr>
          <a:lstStyle/>
          <a:p>
            <a:r>
              <a:rPr lang="en-US" sz="1600" i="1" dirty="0"/>
              <a:t>Setting magnitude of ECRS to use 30 min out uncertainty ensures that ECRS is able to resolve any capacity needs until the offline Non-Spin unit comes on.</a:t>
            </a:r>
          </a:p>
        </p:txBody>
      </p:sp>
    </p:spTree>
    <p:extLst>
      <p:ext uri="{BB962C8B-B14F-4D97-AF65-F5344CB8AC3E}">
        <p14:creationId xmlns:p14="http://schemas.microsoft.com/office/powerpoint/2010/main" val="619516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8" grpId="0" animBg="1"/>
      <p:bldP spid="12" grpId="0" animBg="1"/>
      <p:bldP spid="3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6BAB2-485A-3EBE-3986-131A805D0C5A}"/>
              </a:ext>
            </a:extLst>
          </p:cNvPr>
          <p:cNvSpPr>
            <a:spLocks noGrp="1"/>
          </p:cNvSpPr>
          <p:nvPr>
            <p:ph type="title"/>
          </p:nvPr>
        </p:nvSpPr>
        <p:spPr/>
        <p:txBody>
          <a:bodyPr/>
          <a:lstStyle/>
          <a:p>
            <a:r>
              <a:rPr lang="en-US" sz="2000"/>
              <a:t>Cold Start-up Time of OFFNS Resources in 2023</a:t>
            </a:r>
            <a:endParaRPr lang="en-US" sz="2000">
              <a:solidFill>
                <a:schemeClr val="accent6"/>
              </a:solidFill>
            </a:endParaRPr>
          </a:p>
        </p:txBody>
      </p:sp>
      <p:sp>
        <p:nvSpPr>
          <p:cNvPr id="3" name="Content Placeholder 2">
            <a:extLst>
              <a:ext uri="{FF2B5EF4-FFF2-40B4-BE49-F238E27FC236}">
                <a16:creationId xmlns:a16="http://schemas.microsoft.com/office/drawing/2014/main" id="{83E014C3-FADA-0E3F-73F9-72BDC74D1BDF}"/>
              </a:ext>
            </a:extLst>
          </p:cNvPr>
          <p:cNvSpPr>
            <a:spLocks noGrp="1"/>
          </p:cNvSpPr>
          <p:nvPr>
            <p:ph idx="1"/>
          </p:nvPr>
        </p:nvSpPr>
        <p:spPr/>
        <p:txBody>
          <a:bodyPr/>
          <a:lstStyle/>
          <a:p>
            <a:r>
              <a:rPr lang="en-US" sz="1600"/>
              <a:t>Cold Start time of units that were providing Non-Spin using OFFNS status was analyzed at 5-min resolution.</a:t>
            </a:r>
          </a:p>
        </p:txBody>
      </p:sp>
      <p:sp>
        <p:nvSpPr>
          <p:cNvPr id="4" name="Slide Number Placeholder 3">
            <a:extLst>
              <a:ext uri="{FF2B5EF4-FFF2-40B4-BE49-F238E27FC236}">
                <a16:creationId xmlns:a16="http://schemas.microsoft.com/office/drawing/2014/main" id="{525BED07-3D48-F7E6-474E-529B7830FEE1}"/>
              </a:ext>
            </a:extLst>
          </p:cNvPr>
          <p:cNvSpPr>
            <a:spLocks noGrp="1"/>
          </p:cNvSpPr>
          <p:nvPr>
            <p:ph type="sldNum" sz="quarter" idx="4"/>
          </p:nvPr>
        </p:nvSpPr>
        <p:spPr/>
        <p:txBody>
          <a:bodyPr/>
          <a:lstStyle/>
          <a:p>
            <a:fld id="{1D93BD3E-1E9A-4970-A6F7-E7AC52762E0C}" type="slidenum">
              <a:rPr lang="en-US" smtClean="0"/>
              <a:pPr/>
              <a:t>9</a:t>
            </a:fld>
            <a:endParaRPr lang="en-US"/>
          </a:p>
        </p:txBody>
      </p:sp>
      <p:graphicFrame>
        <p:nvGraphicFramePr>
          <p:cNvPr id="6" name="Table 5">
            <a:extLst>
              <a:ext uri="{FF2B5EF4-FFF2-40B4-BE49-F238E27FC236}">
                <a16:creationId xmlns:a16="http://schemas.microsoft.com/office/drawing/2014/main" id="{6B417274-3E1F-C2CF-C8E8-06B7521A796C}"/>
              </a:ext>
            </a:extLst>
          </p:cNvPr>
          <p:cNvGraphicFramePr>
            <a:graphicFrameLocks noGrp="1"/>
          </p:cNvGraphicFramePr>
          <p:nvPr/>
        </p:nvGraphicFramePr>
        <p:xfrm>
          <a:off x="1178065" y="1514460"/>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5517">
                <a:tc>
                  <a:txBody>
                    <a:bodyPr/>
                    <a:lstStyle/>
                    <a:p>
                      <a:pPr algn="ctr" fontAlgn="b"/>
                      <a:r>
                        <a:rPr lang="en-US" sz="1200" b="1" u="none" strike="noStrike">
                          <a:solidFill>
                            <a:schemeClr val="tx2"/>
                          </a:solidFill>
                          <a:effectLst/>
                          <a:latin typeface="+mn-lt"/>
                        </a:rPr>
                        <a:t>80</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24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15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18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824066401"/>
                  </a:ext>
                </a:extLst>
              </a:tr>
            </a:tbl>
          </a:graphicData>
        </a:graphic>
      </p:graphicFrame>
      <p:graphicFrame>
        <p:nvGraphicFramePr>
          <p:cNvPr id="7" name="Table 6">
            <a:extLst>
              <a:ext uri="{FF2B5EF4-FFF2-40B4-BE49-F238E27FC236}">
                <a16:creationId xmlns:a16="http://schemas.microsoft.com/office/drawing/2014/main" id="{3901E8D8-D0ED-B512-FF37-F58F2AE7B354}"/>
              </a:ext>
            </a:extLst>
          </p:cNvPr>
          <p:cNvGraphicFramePr>
            <a:graphicFrameLocks noGrp="1"/>
          </p:cNvGraphicFramePr>
          <p:nvPr/>
        </p:nvGraphicFramePr>
        <p:xfrm>
          <a:off x="1178065" y="3813103"/>
          <a:ext cx="6484884" cy="2106930"/>
        </p:xfrm>
        <a:graphic>
          <a:graphicData uri="http://schemas.openxmlformats.org/drawingml/2006/table">
            <a:tbl>
              <a:tblPr>
                <a:tableStyleId>{BC89EF96-8CEA-46FF-86C4-4CE0E7609802}</a:tableStyleId>
              </a:tblPr>
              <a:tblGrid>
                <a:gridCol w="1188720">
                  <a:extLst>
                    <a:ext uri="{9D8B030D-6E8A-4147-A177-3AD203B41FA5}">
                      <a16:colId xmlns:a16="http://schemas.microsoft.com/office/drawing/2014/main" val="1514742474"/>
                    </a:ext>
                  </a:extLst>
                </a:gridCol>
                <a:gridCol w="882694">
                  <a:extLst>
                    <a:ext uri="{9D8B030D-6E8A-4147-A177-3AD203B41FA5}">
                      <a16:colId xmlns:a16="http://schemas.microsoft.com/office/drawing/2014/main" val="3676695191"/>
                    </a:ext>
                  </a:extLst>
                </a:gridCol>
                <a:gridCol w="882694">
                  <a:extLst>
                    <a:ext uri="{9D8B030D-6E8A-4147-A177-3AD203B41FA5}">
                      <a16:colId xmlns:a16="http://schemas.microsoft.com/office/drawing/2014/main" val="304473194"/>
                    </a:ext>
                  </a:extLst>
                </a:gridCol>
                <a:gridCol w="882694">
                  <a:extLst>
                    <a:ext uri="{9D8B030D-6E8A-4147-A177-3AD203B41FA5}">
                      <a16:colId xmlns:a16="http://schemas.microsoft.com/office/drawing/2014/main" val="588007262"/>
                    </a:ext>
                  </a:extLst>
                </a:gridCol>
                <a:gridCol w="882694">
                  <a:extLst>
                    <a:ext uri="{9D8B030D-6E8A-4147-A177-3AD203B41FA5}">
                      <a16:colId xmlns:a16="http://schemas.microsoft.com/office/drawing/2014/main" val="1220885672"/>
                    </a:ext>
                  </a:extLst>
                </a:gridCol>
                <a:gridCol w="882694">
                  <a:extLst>
                    <a:ext uri="{9D8B030D-6E8A-4147-A177-3AD203B41FA5}">
                      <a16:colId xmlns:a16="http://schemas.microsoft.com/office/drawing/2014/main" val="630023935"/>
                    </a:ext>
                  </a:extLst>
                </a:gridCol>
                <a:gridCol w="882694">
                  <a:extLst>
                    <a:ext uri="{9D8B030D-6E8A-4147-A177-3AD203B41FA5}">
                      <a16:colId xmlns:a16="http://schemas.microsoft.com/office/drawing/2014/main" val="826490594"/>
                    </a:ext>
                  </a:extLst>
                </a:gridCol>
              </a:tblGrid>
              <a:tr h="150495">
                <a:tc>
                  <a:txBody>
                    <a:bodyPr/>
                    <a:lstStyle/>
                    <a:p>
                      <a:pPr algn="ctr" fontAlgn="b"/>
                      <a:r>
                        <a:rPr lang="en-US" sz="1200" b="1" u="none" strike="noStrike">
                          <a:solidFill>
                            <a:schemeClr val="tx2"/>
                          </a:solidFill>
                          <a:effectLst/>
                          <a:latin typeface="+mn-lt"/>
                        </a:rPr>
                        <a:t>95</a:t>
                      </a:r>
                      <a:r>
                        <a:rPr lang="en-US" sz="1200" b="1" u="none" strike="noStrike" baseline="30000">
                          <a:solidFill>
                            <a:schemeClr val="tx2"/>
                          </a:solidFill>
                          <a:effectLst/>
                          <a:latin typeface="+mn-lt"/>
                        </a:rPr>
                        <a:t>th</a:t>
                      </a:r>
                      <a:r>
                        <a:rPr lang="en-US" sz="1200" b="1" u="none" strike="noStrike">
                          <a:solidFill>
                            <a:schemeClr val="tx2"/>
                          </a:solidFill>
                          <a:effectLst/>
                          <a:latin typeface="+mn-lt"/>
                        </a:rPr>
                        <a:t> Percentile </a:t>
                      </a:r>
                      <a:endParaRPr lang="en-US" sz="1200" b="1" i="0" u="none" strike="noStrike">
                        <a:solidFill>
                          <a:schemeClr val="tx2"/>
                        </a:solidFill>
                        <a:effectLst/>
                        <a:latin typeface="+mn-lt"/>
                      </a:endParaRPr>
                    </a:p>
                  </a:txBody>
                  <a:tcPr marL="9525" marR="9525" marT="9525" marB="0" anchor="ctr">
                    <a:solidFill>
                      <a:schemeClr val="tx2">
                        <a:lumMod val="20000"/>
                        <a:lumOff val="80000"/>
                      </a:schemeClr>
                    </a:solidFill>
                  </a:tcPr>
                </a:tc>
                <a:tc>
                  <a:txBody>
                    <a:bodyPr/>
                    <a:lstStyle/>
                    <a:p>
                      <a:pPr algn="ctr" fontAlgn="b"/>
                      <a:r>
                        <a:rPr lang="en-US" sz="1200" b="1" u="none" strike="noStrike">
                          <a:solidFill>
                            <a:schemeClr val="tx2"/>
                          </a:solidFill>
                          <a:effectLst/>
                          <a:latin typeface="+mn-lt"/>
                        </a:rPr>
                        <a:t>a. HE1-2 &amp; HE23-24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b. HE3-6</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c. HE7-10</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d. HE11-14</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e. HE15-18</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1" u="none" strike="noStrike">
                          <a:solidFill>
                            <a:schemeClr val="tx2"/>
                          </a:solidFill>
                          <a:effectLst/>
                          <a:latin typeface="+mn-lt"/>
                        </a:rPr>
                        <a:t>f. HE19-22</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2618328405"/>
                  </a:ext>
                </a:extLst>
              </a:tr>
              <a:tr h="152400">
                <a:tc>
                  <a:txBody>
                    <a:bodyPr/>
                    <a:lstStyle/>
                    <a:p>
                      <a:pPr algn="ctr" fontAlgn="b"/>
                      <a:r>
                        <a:rPr lang="en-US" sz="1200" b="1" u="none" strike="noStrike">
                          <a:solidFill>
                            <a:schemeClr val="tx2"/>
                          </a:solidFill>
                          <a:effectLst/>
                          <a:latin typeface="+mn-lt"/>
                        </a:rPr>
                        <a:t>1 – Jan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09365133"/>
                  </a:ext>
                </a:extLst>
              </a:tr>
              <a:tr h="152400">
                <a:tc>
                  <a:txBody>
                    <a:bodyPr/>
                    <a:lstStyle/>
                    <a:p>
                      <a:pPr algn="ctr" fontAlgn="b"/>
                      <a:r>
                        <a:rPr lang="en-US" sz="1200" b="1" u="none" strike="noStrike">
                          <a:solidFill>
                            <a:schemeClr val="tx2"/>
                          </a:solidFill>
                          <a:effectLst/>
                          <a:latin typeface="+mn-lt"/>
                        </a:rPr>
                        <a:t>2 – Feb</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55543072"/>
                  </a:ext>
                </a:extLst>
              </a:tr>
              <a:tr h="152400">
                <a:tc>
                  <a:txBody>
                    <a:bodyPr/>
                    <a:lstStyle/>
                    <a:p>
                      <a:pPr algn="ctr" fontAlgn="b"/>
                      <a:r>
                        <a:rPr lang="en-US" sz="1200" b="1" u="none" strike="noStrike">
                          <a:solidFill>
                            <a:schemeClr val="tx2"/>
                          </a:solidFill>
                          <a:effectLst/>
                          <a:latin typeface="+mn-lt"/>
                        </a:rPr>
                        <a:t>3 – Mar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01776436"/>
                  </a:ext>
                </a:extLst>
              </a:tr>
              <a:tr h="152400">
                <a:tc>
                  <a:txBody>
                    <a:bodyPr/>
                    <a:lstStyle/>
                    <a:p>
                      <a:pPr algn="ctr" fontAlgn="b"/>
                      <a:r>
                        <a:rPr lang="en-US" sz="1200" b="1" u="none" strike="noStrike">
                          <a:solidFill>
                            <a:schemeClr val="tx2"/>
                          </a:solidFill>
                          <a:effectLst/>
                          <a:latin typeface="+mn-lt"/>
                        </a:rPr>
                        <a:t>4 – Apr</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1193367410"/>
                  </a:ext>
                </a:extLst>
              </a:tr>
              <a:tr h="152400">
                <a:tc>
                  <a:txBody>
                    <a:bodyPr/>
                    <a:lstStyle/>
                    <a:p>
                      <a:pPr algn="ctr" fontAlgn="b"/>
                      <a:r>
                        <a:rPr lang="en-US" sz="1200" b="1" u="none" strike="noStrike">
                          <a:solidFill>
                            <a:schemeClr val="tx2"/>
                          </a:solidFill>
                          <a:effectLst/>
                          <a:latin typeface="+mn-lt"/>
                        </a:rPr>
                        <a:t>5 – May</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789654080"/>
                  </a:ext>
                </a:extLst>
              </a:tr>
              <a:tr h="152400">
                <a:tc>
                  <a:txBody>
                    <a:bodyPr/>
                    <a:lstStyle/>
                    <a:p>
                      <a:pPr algn="ctr" fontAlgn="b"/>
                      <a:r>
                        <a:rPr lang="en-US" sz="1200" b="1" u="none" strike="noStrike">
                          <a:solidFill>
                            <a:schemeClr val="tx2"/>
                          </a:solidFill>
                          <a:effectLst/>
                          <a:latin typeface="+mn-lt"/>
                        </a:rPr>
                        <a:t>6 – Jun</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573050495"/>
                  </a:ext>
                </a:extLst>
              </a:tr>
              <a:tr h="152400">
                <a:tc>
                  <a:txBody>
                    <a:bodyPr/>
                    <a:lstStyle/>
                    <a:p>
                      <a:pPr algn="ctr" fontAlgn="b"/>
                      <a:r>
                        <a:rPr lang="en-US" sz="1200" b="1" u="none" strike="noStrike">
                          <a:solidFill>
                            <a:schemeClr val="tx2"/>
                          </a:solidFill>
                          <a:effectLst/>
                          <a:latin typeface="+mn-lt"/>
                        </a:rPr>
                        <a:t>7 – Jul</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2626095882"/>
                  </a:ext>
                </a:extLst>
              </a:tr>
              <a:tr h="152400">
                <a:tc>
                  <a:txBody>
                    <a:bodyPr/>
                    <a:lstStyle/>
                    <a:p>
                      <a:pPr algn="ctr" fontAlgn="b"/>
                      <a:r>
                        <a:rPr lang="en-US" sz="1200" b="1" u="none" strike="noStrike">
                          <a:solidFill>
                            <a:schemeClr val="tx2"/>
                          </a:solidFill>
                          <a:effectLst/>
                          <a:latin typeface="+mn-lt"/>
                        </a:rPr>
                        <a:t>8 – Aug</a:t>
                      </a:r>
                      <a:endParaRPr lang="en-US" sz="1200" b="1" i="0" u="none" strike="noStrike">
                        <a:solidFill>
                          <a:schemeClr val="tx2"/>
                        </a:solidFill>
                        <a:effectLst/>
                        <a:latin typeface="+mn-lt"/>
                      </a:endParaRP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711284486"/>
                  </a:ext>
                </a:extLst>
              </a:tr>
              <a:tr h="152400">
                <a:tc>
                  <a:txBody>
                    <a:bodyPr/>
                    <a:lstStyle/>
                    <a:p>
                      <a:pPr algn="ctr" fontAlgn="b"/>
                      <a:r>
                        <a:rPr lang="en-US" sz="1200" b="1" i="0" u="none" strike="noStrike">
                          <a:solidFill>
                            <a:schemeClr val="tx2"/>
                          </a:solidFill>
                          <a:effectLst/>
                          <a:latin typeface="+mn-lt"/>
                        </a:rPr>
                        <a:t>Aug 17, 25, 30</a:t>
                      </a:r>
                    </a:p>
                  </a:txBody>
                  <a:tcPr marL="9525" marR="9525" marT="9525" marB="0" anchor="ctr">
                    <a:solidFill>
                      <a:schemeClr val="accent1">
                        <a:lumMod val="20000"/>
                        <a:lumOff val="80000"/>
                      </a:schemeClr>
                    </a:solidFill>
                  </a:tcP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tc>
                  <a:txBody>
                    <a:bodyPr/>
                    <a:lstStyle/>
                    <a:p>
                      <a:pPr algn="ctr" fontAlgn="b"/>
                      <a:r>
                        <a:rPr lang="en-US" sz="1200" b="0" i="0" u="none" strike="noStrike">
                          <a:solidFill>
                            <a:schemeClr val="tx2"/>
                          </a:solidFill>
                          <a:effectLst/>
                          <a:latin typeface="+mn-lt"/>
                        </a:rPr>
                        <a:t>30 min</a:t>
                      </a:r>
                    </a:p>
                  </a:txBody>
                  <a:tcPr marL="9525" marR="9525" marT="9525" marB="0" anchor="ctr"/>
                </a:tc>
                <a:extLst>
                  <a:ext uri="{0D108BD9-81ED-4DB2-BD59-A6C34878D82A}">
                    <a16:rowId xmlns:a16="http://schemas.microsoft.com/office/drawing/2014/main" val="3539890984"/>
                  </a:ext>
                </a:extLst>
              </a:tr>
            </a:tbl>
          </a:graphicData>
        </a:graphic>
      </p:graphicFrame>
    </p:spTree>
    <p:extLst>
      <p:ext uri="{BB962C8B-B14F-4D97-AF65-F5344CB8AC3E}">
        <p14:creationId xmlns:p14="http://schemas.microsoft.com/office/powerpoint/2010/main" val="1221041717"/>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26310</TotalTime>
  <Words>1674</Words>
  <Application>Microsoft Office PowerPoint</Application>
  <PresentationFormat>On-screen Show (4:3)</PresentationFormat>
  <Paragraphs>265</Paragraphs>
  <Slides>10</Slides>
  <Notes>2</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10</vt:i4>
      </vt:variant>
    </vt:vector>
  </HeadingPairs>
  <TitlesOfParts>
    <vt:vector size="17" baseType="lpstr">
      <vt:lpstr>Arial</vt:lpstr>
      <vt:lpstr>Calibri</vt:lpstr>
      <vt:lpstr>Courier New</vt:lpstr>
      <vt:lpstr>Wingdings</vt:lpstr>
      <vt:lpstr>1_Office Theme</vt:lpstr>
      <vt:lpstr>2_Custom Design</vt:lpstr>
      <vt:lpstr>3_Custom Design</vt:lpstr>
      <vt:lpstr>PowerPoint Presentation</vt:lpstr>
      <vt:lpstr>Introduction</vt:lpstr>
      <vt:lpstr>2024 ECRS Methodology Review</vt:lpstr>
      <vt:lpstr>2024 ECRS Methodology Review, Contd.</vt:lpstr>
      <vt:lpstr>Deployment of SCED Dispatchable ECRS</vt:lpstr>
      <vt:lpstr>Summary &amp; Thoughts on Future</vt:lpstr>
      <vt:lpstr>PowerPoint Presentation</vt:lpstr>
      <vt:lpstr>Example Scenario </vt:lpstr>
      <vt:lpstr>Cold Start-up Time of OFFNS Resources in 2023</vt:lpstr>
      <vt:lpstr>2024 ECRS Quantities: Computed using 2024 and 2023 Methodology</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Mago, Nitika</cp:lastModifiedBy>
  <cp:revision>578</cp:revision>
  <dcterms:created xsi:type="dcterms:W3CDTF">2016-04-16T13:25:21Z</dcterms:created>
  <dcterms:modified xsi:type="dcterms:W3CDTF">2024-04-12T17:57:25Z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2024-04-11T16:51:30Z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94f2ac16-ad71-4adf-9b2b-eacd786171ee</vt:lpwstr>
  </property>
  <property fmtid="{D5CDD505-2E9C-101B-9397-08002B2CF9AE}" pid="8" name="MSIP_Label_7084cbda-52b8-46fb-a7b7-cb5bd465ed85_ContentBits">
    <vt:lpwstr>0</vt:lpwstr>
  </property>
</Properties>
</file>