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7"/>
  </p:notesMasterIdLst>
  <p:handoutMasterIdLst>
    <p:handoutMasterId r:id="rId18"/>
  </p:handoutMasterIdLst>
  <p:sldIdLst>
    <p:sldId id="268" r:id="rId6"/>
    <p:sldId id="397" r:id="rId7"/>
    <p:sldId id="493" r:id="rId8"/>
    <p:sldId id="494" r:id="rId9"/>
    <p:sldId id="500" r:id="rId10"/>
    <p:sldId id="499" r:id="rId11"/>
    <p:sldId id="482" r:id="rId12"/>
    <p:sldId id="496" r:id="rId13"/>
    <p:sldId id="503" r:id="rId14"/>
    <p:sldId id="501" r:id="rId15"/>
    <p:sldId id="502"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62FE15F-B24D-923F-93DA-036D91E4413F}" name="Ahmed, Tanzila" initials="AT" userId="S::Tanzila.Ahmed@ercot.com::ea06b024-ef11-47eb-8d9d-0be56109653e" providerId="AD"/>
  <p188:author id="{2DE3ACE0-512C-E763-A179-CB464EA16886}" name="Holland, Caleb" initials="HC" userId="S::Caleb.Holland2@ercot.com::e6ba0c94-39b1-46e8-bff2-a2436d4cb86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5B6770"/>
    <a:srgbClr val="59656E"/>
    <a:srgbClr val="969DA3"/>
    <a:srgbClr val="5A666F"/>
    <a:srgbClr val="FFD000"/>
    <a:srgbClr val="FBB56F"/>
    <a:srgbClr val="01B8F5"/>
    <a:srgbClr val="EFF0F0"/>
    <a:srgbClr val="B395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70" autoAdjust="0"/>
    <p:restoredTop sz="93420" autoAdjust="0"/>
  </p:normalViewPr>
  <p:slideViewPr>
    <p:cSldViewPr snapToGrid="0" showGuides="1">
      <p:cViewPr varScale="1">
        <p:scale>
          <a:sx n="68" d="100"/>
          <a:sy n="68" d="100"/>
        </p:scale>
        <p:origin x="1596" y="78"/>
      </p:cViewPr>
      <p:guideLst>
        <p:guide orient="horz" pos="2160"/>
        <p:guide pos="2880"/>
      </p:guideLst>
    </p:cSldViewPr>
  </p:slideViewPr>
  <p:notesTextViewPr>
    <p:cViewPr>
      <p:scale>
        <a:sx n="3" d="2"/>
        <a:sy n="3" d="2"/>
      </p:scale>
      <p:origin x="0" y="0"/>
    </p:cViewPr>
  </p:notesTextViewPr>
  <p:notesViewPr>
    <p:cSldViewPr snapToGrid="0" showGuides="1">
      <p:cViewPr varScale="1">
        <p:scale>
          <a:sx n="95" d="100"/>
          <a:sy n="95" d="100"/>
        </p:scale>
        <p:origin x="353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4/5/2024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4/5/2024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257800"/>
          </a:xfrm>
          <a:prstGeom prst="rect">
            <a:avLst/>
          </a:prstGeom>
        </p:spPr>
        <p:txBody>
          <a:bodyPr/>
          <a:lstStyle>
            <a:lvl1pPr algn="just">
              <a:spcBef>
                <a:spcPts val="1200"/>
              </a:spcBef>
              <a:defRPr sz="2200">
                <a:solidFill>
                  <a:schemeClr val="tx2"/>
                </a:solidFill>
              </a:defRPr>
            </a:lvl1pPr>
            <a:lvl2pPr algn="just">
              <a:spcBef>
                <a:spcPts val="600"/>
              </a:spcBef>
              <a:defRPr sz="1800">
                <a:solidFill>
                  <a:schemeClr val="tx2"/>
                </a:solidFill>
              </a:defRPr>
            </a:lvl2pPr>
            <a:lvl3pPr marL="1143000" indent="-228600" algn="just">
              <a:spcBef>
                <a:spcPts val="600"/>
              </a:spcBef>
              <a:buFont typeface="Courier New" panose="02070309020205020404" pitchFamily="49" charset="0"/>
              <a:buChar char="o"/>
              <a:defRPr sz="1600">
                <a:solidFill>
                  <a:schemeClr val="tx2"/>
                </a:solidFill>
              </a:defRPr>
            </a:lvl3pPr>
            <a:lvl4pPr marL="1600200" indent="-228600" algn="just">
              <a:spcBef>
                <a:spcPts val="600"/>
              </a:spcBef>
              <a:buFont typeface="Wingdings" panose="05000000000000000000" pitchFamily="2" charset="2"/>
              <a:buChar char="§"/>
              <a:defRPr sz="1400">
                <a:solidFill>
                  <a:schemeClr val="tx2"/>
                </a:solidFill>
              </a:defRPr>
            </a:lvl4pPr>
            <a:lvl5pPr algn="just">
              <a:spcBef>
                <a:spcPts val="600"/>
              </a:spcBef>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68791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257800"/>
          </a:xfrm>
          <a:prstGeom prst="rect">
            <a:avLst/>
          </a:prstGeom>
        </p:spPr>
        <p:txBody>
          <a:bodyPr/>
          <a:lstStyle>
            <a:lvl1pPr algn="just">
              <a:spcBef>
                <a:spcPts val="1200"/>
              </a:spcBef>
              <a:defRPr sz="2200">
                <a:solidFill>
                  <a:schemeClr val="tx2"/>
                </a:solidFill>
              </a:defRPr>
            </a:lvl1pPr>
            <a:lvl2pPr algn="just">
              <a:spcBef>
                <a:spcPts val="600"/>
              </a:spcBef>
              <a:defRPr sz="1800">
                <a:solidFill>
                  <a:schemeClr val="tx2"/>
                </a:solidFill>
              </a:defRPr>
            </a:lvl2pPr>
            <a:lvl3pPr marL="1143000" indent="-228600" algn="just">
              <a:spcBef>
                <a:spcPts val="600"/>
              </a:spcBef>
              <a:buFont typeface="Courier New" panose="02070309020205020404" pitchFamily="49" charset="0"/>
              <a:buChar char="o"/>
              <a:defRPr sz="1600">
                <a:solidFill>
                  <a:schemeClr val="tx2"/>
                </a:solidFill>
              </a:defRPr>
            </a:lvl3pPr>
            <a:lvl4pPr marL="1600200" indent="-228600" algn="just">
              <a:spcBef>
                <a:spcPts val="600"/>
              </a:spcBef>
              <a:buFont typeface="Wingdings" panose="05000000000000000000" pitchFamily="2" charset="2"/>
              <a:buChar char="§"/>
              <a:defRPr sz="1400">
                <a:solidFill>
                  <a:schemeClr val="tx2"/>
                </a:solidFill>
              </a:defRPr>
            </a:lvl4pPr>
            <a:lvl5pPr algn="just">
              <a:spcBef>
                <a:spcPts val="600"/>
              </a:spcBef>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0"/>
            <a:ext cx="3886200" cy="5257799"/>
          </a:xfrm>
          <a:prstGeom prst="rect">
            <a:avLst/>
          </a:prstGeom>
        </p:spPr>
        <p:txBody>
          <a:bodyPr/>
          <a:lstStyle>
            <a:lvl1pPr algn="just">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5257798"/>
          </a:xfrm>
          <a:prstGeom prst="rect">
            <a:avLst/>
          </a:prstGeom>
        </p:spPr>
        <p:txBody>
          <a:bodyPr/>
          <a:lstStyle>
            <a:lvl1pPr algn="just">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22A4159-E376-4688-8253-2AA58237E617}"/>
              </a:ext>
            </a:extLst>
          </p:cNvPr>
          <p:cNvSpPr>
            <a:spLocks noGrp="1"/>
          </p:cNvSpPr>
          <p:nvPr>
            <p:ph type="ftr" sz="quarter" idx="10"/>
          </p:nvPr>
        </p:nvSpPr>
        <p:spPr/>
        <p:txBody>
          <a:bodyPr/>
          <a:lstStyle/>
          <a:p>
            <a:r>
              <a:rPr lang="en-US" dirty="0"/>
              <a:t>Footer text goes here.</a:t>
            </a:r>
          </a:p>
        </p:txBody>
      </p:sp>
      <p:sp>
        <p:nvSpPr>
          <p:cNvPr id="4" name="Slide Number Placeholder 3">
            <a:extLst>
              <a:ext uri="{FF2B5EF4-FFF2-40B4-BE49-F238E27FC236}">
                <a16:creationId xmlns:a16="http://schemas.microsoft.com/office/drawing/2014/main" id="{85A1BC46-C9FA-433A-9D79-A5565213A222}"/>
              </a:ext>
            </a:extLst>
          </p:cNvPr>
          <p:cNvSpPr>
            <a:spLocks noGrp="1"/>
          </p:cNvSpPr>
          <p:nvPr>
            <p:ph type="sldNum" sz="quarter" idx="11"/>
          </p:nvPr>
        </p:nvSpPr>
        <p:spPr/>
        <p:txBody>
          <a:bodyPr/>
          <a:lstStyle/>
          <a:p>
            <a:fld id="{1D93BD3E-1E9A-4970-A6F7-E7AC52762E0C}" type="slidenum">
              <a:rPr lang="en-US" smtClean="0"/>
              <a:pPr/>
              <a:t>‹#›</a:t>
            </a:fld>
            <a:endParaRPr lang="en-US" dirty="0"/>
          </a:p>
        </p:txBody>
      </p:sp>
      <p:sp>
        <p:nvSpPr>
          <p:cNvPr id="6" name="TextBox 5">
            <a:extLst>
              <a:ext uri="{FF2B5EF4-FFF2-40B4-BE49-F238E27FC236}">
                <a16:creationId xmlns:a16="http://schemas.microsoft.com/office/drawing/2014/main" id="{19251A15-5BA5-48ED-87D0-D9B820C6915D}"/>
              </a:ext>
            </a:extLst>
          </p:cNvPr>
          <p:cNvSpPr txBox="1"/>
          <p:nvPr userDrawn="1"/>
        </p:nvSpPr>
        <p:spPr>
          <a:xfrm>
            <a:off x="628650" y="4777707"/>
            <a:ext cx="7886700" cy="400110"/>
          </a:xfrm>
          <a:prstGeom prst="rect">
            <a:avLst/>
          </a:prstGeom>
          <a:noFill/>
        </p:spPr>
        <p:txBody>
          <a:bodyPr wrap="square">
            <a:spAutoFit/>
          </a:bodyPr>
          <a:lstStyle/>
          <a:p>
            <a:pPr algn="ctr"/>
            <a:r>
              <a:rPr lang="en-US" sz="2000" dirty="0">
                <a:solidFill>
                  <a:srgbClr val="5B6770"/>
                </a:solidFill>
                <a:latin typeface="+mn-lt"/>
              </a:rPr>
              <a:t>Stakeholder comments also welcomed through:</a:t>
            </a:r>
          </a:p>
        </p:txBody>
      </p:sp>
      <p:grpSp>
        <p:nvGrpSpPr>
          <p:cNvPr id="25" name="Group 24">
            <a:extLst>
              <a:ext uri="{FF2B5EF4-FFF2-40B4-BE49-F238E27FC236}">
                <a16:creationId xmlns:a16="http://schemas.microsoft.com/office/drawing/2014/main" id="{946F32AE-6F67-412B-9CCB-8ED8AF43B1FC}"/>
              </a:ext>
            </a:extLst>
          </p:cNvPr>
          <p:cNvGrpSpPr/>
          <p:nvPr userDrawn="1"/>
        </p:nvGrpSpPr>
        <p:grpSpPr>
          <a:xfrm>
            <a:off x="626442" y="1855546"/>
            <a:ext cx="7888908" cy="2541741"/>
            <a:chOff x="626442" y="1855546"/>
            <a:chExt cx="7888908" cy="2541741"/>
          </a:xfrm>
        </p:grpSpPr>
        <p:grpSp>
          <p:nvGrpSpPr>
            <p:cNvPr id="26" name="Group 25">
              <a:extLst>
                <a:ext uri="{FF2B5EF4-FFF2-40B4-BE49-F238E27FC236}">
                  <a16:creationId xmlns:a16="http://schemas.microsoft.com/office/drawing/2014/main" id="{3B5088DD-F857-4F49-B345-0680DE5B5722}"/>
                </a:ext>
              </a:extLst>
            </p:cNvPr>
            <p:cNvGrpSpPr/>
            <p:nvPr userDrawn="1"/>
          </p:nvGrpSpPr>
          <p:grpSpPr>
            <a:xfrm>
              <a:off x="1979518" y="3256708"/>
              <a:ext cx="5001144" cy="1140579"/>
              <a:chOff x="1891295" y="3324718"/>
              <a:chExt cx="5001144" cy="1140579"/>
            </a:xfrm>
          </p:grpSpPr>
          <p:sp>
            <p:nvSpPr>
              <p:cNvPr id="28" name="Thought Bubble: Cloud 27">
                <a:extLst>
                  <a:ext uri="{FF2B5EF4-FFF2-40B4-BE49-F238E27FC236}">
                    <a16:creationId xmlns:a16="http://schemas.microsoft.com/office/drawing/2014/main" id="{782F9F89-298D-47E1-9392-8D84FA4F98A5}"/>
                  </a:ext>
                </a:extLst>
              </p:cNvPr>
              <p:cNvSpPr/>
              <p:nvPr userDrawn="1"/>
            </p:nvSpPr>
            <p:spPr>
              <a:xfrm rot="21250229">
                <a:off x="2818145" y="3440636"/>
                <a:ext cx="1371600" cy="731520"/>
              </a:xfrm>
              <a:prstGeom prst="cloudCallout">
                <a:avLst>
                  <a:gd name="adj1" fmla="val 16924"/>
                  <a:gd name="adj2" fmla="val 119691"/>
                </a:avLst>
              </a:prstGeom>
              <a:solidFill>
                <a:srgbClr val="FFD100">
                  <a:alpha val="70000"/>
                </a:srgbClr>
              </a:solidFill>
              <a:ln>
                <a:solidFill>
                  <a:srgbClr val="5B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Lightning Bolt 28">
                <a:extLst>
                  <a:ext uri="{FF2B5EF4-FFF2-40B4-BE49-F238E27FC236}">
                    <a16:creationId xmlns:a16="http://schemas.microsoft.com/office/drawing/2014/main" id="{2871367C-126A-45DC-851B-90FFFC60DE7B}"/>
                  </a:ext>
                </a:extLst>
              </p:cNvPr>
              <p:cNvSpPr/>
              <p:nvPr userDrawn="1"/>
            </p:nvSpPr>
            <p:spPr>
              <a:xfrm rot="20447634" flipH="1">
                <a:off x="4730908" y="3418524"/>
                <a:ext cx="1361529" cy="1046773"/>
              </a:xfrm>
              <a:prstGeom prst="lightningBolt">
                <a:avLst/>
              </a:prstGeom>
              <a:solidFill>
                <a:srgbClr val="FF8200">
                  <a:alpha val="70000"/>
                </a:srgbClr>
              </a:solidFill>
              <a:ln>
                <a:solidFill>
                  <a:srgbClr val="5B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peech Bubble: Rectangle 29">
                <a:extLst>
                  <a:ext uri="{FF2B5EF4-FFF2-40B4-BE49-F238E27FC236}">
                    <a16:creationId xmlns:a16="http://schemas.microsoft.com/office/drawing/2014/main" id="{09F1641C-EA21-48F2-9AAB-0C876F6C8753}"/>
                  </a:ext>
                </a:extLst>
              </p:cNvPr>
              <p:cNvSpPr/>
              <p:nvPr userDrawn="1"/>
            </p:nvSpPr>
            <p:spPr>
              <a:xfrm rot="20856788">
                <a:off x="1891295" y="3580983"/>
                <a:ext cx="1371600" cy="731520"/>
              </a:xfrm>
              <a:prstGeom prst="wedgeRectCallout">
                <a:avLst>
                  <a:gd name="adj1" fmla="val -4730"/>
                  <a:gd name="adj2" fmla="val 107736"/>
                </a:avLst>
              </a:prstGeom>
              <a:solidFill>
                <a:srgbClr val="00AEC7">
                  <a:alpha val="70000"/>
                </a:srgbClr>
              </a:solidFill>
              <a:ln>
                <a:solidFill>
                  <a:srgbClr val="5B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0" dirty="0">
                    <a:solidFill>
                      <a:schemeClr val="bg1"/>
                    </a:solidFill>
                  </a:rPr>
                  <a:t>Question?</a:t>
                </a:r>
              </a:p>
            </p:txBody>
          </p:sp>
          <p:sp>
            <p:nvSpPr>
              <p:cNvPr id="31" name="Speech Bubble: Oval 30">
                <a:extLst>
                  <a:ext uri="{FF2B5EF4-FFF2-40B4-BE49-F238E27FC236}">
                    <a16:creationId xmlns:a16="http://schemas.microsoft.com/office/drawing/2014/main" id="{E635AB9F-CB94-48E8-8131-459B38672ED9}"/>
                  </a:ext>
                </a:extLst>
              </p:cNvPr>
              <p:cNvSpPr/>
              <p:nvPr userDrawn="1"/>
            </p:nvSpPr>
            <p:spPr>
              <a:xfrm>
                <a:off x="3818992" y="3324718"/>
                <a:ext cx="1438808" cy="731520"/>
              </a:xfrm>
              <a:prstGeom prst="wedgeEllipseCallout">
                <a:avLst>
                  <a:gd name="adj1" fmla="val -4855"/>
                  <a:gd name="adj2" fmla="val 131714"/>
                </a:avLst>
              </a:prstGeom>
              <a:solidFill>
                <a:srgbClr val="890C58">
                  <a:alpha val="70000"/>
                </a:srgbClr>
              </a:solidFill>
              <a:ln>
                <a:solidFill>
                  <a:srgbClr val="5B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Comments?</a:t>
                </a:r>
              </a:p>
            </p:txBody>
          </p:sp>
          <p:sp>
            <p:nvSpPr>
              <p:cNvPr id="32" name="Speech Bubble: Rectangle with Corners Rounded 31">
                <a:extLst>
                  <a:ext uri="{FF2B5EF4-FFF2-40B4-BE49-F238E27FC236}">
                    <a16:creationId xmlns:a16="http://schemas.microsoft.com/office/drawing/2014/main" id="{DCC9CE1B-A89D-4D9B-824F-E4A414A2EECC}"/>
                  </a:ext>
                </a:extLst>
              </p:cNvPr>
              <p:cNvSpPr/>
              <p:nvPr userDrawn="1"/>
            </p:nvSpPr>
            <p:spPr>
              <a:xfrm rot="722962" flipH="1">
                <a:off x="5520839" y="3532991"/>
                <a:ext cx="1371600" cy="731520"/>
              </a:xfrm>
              <a:prstGeom prst="wedgeRoundRectCallout">
                <a:avLst>
                  <a:gd name="adj1" fmla="val -722"/>
                  <a:gd name="adj2" fmla="val 115255"/>
                  <a:gd name="adj3" fmla="val 16667"/>
                </a:avLst>
              </a:prstGeom>
              <a:solidFill>
                <a:srgbClr val="5B6770">
                  <a:alpha val="70000"/>
                </a:srgbClr>
              </a:solidFill>
              <a:ln>
                <a:solidFill>
                  <a:srgbClr val="5B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Suggestions?</a:t>
                </a:r>
              </a:p>
            </p:txBody>
          </p:sp>
        </p:grpSp>
        <p:pic>
          <p:nvPicPr>
            <p:cNvPr id="27" name="Picture 26">
              <a:extLst>
                <a:ext uri="{FF2B5EF4-FFF2-40B4-BE49-F238E27FC236}">
                  <a16:creationId xmlns:a16="http://schemas.microsoft.com/office/drawing/2014/main" id="{5A102F17-0673-4747-862E-5482A7CF6133}"/>
                </a:ext>
              </a:extLst>
            </p:cNvPr>
            <p:cNvPicPr>
              <a:picLocks noChangeAspect="1"/>
            </p:cNvPicPr>
            <p:nvPr userDrawn="1"/>
          </p:nvPicPr>
          <p:blipFill>
            <a:blip r:embed="rId2"/>
            <a:stretch>
              <a:fillRect/>
            </a:stretch>
          </p:blipFill>
          <p:spPr>
            <a:xfrm>
              <a:off x="626442" y="1855546"/>
              <a:ext cx="7888908" cy="1603387"/>
            </a:xfrm>
            <a:prstGeom prst="rect">
              <a:avLst/>
            </a:prstGeom>
          </p:spPr>
        </p:pic>
      </p:grpSp>
      <p:sp>
        <p:nvSpPr>
          <p:cNvPr id="35" name="Text Placeholder 34">
            <a:extLst>
              <a:ext uri="{FF2B5EF4-FFF2-40B4-BE49-F238E27FC236}">
                <a16:creationId xmlns:a16="http://schemas.microsoft.com/office/drawing/2014/main" id="{1051DB1A-7068-4152-9C37-764D6283B5B3}"/>
              </a:ext>
            </a:extLst>
          </p:cNvPr>
          <p:cNvSpPr>
            <a:spLocks noGrp="1"/>
          </p:cNvSpPr>
          <p:nvPr>
            <p:ph type="body" sz="quarter" idx="12" hasCustomPrompt="1"/>
          </p:nvPr>
        </p:nvSpPr>
        <p:spPr>
          <a:xfrm>
            <a:off x="1522544" y="5172570"/>
            <a:ext cx="6324600" cy="888224"/>
          </a:xfrm>
          <a:prstGeom prst="rect">
            <a:avLst/>
          </a:prstGeom>
        </p:spPr>
        <p:txBody>
          <a:bodyPr/>
          <a:lstStyle>
            <a:lvl1pPr marL="0" indent="0" algn="ctr">
              <a:buNone/>
              <a:defRPr sz="1800">
                <a:solidFill>
                  <a:srgbClr val="5B6770"/>
                </a:solidFill>
              </a:defRPr>
            </a:lvl1pPr>
          </a:lstStyle>
          <a:p>
            <a:pPr lvl="0"/>
            <a:r>
              <a:rPr lang="en-US" dirty="0"/>
              <a:t>Firstname.Lastname@ercot.com</a:t>
            </a:r>
          </a:p>
        </p:txBody>
      </p:sp>
    </p:spTree>
    <p:extLst>
      <p:ext uri="{BB962C8B-B14F-4D97-AF65-F5344CB8AC3E}">
        <p14:creationId xmlns:p14="http://schemas.microsoft.com/office/powerpoint/2010/main" val="18190347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 id="2147483663"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05561"/>
            <a:ext cx="5486400" cy="3200876"/>
          </a:xfrm>
          <a:prstGeom prst="rect">
            <a:avLst/>
          </a:prstGeom>
          <a:noFill/>
        </p:spPr>
        <p:txBody>
          <a:bodyPr wrap="square" rtlCol="0">
            <a:spAutoFit/>
          </a:bodyPr>
          <a:lstStyle/>
          <a:p>
            <a:r>
              <a:rPr lang="en-US" sz="2000" b="1" dirty="0">
                <a:solidFill>
                  <a:schemeClr val="tx2"/>
                </a:solidFill>
              </a:rPr>
              <a:t>San Antonio South Reliability II </a:t>
            </a:r>
            <a:r>
              <a:rPr lang="en-US" altLang="en-US" sz="2000" b="1" dirty="0">
                <a:solidFill>
                  <a:schemeClr val="tx2"/>
                </a:solidFill>
              </a:rPr>
              <a:t>Regional Planning Group Project</a:t>
            </a:r>
            <a:endParaRPr lang="en-US" sz="2000" b="1" dirty="0">
              <a:solidFill>
                <a:schemeClr val="tx2"/>
              </a:solidFill>
            </a:endParaRPr>
          </a:p>
          <a:p>
            <a:endParaRPr lang="en-US" dirty="0">
              <a:solidFill>
                <a:schemeClr val="tx2"/>
              </a:solidFill>
            </a:endParaRPr>
          </a:p>
          <a:p>
            <a:r>
              <a:rPr lang="en-US" i="1" dirty="0">
                <a:solidFill>
                  <a:schemeClr val="tx2"/>
                </a:solidFill>
              </a:rPr>
              <a:t>Prabhu</a:t>
            </a:r>
            <a:r>
              <a:rPr lang="en-US" dirty="0">
                <a:solidFill>
                  <a:schemeClr val="tx2"/>
                </a:solidFill>
              </a:rPr>
              <a:t> </a:t>
            </a:r>
            <a:r>
              <a:rPr lang="en-US" i="1" dirty="0">
                <a:solidFill>
                  <a:schemeClr val="tx2"/>
                </a:solidFill>
              </a:rPr>
              <a:t>Gnanam</a:t>
            </a:r>
          </a:p>
          <a:p>
            <a:r>
              <a:rPr lang="en-US" dirty="0">
                <a:solidFill>
                  <a:schemeClr val="tx2"/>
                </a:solidFill>
              </a:rPr>
              <a:t>Director, Grid Planning</a:t>
            </a:r>
          </a:p>
          <a:p>
            <a:endParaRPr lang="en-US" dirty="0">
              <a:solidFill>
                <a:schemeClr val="tx2"/>
              </a:solidFill>
            </a:endParaRPr>
          </a:p>
          <a:p>
            <a:endParaRPr lang="en-US" dirty="0">
              <a:solidFill>
                <a:schemeClr val="tx2"/>
              </a:solidFill>
            </a:endParaRPr>
          </a:p>
          <a:p>
            <a:r>
              <a:rPr lang="en-US" dirty="0">
                <a:solidFill>
                  <a:schemeClr val="tx2"/>
                </a:solidFill>
              </a:rPr>
              <a:t>Technical Advisory Committee Meeting</a:t>
            </a:r>
          </a:p>
          <a:p>
            <a:endParaRPr lang="en-US" dirty="0">
              <a:solidFill>
                <a:schemeClr val="tx2"/>
              </a:solidFill>
            </a:endParaRPr>
          </a:p>
          <a:p>
            <a:r>
              <a:rPr lang="en-US" dirty="0">
                <a:solidFill>
                  <a:schemeClr val="tx2"/>
                </a:solidFill>
              </a:rPr>
              <a:t>ERCOT Public</a:t>
            </a:r>
          </a:p>
          <a:p>
            <a:r>
              <a:rPr lang="en-US" dirty="0">
                <a:solidFill>
                  <a:schemeClr val="tx2"/>
                </a:solidFill>
              </a:rPr>
              <a:t>April 15, 2024</a:t>
            </a:r>
          </a:p>
        </p:txBody>
      </p:sp>
    </p:spTree>
    <p:extLst>
      <p:ext uri="{BB962C8B-B14F-4D97-AF65-F5344CB8AC3E}">
        <p14:creationId xmlns:p14="http://schemas.microsoft.com/office/powerpoint/2010/main" val="3297589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38624-A7D8-B671-8E25-F4C6E9499C84}"/>
              </a:ext>
            </a:extLst>
          </p:cNvPr>
          <p:cNvSpPr>
            <a:spLocks noGrp="1"/>
          </p:cNvSpPr>
          <p:nvPr>
            <p:ph type="title"/>
          </p:nvPr>
        </p:nvSpPr>
        <p:spPr/>
        <p:txBody>
          <a:bodyPr/>
          <a:lstStyle/>
          <a:p>
            <a:r>
              <a:rPr lang="en-US" dirty="0"/>
              <a:t>ERCOT Recommendation: Option 14 (continued)</a:t>
            </a:r>
          </a:p>
        </p:txBody>
      </p:sp>
      <p:sp>
        <p:nvSpPr>
          <p:cNvPr id="3" name="Content Placeholder 2">
            <a:extLst>
              <a:ext uri="{FF2B5EF4-FFF2-40B4-BE49-F238E27FC236}">
                <a16:creationId xmlns:a16="http://schemas.microsoft.com/office/drawing/2014/main" id="{C0E76452-B387-4D7A-AF41-D6FB9E063781}"/>
              </a:ext>
            </a:extLst>
          </p:cNvPr>
          <p:cNvSpPr>
            <a:spLocks noGrp="1"/>
          </p:cNvSpPr>
          <p:nvPr>
            <p:ph idx="1"/>
          </p:nvPr>
        </p:nvSpPr>
        <p:spPr>
          <a:xfrm>
            <a:off x="304800" y="800099"/>
            <a:ext cx="8534400" cy="5474865"/>
          </a:xfrm>
        </p:spPr>
        <p:txBody>
          <a:bodyPr/>
          <a:lstStyle/>
          <a:p>
            <a:r>
              <a:rPr lang="en-US" dirty="0"/>
              <a:t>Construct a new Eastside 345/138-kV station near Beck Rd. The Eastside 345/138-kV station includes two 345/138-kV autotransformers, each with normal and emergency ratings of at least 600 MVA, and will be interconnected as follows:</a:t>
            </a:r>
          </a:p>
          <a:p>
            <a:pPr lvl="1"/>
            <a:r>
              <a:rPr lang="en-US" dirty="0"/>
              <a:t>Loop the existing Skyline to Spruce 345-kV double circuit transmission line into the new Eastside 345-kV station;</a:t>
            </a:r>
          </a:p>
          <a:p>
            <a:pPr lvl="1"/>
            <a:r>
              <a:rPr lang="en-US" dirty="0"/>
              <a:t>Loop the existing Deely to Martinez 138-kV single circuit transmission line into the new Eastside 138-kV station;</a:t>
            </a:r>
          </a:p>
          <a:p>
            <a:pPr lvl="1"/>
            <a:r>
              <a:rPr lang="en-US" dirty="0"/>
              <a:t>Loop the existing Deely to Walzem 138-kV single circuit transmission line into the new Eastside 138-kV station;</a:t>
            </a:r>
          </a:p>
          <a:p>
            <a:pPr lvl="1"/>
            <a:r>
              <a:rPr lang="en-US" dirty="0"/>
              <a:t>Loop the existing Beck to Kirby 138-kV single circuit transmission line into the new Eastside 138-kV station; and</a:t>
            </a:r>
          </a:p>
          <a:p>
            <a:pPr lvl="1"/>
            <a:r>
              <a:rPr lang="en-US" dirty="0"/>
              <a:t>Loop the existing Kirby to Sulphur 138-kV single circuit transmission line into the new Eastside 138-kV station.</a:t>
            </a:r>
          </a:p>
          <a:p>
            <a:pPr lvl="1"/>
            <a:endParaRPr lang="en-US" dirty="0"/>
          </a:p>
        </p:txBody>
      </p:sp>
      <p:sp>
        <p:nvSpPr>
          <p:cNvPr id="4" name="Slide Number Placeholder 3">
            <a:extLst>
              <a:ext uri="{FF2B5EF4-FFF2-40B4-BE49-F238E27FC236}">
                <a16:creationId xmlns:a16="http://schemas.microsoft.com/office/drawing/2014/main" id="{F6049E43-7156-91FE-153D-2C00A3C26C15}"/>
              </a:ext>
            </a:extLst>
          </p:cNvPr>
          <p:cNvSpPr>
            <a:spLocks noGrp="1"/>
          </p:cNvSpPr>
          <p:nvPr>
            <p:ph type="sldNum" sz="quarter" idx="4"/>
          </p:nvPr>
        </p:nvSpPr>
        <p:spPr/>
        <p:txBody>
          <a:bodyPr/>
          <a:lstStyle/>
          <a:p>
            <a:fld id="{1D93BD3E-1E9A-4970-A6F7-E7AC52762E0C}" type="slidenum">
              <a:rPr lang="en-US" smtClean="0"/>
              <a:pPr/>
              <a:t>10</a:t>
            </a:fld>
            <a:endParaRPr lang="en-US" dirty="0"/>
          </a:p>
        </p:txBody>
      </p:sp>
    </p:spTree>
    <p:extLst>
      <p:ext uri="{BB962C8B-B14F-4D97-AF65-F5344CB8AC3E}">
        <p14:creationId xmlns:p14="http://schemas.microsoft.com/office/powerpoint/2010/main" val="1094280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38624-A7D8-B671-8E25-F4C6E9499C84}"/>
              </a:ext>
            </a:extLst>
          </p:cNvPr>
          <p:cNvSpPr>
            <a:spLocks noGrp="1"/>
          </p:cNvSpPr>
          <p:nvPr>
            <p:ph type="title"/>
          </p:nvPr>
        </p:nvSpPr>
        <p:spPr/>
        <p:txBody>
          <a:bodyPr/>
          <a:lstStyle/>
          <a:p>
            <a:r>
              <a:rPr lang="en-US" dirty="0"/>
              <a:t>Option 14</a:t>
            </a:r>
          </a:p>
        </p:txBody>
      </p:sp>
      <p:sp>
        <p:nvSpPr>
          <p:cNvPr id="4" name="Slide Number Placeholder 3">
            <a:extLst>
              <a:ext uri="{FF2B5EF4-FFF2-40B4-BE49-F238E27FC236}">
                <a16:creationId xmlns:a16="http://schemas.microsoft.com/office/drawing/2014/main" id="{F6049E43-7156-91FE-153D-2C00A3C26C15}"/>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5" name="Picture 4">
            <a:extLst>
              <a:ext uri="{FF2B5EF4-FFF2-40B4-BE49-F238E27FC236}">
                <a16:creationId xmlns:a16="http://schemas.microsoft.com/office/drawing/2014/main" id="{758B3E69-6E6A-7651-4B32-80A70DCF690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56397" y="871537"/>
            <a:ext cx="5907405" cy="5114925"/>
          </a:xfrm>
          <a:prstGeom prst="rect">
            <a:avLst/>
          </a:prstGeom>
          <a:noFill/>
        </p:spPr>
      </p:pic>
    </p:spTree>
    <p:extLst>
      <p:ext uri="{BB962C8B-B14F-4D97-AF65-F5344CB8AC3E}">
        <p14:creationId xmlns:p14="http://schemas.microsoft.com/office/powerpoint/2010/main" val="4067886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5E4CC-F183-4455-9F1C-C587CFE3DE94}"/>
              </a:ext>
            </a:extLst>
          </p:cNvPr>
          <p:cNvSpPr>
            <a:spLocks noGrp="1"/>
          </p:cNvSpPr>
          <p:nvPr>
            <p:ph type="title"/>
          </p:nvPr>
        </p:nvSpPr>
        <p:spPr/>
        <p:txBody>
          <a:bodyPr/>
          <a:lstStyle/>
          <a:p>
            <a:r>
              <a:rPr lang="en-US" sz="3200" dirty="0"/>
              <a:t>Overview</a:t>
            </a:r>
          </a:p>
        </p:txBody>
      </p:sp>
      <p:sp>
        <p:nvSpPr>
          <p:cNvPr id="3" name="Content Placeholder 2">
            <a:extLst>
              <a:ext uri="{FF2B5EF4-FFF2-40B4-BE49-F238E27FC236}">
                <a16:creationId xmlns:a16="http://schemas.microsoft.com/office/drawing/2014/main" id="{072D6BD9-9C48-4261-A402-A03B2784FA69}"/>
              </a:ext>
            </a:extLst>
          </p:cNvPr>
          <p:cNvSpPr>
            <a:spLocks noGrp="1"/>
          </p:cNvSpPr>
          <p:nvPr>
            <p:ph idx="1"/>
          </p:nvPr>
        </p:nvSpPr>
        <p:spPr/>
        <p:txBody>
          <a:bodyPr/>
          <a:lstStyle/>
          <a:p>
            <a:r>
              <a:rPr lang="en-US" sz="2400" dirty="0"/>
              <a:t>Brazos Electric Cooperative (BEC) initially submitted the San Miguel to Marion 345-kV Project for Regional Planning Group (RPG) review in September 2023</a:t>
            </a:r>
          </a:p>
          <a:p>
            <a:pPr marL="0" indent="0">
              <a:buNone/>
            </a:pPr>
            <a:endParaRPr lang="en-US" sz="2400" strike="sngStrike" dirty="0">
              <a:solidFill>
                <a:srgbClr val="C00000"/>
              </a:solidFill>
            </a:endParaRPr>
          </a:p>
        </p:txBody>
      </p:sp>
      <p:sp>
        <p:nvSpPr>
          <p:cNvPr id="4" name="Slide Number Placeholder 3">
            <a:extLst>
              <a:ext uri="{FF2B5EF4-FFF2-40B4-BE49-F238E27FC236}">
                <a16:creationId xmlns:a16="http://schemas.microsoft.com/office/drawing/2014/main" id="{2C6AC72D-2C8E-4DDE-9426-718409736A50}"/>
              </a:ext>
            </a:extLst>
          </p:cNvPr>
          <p:cNvSpPr>
            <a:spLocks noGrp="1"/>
          </p:cNvSpPr>
          <p:nvPr>
            <p:ph type="sldNum" sz="quarter" idx="4"/>
          </p:nvPr>
        </p:nvSpPr>
        <p:spPr/>
        <p:txBody>
          <a:bodyPr/>
          <a:lstStyle/>
          <a:p>
            <a:fld id="{1D93BD3E-1E9A-4970-A6F7-E7AC52762E0C}" type="slidenum">
              <a:rPr lang="en-US" smtClean="0"/>
              <a:pPr/>
              <a:t>2</a:t>
            </a:fld>
            <a:endParaRPr lang="en-US" dirty="0"/>
          </a:p>
        </p:txBody>
      </p:sp>
      <p:sp>
        <p:nvSpPr>
          <p:cNvPr id="7" name="Text Placeholder 1">
            <a:extLst>
              <a:ext uri="{FF2B5EF4-FFF2-40B4-BE49-F238E27FC236}">
                <a16:creationId xmlns:a16="http://schemas.microsoft.com/office/drawing/2014/main" id="{91201FB5-9897-77E0-6AD3-CFAD71676591}"/>
              </a:ext>
            </a:extLst>
          </p:cNvPr>
          <p:cNvSpPr txBox="1">
            <a:spLocks/>
          </p:cNvSpPr>
          <p:nvPr/>
        </p:nvSpPr>
        <p:spPr bwMode="auto">
          <a:xfrm>
            <a:off x="116880" y="2438400"/>
            <a:ext cx="4498478" cy="3810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10000"/>
          </a:bodyPr>
          <a:lst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lvl="1">
              <a:spcBef>
                <a:spcPts val="0"/>
              </a:spcBef>
              <a:spcAft>
                <a:spcPts val="1800"/>
              </a:spcAft>
            </a:pPr>
            <a:r>
              <a:rPr lang="en-US" dirty="0">
                <a:solidFill>
                  <a:schemeClr val="tx2"/>
                </a:solidFill>
              </a:rPr>
              <a:t>This is a Tier 1 project that was estimated to cost $258.5 million</a:t>
            </a:r>
          </a:p>
          <a:p>
            <a:pPr lvl="1">
              <a:spcBef>
                <a:spcPts val="0"/>
              </a:spcBef>
              <a:spcAft>
                <a:spcPts val="1800"/>
              </a:spcAft>
            </a:pPr>
            <a:r>
              <a:rPr lang="en-US" sz="2100" dirty="0">
                <a:solidFill>
                  <a:schemeClr val="tx2"/>
                </a:solidFill>
              </a:rPr>
              <a:t>To address the reliability need in the San Antonio area, located in Guadalupe, Wilson, and Atascosa Counties in the South and South-Central Weather Zones</a:t>
            </a:r>
          </a:p>
          <a:p>
            <a:pPr lvl="1">
              <a:spcBef>
                <a:spcPts val="0"/>
              </a:spcBef>
              <a:spcAft>
                <a:spcPts val="1800"/>
              </a:spcAft>
            </a:pPr>
            <a:r>
              <a:rPr lang="en-US" dirty="0">
                <a:solidFill>
                  <a:schemeClr val="tx2"/>
                </a:solidFill>
              </a:rPr>
              <a:t>ERCOT identified separate reliability needs in the area and created the San Antonio South Reliability II Project</a:t>
            </a:r>
          </a:p>
        </p:txBody>
      </p:sp>
      <p:pic>
        <p:nvPicPr>
          <p:cNvPr id="5" name="Picture 4">
            <a:extLst>
              <a:ext uri="{FF2B5EF4-FFF2-40B4-BE49-F238E27FC236}">
                <a16:creationId xmlns:a16="http://schemas.microsoft.com/office/drawing/2014/main" id="{B02B6459-CF05-410F-AF72-AAE96575016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59997" y="2438400"/>
            <a:ext cx="4267497" cy="3578642"/>
          </a:xfrm>
          <a:prstGeom prst="rect">
            <a:avLst/>
          </a:prstGeom>
          <a:noFill/>
        </p:spPr>
      </p:pic>
    </p:spTree>
    <p:extLst>
      <p:ext uri="{BB962C8B-B14F-4D97-AF65-F5344CB8AC3E}">
        <p14:creationId xmlns:p14="http://schemas.microsoft.com/office/powerpoint/2010/main" val="165500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5CE0A-AA0E-6DDE-A5DC-6EA28B7B2515}"/>
              </a:ext>
            </a:extLst>
          </p:cNvPr>
          <p:cNvSpPr>
            <a:spLocks noGrp="1"/>
          </p:cNvSpPr>
          <p:nvPr>
            <p:ph type="title"/>
          </p:nvPr>
        </p:nvSpPr>
        <p:spPr/>
        <p:txBody>
          <a:bodyPr/>
          <a:lstStyle/>
          <a:p>
            <a:r>
              <a:rPr lang="en-US" dirty="0"/>
              <a:t>Tier 1 Project Requirement</a:t>
            </a:r>
            <a:endParaRPr lang="en-US" sz="3200" dirty="0"/>
          </a:p>
        </p:txBody>
      </p:sp>
      <p:sp>
        <p:nvSpPr>
          <p:cNvPr id="3" name="Content Placeholder 2">
            <a:extLst>
              <a:ext uri="{FF2B5EF4-FFF2-40B4-BE49-F238E27FC236}">
                <a16:creationId xmlns:a16="http://schemas.microsoft.com/office/drawing/2014/main" id="{75B75429-06D9-E24B-4BF1-C161A3CCF52C}"/>
              </a:ext>
            </a:extLst>
          </p:cNvPr>
          <p:cNvSpPr>
            <a:spLocks noGrp="1"/>
          </p:cNvSpPr>
          <p:nvPr>
            <p:ph idx="1"/>
          </p:nvPr>
        </p:nvSpPr>
        <p:spPr/>
        <p:txBody>
          <a:bodyPr/>
          <a:lstStyle/>
          <a:p>
            <a:r>
              <a:rPr lang="en-US" sz="2400" dirty="0">
                <a:solidFill>
                  <a:schemeClr val="tx2"/>
                </a:solidFill>
              </a:rPr>
              <a:t>Pursuant to Protocol Section 3.11.4.7 (Tier 1)</a:t>
            </a:r>
          </a:p>
          <a:p>
            <a:pPr lvl="1"/>
            <a:r>
              <a:rPr lang="en-US" sz="2000" dirty="0">
                <a:solidFill>
                  <a:schemeClr val="tx2"/>
                </a:solidFill>
              </a:rPr>
              <a:t>Projects with an estimated capital cost of $100 Million or greater are Tier 1 projects</a:t>
            </a:r>
          </a:p>
          <a:p>
            <a:pPr lvl="1"/>
            <a:r>
              <a:rPr lang="en-US" sz="2000" dirty="0">
                <a:solidFill>
                  <a:schemeClr val="tx2"/>
                </a:solidFill>
              </a:rPr>
              <a:t>Tier 1 projects require ERCOT Board endorsement</a:t>
            </a:r>
            <a:endParaRPr lang="en-US" sz="2400" dirty="0">
              <a:solidFill>
                <a:schemeClr val="tx2"/>
              </a:solidFill>
            </a:endParaRPr>
          </a:p>
          <a:p>
            <a:pPr>
              <a:spcBef>
                <a:spcPts val="2400"/>
              </a:spcBef>
            </a:pPr>
            <a:r>
              <a:rPr lang="en-US" sz="2400" dirty="0">
                <a:solidFill>
                  <a:schemeClr val="tx2"/>
                </a:solidFill>
              </a:rPr>
              <a:t>Pursuant to Protocol Section 3.11.4.9</a:t>
            </a:r>
          </a:p>
          <a:p>
            <a:pPr lvl="1"/>
            <a:r>
              <a:rPr lang="en-US" sz="2000" dirty="0">
                <a:solidFill>
                  <a:schemeClr val="tx2"/>
                </a:solidFill>
              </a:rPr>
              <a:t>ERCOT shall present the Tier 1 project to the Technical Advisory Committee (TAC) for review and comment</a:t>
            </a:r>
          </a:p>
          <a:p>
            <a:pPr lvl="1"/>
            <a:r>
              <a:rPr lang="en-US" sz="2000" dirty="0">
                <a:solidFill>
                  <a:schemeClr val="tx2"/>
                </a:solidFill>
              </a:rPr>
              <a:t>Comments from TAC shall be included in the presentation to the ERCOT Board</a:t>
            </a:r>
          </a:p>
        </p:txBody>
      </p:sp>
      <p:sp>
        <p:nvSpPr>
          <p:cNvPr id="4" name="Slide Number Placeholder 3">
            <a:extLst>
              <a:ext uri="{FF2B5EF4-FFF2-40B4-BE49-F238E27FC236}">
                <a16:creationId xmlns:a16="http://schemas.microsoft.com/office/drawing/2014/main" id="{7053B431-B8AB-B283-9145-560B160D02D8}"/>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699634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07DDA-2635-FC83-21DF-CFEFA9B0F968}"/>
              </a:ext>
            </a:extLst>
          </p:cNvPr>
          <p:cNvSpPr>
            <a:spLocks noGrp="1"/>
          </p:cNvSpPr>
          <p:nvPr>
            <p:ph type="title"/>
          </p:nvPr>
        </p:nvSpPr>
        <p:spPr/>
        <p:txBody>
          <a:bodyPr/>
          <a:lstStyle/>
          <a:p>
            <a:r>
              <a:rPr lang="en-US" sz="3200" dirty="0"/>
              <a:t>Project Need</a:t>
            </a:r>
          </a:p>
        </p:txBody>
      </p:sp>
      <p:sp>
        <p:nvSpPr>
          <p:cNvPr id="4" name="Slide Number Placeholder 3">
            <a:extLst>
              <a:ext uri="{FF2B5EF4-FFF2-40B4-BE49-F238E27FC236}">
                <a16:creationId xmlns:a16="http://schemas.microsoft.com/office/drawing/2014/main" id="{B4D29705-0FE4-CC41-2D35-E83D464D2265}"/>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10" name="Content Placeholder 2">
            <a:extLst>
              <a:ext uri="{FF2B5EF4-FFF2-40B4-BE49-F238E27FC236}">
                <a16:creationId xmlns:a16="http://schemas.microsoft.com/office/drawing/2014/main" id="{0091CC3F-8964-9E5D-8EBE-3718E8E0EB1C}"/>
              </a:ext>
            </a:extLst>
          </p:cNvPr>
          <p:cNvSpPr>
            <a:spLocks noGrp="1"/>
          </p:cNvSpPr>
          <p:nvPr>
            <p:ph idx="1"/>
          </p:nvPr>
        </p:nvSpPr>
        <p:spPr>
          <a:xfrm>
            <a:off x="304800" y="990600"/>
            <a:ext cx="8534400" cy="3312952"/>
          </a:xfrm>
        </p:spPr>
        <p:txBody>
          <a:bodyPr/>
          <a:lstStyle/>
          <a:p>
            <a:r>
              <a:rPr lang="en-US" sz="2400" dirty="0"/>
              <a:t>ERCOT’s independent review did not confirm the original project need as submitted by BEC</a:t>
            </a:r>
          </a:p>
          <a:p>
            <a:r>
              <a:rPr lang="en-US" sz="2400" dirty="0"/>
              <a:t>ERCOT’s independent review did confirm a need for a project under NERC and ERCOT Planning Criteria and redesignated the project as the San Antonio South Reliability II Project. </a:t>
            </a:r>
          </a:p>
          <a:p>
            <a:r>
              <a:rPr lang="en-US" sz="2400" dirty="0"/>
              <a:t>System improvement is needed to meet reliability planning criteria</a:t>
            </a:r>
          </a:p>
        </p:txBody>
      </p:sp>
      <p:graphicFrame>
        <p:nvGraphicFramePr>
          <p:cNvPr id="3" name="Table 8">
            <a:extLst>
              <a:ext uri="{FF2B5EF4-FFF2-40B4-BE49-F238E27FC236}">
                <a16:creationId xmlns:a16="http://schemas.microsoft.com/office/drawing/2014/main" id="{6885A8F3-3B6F-3F94-626C-DA624C034512}"/>
              </a:ext>
            </a:extLst>
          </p:cNvPr>
          <p:cNvGraphicFramePr>
            <a:graphicFrameLocks noGrp="1"/>
          </p:cNvGraphicFramePr>
          <p:nvPr>
            <p:extLst>
              <p:ext uri="{D42A27DB-BD31-4B8C-83A1-F6EECF244321}">
                <p14:modId xmlns:p14="http://schemas.microsoft.com/office/powerpoint/2010/main" val="1770458185"/>
              </p:ext>
            </p:extLst>
          </p:nvPr>
        </p:nvGraphicFramePr>
        <p:xfrm>
          <a:off x="1566672" y="4376467"/>
          <a:ext cx="6086856" cy="988104"/>
        </p:xfrm>
        <a:graphic>
          <a:graphicData uri="http://schemas.openxmlformats.org/drawingml/2006/table">
            <a:tbl>
              <a:tblPr firstRow="1" bandRow="1">
                <a:tableStyleId>{5C22544A-7EE6-4342-B048-85BDC9FD1C3A}</a:tableStyleId>
              </a:tblPr>
              <a:tblGrid>
                <a:gridCol w="1750759">
                  <a:extLst>
                    <a:ext uri="{9D8B030D-6E8A-4147-A177-3AD203B41FA5}">
                      <a16:colId xmlns:a16="http://schemas.microsoft.com/office/drawing/2014/main" val="1053802890"/>
                    </a:ext>
                  </a:extLst>
                </a:gridCol>
                <a:gridCol w="2272030">
                  <a:extLst>
                    <a:ext uri="{9D8B030D-6E8A-4147-A177-3AD203B41FA5}">
                      <a16:colId xmlns:a16="http://schemas.microsoft.com/office/drawing/2014/main" val="1636785386"/>
                    </a:ext>
                  </a:extLst>
                </a:gridCol>
                <a:gridCol w="2064067">
                  <a:extLst>
                    <a:ext uri="{9D8B030D-6E8A-4147-A177-3AD203B41FA5}">
                      <a16:colId xmlns:a16="http://schemas.microsoft.com/office/drawing/2014/main" val="204983309"/>
                    </a:ext>
                  </a:extLst>
                </a:gridCol>
              </a:tblGrid>
              <a:tr h="469944">
                <a:tc>
                  <a:txBody>
                    <a:bodyPr/>
                    <a:lstStyle/>
                    <a:p>
                      <a:pPr algn="ctr"/>
                      <a:r>
                        <a:rPr lang="en-US" sz="1400" dirty="0"/>
                        <a:t>Voltage Violations</a:t>
                      </a:r>
                    </a:p>
                  </a:txBody>
                  <a:tcPr anchor="ctr"/>
                </a:tc>
                <a:tc>
                  <a:txBody>
                    <a:bodyPr/>
                    <a:lstStyle/>
                    <a:p>
                      <a:pPr algn="ctr"/>
                      <a:r>
                        <a:rPr lang="en-US" sz="1400" dirty="0"/>
                        <a:t>Thermal Overloads</a:t>
                      </a:r>
                    </a:p>
                  </a:txBody>
                  <a:tcPr anchor="ctr"/>
                </a:tc>
                <a:tc>
                  <a:txBody>
                    <a:bodyPr/>
                    <a:lstStyle/>
                    <a:p>
                      <a:pPr algn="ctr"/>
                      <a:r>
                        <a:rPr lang="en-US" sz="1400" dirty="0"/>
                        <a:t>Unsolved Power Flow</a:t>
                      </a:r>
                    </a:p>
                  </a:txBody>
                  <a:tcPr anchor="ctr"/>
                </a:tc>
                <a:extLst>
                  <a:ext uri="{0D108BD9-81ED-4DB2-BD59-A6C34878D82A}">
                    <a16:rowId xmlns:a16="http://schemas.microsoft.com/office/drawing/2014/main" val="1407547281"/>
                  </a:ext>
                </a:extLst>
              </a:tr>
              <a:tr h="335674">
                <a:tc>
                  <a:txBody>
                    <a:bodyPr/>
                    <a:lstStyle/>
                    <a:p>
                      <a:pPr algn="ctr"/>
                      <a:r>
                        <a:rPr lang="en-US" sz="1400" dirty="0">
                          <a:solidFill>
                            <a:schemeClr val="tx2"/>
                          </a:solidFill>
                        </a:rPr>
                        <a:t>0</a:t>
                      </a:r>
                    </a:p>
                  </a:txBody>
                  <a:tcPr anchor="ctr"/>
                </a:tc>
                <a:tc>
                  <a:txBody>
                    <a:bodyPr/>
                    <a:lstStyle/>
                    <a:p>
                      <a:pPr algn="ctr"/>
                      <a:r>
                        <a:rPr lang="en-US" sz="1400" dirty="0">
                          <a:solidFill>
                            <a:schemeClr val="tx2"/>
                          </a:solidFill>
                        </a:rPr>
                        <a:t>13.4 miles of 138-kV line</a:t>
                      </a:r>
                    </a:p>
                    <a:p>
                      <a:pPr algn="ctr"/>
                      <a:r>
                        <a:rPr lang="en-US" sz="1400" dirty="0">
                          <a:solidFill>
                            <a:schemeClr val="tx2"/>
                          </a:solidFill>
                        </a:rPr>
                        <a:t>45.8 miles of 345-kV line</a:t>
                      </a:r>
                    </a:p>
                  </a:txBody>
                  <a:tcPr anchor="ctr"/>
                </a:tc>
                <a:tc>
                  <a:txBody>
                    <a:bodyPr/>
                    <a:lstStyle/>
                    <a:p>
                      <a:pPr algn="ctr"/>
                      <a:r>
                        <a:rPr lang="en-US" sz="1400" dirty="0">
                          <a:solidFill>
                            <a:schemeClr val="tx2"/>
                          </a:solidFill>
                        </a:rPr>
                        <a:t>0</a:t>
                      </a:r>
                    </a:p>
                  </a:txBody>
                  <a:tcPr anchor="ctr"/>
                </a:tc>
                <a:extLst>
                  <a:ext uri="{0D108BD9-81ED-4DB2-BD59-A6C34878D82A}">
                    <a16:rowId xmlns:a16="http://schemas.microsoft.com/office/drawing/2014/main" val="145154174"/>
                  </a:ext>
                </a:extLst>
              </a:tr>
            </a:tbl>
          </a:graphicData>
        </a:graphic>
      </p:graphicFrame>
    </p:spTree>
    <p:extLst>
      <p:ext uri="{BB962C8B-B14F-4D97-AF65-F5344CB8AC3E}">
        <p14:creationId xmlns:p14="http://schemas.microsoft.com/office/powerpoint/2010/main" val="4184308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07DDA-2635-FC83-21DF-CFEFA9B0F968}"/>
              </a:ext>
            </a:extLst>
          </p:cNvPr>
          <p:cNvSpPr>
            <a:spLocks noGrp="1"/>
          </p:cNvSpPr>
          <p:nvPr>
            <p:ph type="title"/>
          </p:nvPr>
        </p:nvSpPr>
        <p:spPr>
          <a:xfrm>
            <a:off x="381000" y="243682"/>
            <a:ext cx="8534400" cy="518318"/>
          </a:xfrm>
        </p:spPr>
        <p:txBody>
          <a:bodyPr/>
          <a:lstStyle/>
          <a:p>
            <a:r>
              <a:rPr lang="en-US" dirty="0"/>
              <a:t>Comparison of Project Options</a:t>
            </a:r>
          </a:p>
        </p:txBody>
      </p:sp>
      <p:sp>
        <p:nvSpPr>
          <p:cNvPr id="3" name="Content Placeholder 2">
            <a:extLst>
              <a:ext uri="{FF2B5EF4-FFF2-40B4-BE49-F238E27FC236}">
                <a16:creationId xmlns:a16="http://schemas.microsoft.com/office/drawing/2014/main" id="{69D10C76-E3C8-6248-4E22-FD8A2C5858EC}"/>
              </a:ext>
            </a:extLst>
          </p:cNvPr>
          <p:cNvSpPr>
            <a:spLocks noGrp="1"/>
          </p:cNvSpPr>
          <p:nvPr>
            <p:ph idx="1"/>
          </p:nvPr>
        </p:nvSpPr>
        <p:spPr>
          <a:xfrm>
            <a:off x="304800" y="789635"/>
            <a:ext cx="8534400" cy="2840330"/>
          </a:xfrm>
        </p:spPr>
        <p:txBody>
          <a:bodyPr/>
          <a:lstStyle/>
          <a:p>
            <a:pPr>
              <a:spcBef>
                <a:spcPts val="600"/>
              </a:spcBef>
            </a:pPr>
            <a:r>
              <a:rPr lang="en-US" sz="2400" dirty="0">
                <a:solidFill>
                  <a:schemeClr val="tx2"/>
                </a:solidFill>
              </a:rPr>
              <a:t>ERCOT analyzed fifteen options and short-listed four options</a:t>
            </a:r>
          </a:p>
          <a:p>
            <a:pPr>
              <a:spcBef>
                <a:spcPts val="600"/>
              </a:spcBef>
            </a:pPr>
            <a:r>
              <a:rPr lang="en-US" sz="2400" dirty="0">
                <a:solidFill>
                  <a:schemeClr val="tx2"/>
                </a:solidFill>
              </a:rPr>
              <a:t>Among the short-listed four options, Option 14 is the least cost solution, </a:t>
            </a:r>
            <a:r>
              <a:rPr lang="en-US" sz="2400" dirty="0">
                <a:effectLst/>
                <a:ea typeface="Calibri" panose="020F0502020204030204" pitchFamily="34" charset="0"/>
                <a:cs typeface="Times New Roman" panose="02020603050405020304" pitchFamily="18" charset="0"/>
              </a:rPr>
              <a:t>improves </a:t>
            </a:r>
            <a:r>
              <a:rPr lang="en-US" sz="2400" dirty="0">
                <a:solidFill>
                  <a:srgbClr val="5B6770"/>
                </a:solidFill>
                <a:effectLst/>
                <a:ea typeface="Calibri" panose="020F0502020204030204" pitchFamily="34" charset="0"/>
                <a:cs typeface="Times New Roman" panose="02020603050405020304" pitchFamily="18" charset="0"/>
              </a:rPr>
              <a:t>long-term load serving </a:t>
            </a:r>
            <a:r>
              <a:rPr lang="en-US" sz="2400" dirty="0">
                <a:solidFill>
                  <a:srgbClr val="5B6770"/>
                </a:solidFill>
                <a:cs typeface="Times New Roman" panose="02020603050405020304" pitchFamily="18" charset="0"/>
              </a:rPr>
              <a:t>capability, improves operational flexibility and provides an additional transfer circuit from Southern Texas</a:t>
            </a:r>
          </a:p>
          <a:p>
            <a:pPr>
              <a:spcBef>
                <a:spcPts val="600"/>
              </a:spcBef>
            </a:pPr>
            <a:r>
              <a:rPr lang="en-US" sz="2400" dirty="0">
                <a:solidFill>
                  <a:schemeClr val="tx2"/>
                </a:solidFill>
              </a:rPr>
              <a:t>Option 14 is the preferred option</a:t>
            </a:r>
          </a:p>
        </p:txBody>
      </p:sp>
      <p:sp>
        <p:nvSpPr>
          <p:cNvPr id="4" name="Slide Number Placeholder 3">
            <a:extLst>
              <a:ext uri="{FF2B5EF4-FFF2-40B4-BE49-F238E27FC236}">
                <a16:creationId xmlns:a16="http://schemas.microsoft.com/office/drawing/2014/main" id="{B4D29705-0FE4-CC41-2D35-E83D464D2265}"/>
              </a:ext>
            </a:extLst>
          </p:cNvPr>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7" name="Table 6">
            <a:extLst>
              <a:ext uri="{FF2B5EF4-FFF2-40B4-BE49-F238E27FC236}">
                <a16:creationId xmlns:a16="http://schemas.microsoft.com/office/drawing/2014/main" id="{81BB4F12-A038-BB7D-2561-BBB95C3278CD}"/>
              </a:ext>
            </a:extLst>
          </p:cNvPr>
          <p:cNvGraphicFramePr>
            <a:graphicFrameLocks noGrp="1"/>
          </p:cNvGraphicFramePr>
          <p:nvPr>
            <p:extLst>
              <p:ext uri="{D42A27DB-BD31-4B8C-83A1-F6EECF244321}">
                <p14:modId xmlns:p14="http://schemas.microsoft.com/office/powerpoint/2010/main" val="3465407011"/>
              </p:ext>
            </p:extLst>
          </p:nvPr>
        </p:nvGraphicFramePr>
        <p:xfrm>
          <a:off x="703385" y="3685894"/>
          <a:ext cx="7755622" cy="2315359"/>
        </p:xfrm>
        <a:graphic>
          <a:graphicData uri="http://schemas.openxmlformats.org/drawingml/2006/table">
            <a:tbl>
              <a:tblPr firstRow="1">
                <a:tableStyleId>{5C22544A-7EE6-4342-B048-85BDC9FD1C3A}</a:tableStyleId>
              </a:tblPr>
              <a:tblGrid>
                <a:gridCol w="3661219">
                  <a:extLst>
                    <a:ext uri="{9D8B030D-6E8A-4147-A177-3AD203B41FA5}">
                      <a16:colId xmlns:a16="http://schemas.microsoft.com/office/drawing/2014/main" val="313444184"/>
                    </a:ext>
                  </a:extLst>
                </a:gridCol>
                <a:gridCol w="1137334">
                  <a:extLst>
                    <a:ext uri="{9D8B030D-6E8A-4147-A177-3AD203B41FA5}">
                      <a16:colId xmlns:a16="http://schemas.microsoft.com/office/drawing/2014/main" val="685892665"/>
                    </a:ext>
                  </a:extLst>
                </a:gridCol>
                <a:gridCol w="936628">
                  <a:extLst>
                    <a:ext uri="{9D8B030D-6E8A-4147-A177-3AD203B41FA5}">
                      <a16:colId xmlns:a16="http://schemas.microsoft.com/office/drawing/2014/main" val="1461605253"/>
                    </a:ext>
                  </a:extLst>
                </a:gridCol>
                <a:gridCol w="1008734">
                  <a:extLst>
                    <a:ext uri="{9D8B030D-6E8A-4147-A177-3AD203B41FA5}">
                      <a16:colId xmlns:a16="http://schemas.microsoft.com/office/drawing/2014/main" val="3869694559"/>
                    </a:ext>
                  </a:extLst>
                </a:gridCol>
                <a:gridCol w="1011707">
                  <a:extLst>
                    <a:ext uri="{9D8B030D-6E8A-4147-A177-3AD203B41FA5}">
                      <a16:colId xmlns:a16="http://schemas.microsoft.com/office/drawing/2014/main" val="3461563579"/>
                    </a:ext>
                  </a:extLst>
                </a:gridCol>
              </a:tblGrid>
              <a:tr h="276625">
                <a:tc>
                  <a:txBody>
                    <a:bodyPr/>
                    <a:lstStyle/>
                    <a:p>
                      <a:pPr marL="0" marR="0" algn="ctr">
                        <a:lnSpc>
                          <a:spcPts val="1200"/>
                        </a:lnSpc>
                        <a:spcBef>
                          <a:spcPts val="0"/>
                        </a:spcBef>
                        <a:spcAft>
                          <a:spcPts val="0"/>
                        </a:spcAft>
                      </a:pPr>
                      <a:r>
                        <a:rPr lang="en-US" sz="900" dirty="0">
                          <a:effectLst/>
                        </a:rPr>
                        <a:t> </a:t>
                      </a:r>
                      <a:endParaRPr lang="en-US" sz="9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ts val="1200"/>
                        </a:lnSpc>
                        <a:spcBef>
                          <a:spcPts val="0"/>
                        </a:spcBef>
                        <a:spcAft>
                          <a:spcPts val="0"/>
                        </a:spcAft>
                      </a:pPr>
                      <a:r>
                        <a:rPr lang="en-US" sz="900" dirty="0">
                          <a:effectLst/>
                        </a:rPr>
                        <a:t>Option 7</a:t>
                      </a:r>
                      <a:endParaRPr lang="en-US" sz="9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ts val="1200"/>
                        </a:lnSpc>
                        <a:spcBef>
                          <a:spcPts val="0"/>
                        </a:spcBef>
                        <a:spcAft>
                          <a:spcPts val="0"/>
                        </a:spcAft>
                      </a:pPr>
                      <a:r>
                        <a:rPr lang="en-US" sz="900" dirty="0">
                          <a:effectLst/>
                        </a:rPr>
                        <a:t>Option 8</a:t>
                      </a:r>
                      <a:endParaRPr lang="en-US" sz="9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ts val="1200"/>
                        </a:lnSpc>
                        <a:spcBef>
                          <a:spcPts val="0"/>
                        </a:spcBef>
                        <a:spcAft>
                          <a:spcPts val="0"/>
                        </a:spcAft>
                      </a:pPr>
                      <a:r>
                        <a:rPr lang="en-US" sz="900" dirty="0">
                          <a:effectLst/>
                        </a:rPr>
                        <a:t>Option 10</a:t>
                      </a:r>
                      <a:endParaRPr lang="en-US" sz="9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ts val="1200"/>
                        </a:lnSpc>
                        <a:spcBef>
                          <a:spcPts val="0"/>
                        </a:spcBef>
                        <a:spcAft>
                          <a:spcPts val="0"/>
                        </a:spcAft>
                      </a:pPr>
                      <a:r>
                        <a:rPr lang="en-US" sz="900" dirty="0">
                          <a:effectLst/>
                        </a:rPr>
                        <a:t>Option 14</a:t>
                      </a:r>
                      <a:endParaRPr lang="en-US" sz="900"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92724412"/>
                  </a:ext>
                </a:extLst>
              </a:tr>
              <a:tr h="268242">
                <a:tc>
                  <a:txBody>
                    <a:bodyPr/>
                    <a:lstStyle/>
                    <a:p>
                      <a:pPr marL="0" marR="0" algn="l"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Meets ERCOT and NERC Reliability Criteria</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extLst>
                  <a:ext uri="{0D108BD9-81ED-4DB2-BD59-A6C34878D82A}">
                    <a16:rowId xmlns:a16="http://schemas.microsoft.com/office/drawing/2014/main" val="510927598"/>
                  </a:ext>
                </a:extLst>
              </a:tr>
              <a:tr h="268242">
                <a:tc>
                  <a:txBody>
                    <a:bodyPr/>
                    <a:lstStyle/>
                    <a:p>
                      <a:pPr marL="0" marR="0" algn="l"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Improves Long-Term Load Serving Capability</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 (Better)</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 (Better)</a:t>
                      </a:r>
                    </a:p>
                  </a:txBody>
                  <a:tcPr marL="68580" marR="68580" marT="0" marB="0" anchor="ctr"/>
                </a:tc>
                <a:extLst>
                  <a:ext uri="{0D108BD9-81ED-4DB2-BD59-A6C34878D82A}">
                    <a16:rowId xmlns:a16="http://schemas.microsoft.com/office/drawing/2014/main" val="1410429111"/>
                  </a:ext>
                </a:extLst>
              </a:tr>
              <a:tr h="429282">
                <a:tc>
                  <a:txBody>
                    <a:bodyPr/>
                    <a:lstStyle/>
                    <a:p>
                      <a:pPr marL="0" marR="0" algn="l"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Improves Operational Flexibility</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 (Marginally)</a:t>
                      </a:r>
                    </a:p>
                  </a:txBody>
                  <a:tcPr marL="68580" marR="68580" marT="0" marB="0" anchor="ctr"/>
                </a:tc>
                <a:extLst>
                  <a:ext uri="{0D108BD9-81ED-4DB2-BD59-A6C34878D82A}">
                    <a16:rowId xmlns:a16="http://schemas.microsoft.com/office/drawing/2014/main" val="2013729774"/>
                  </a:ext>
                </a:extLst>
              </a:tr>
              <a:tr h="268242">
                <a:tc>
                  <a:txBody>
                    <a:bodyPr/>
                    <a:lstStyle/>
                    <a:p>
                      <a:pPr marL="0" marR="0" algn="l"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Additional transfer circuits from Southern Texas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2</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2</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2</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1</a:t>
                      </a:r>
                    </a:p>
                  </a:txBody>
                  <a:tcPr marL="68580" marR="68580" marT="0" marB="0" anchor="ctr"/>
                </a:tc>
                <a:extLst>
                  <a:ext uri="{0D108BD9-81ED-4DB2-BD59-A6C34878D82A}">
                    <a16:rowId xmlns:a16="http://schemas.microsoft.com/office/drawing/2014/main" val="2129776586"/>
                  </a:ext>
                </a:extLst>
              </a:tr>
              <a:tr h="268242">
                <a:tc>
                  <a:txBody>
                    <a:bodyPr/>
                    <a:lstStyle/>
                    <a:p>
                      <a:pPr marL="0" marR="0" algn="l"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Requires CCN* (miles)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~103.2</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~89.4</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~87</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~58</a:t>
                      </a:r>
                    </a:p>
                  </a:txBody>
                  <a:tcPr marL="68580" marR="68580" marT="0" marB="0" anchor="ctr"/>
                </a:tc>
                <a:extLst>
                  <a:ext uri="{0D108BD9-81ED-4DB2-BD59-A6C34878D82A}">
                    <a16:rowId xmlns:a16="http://schemas.microsoft.com/office/drawing/2014/main" val="2445955620"/>
                  </a:ext>
                </a:extLst>
              </a:tr>
              <a:tr h="268242">
                <a:tc>
                  <a:txBody>
                    <a:bodyPr/>
                    <a:lstStyle/>
                    <a:p>
                      <a:pPr marL="0" marR="0" algn="l"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Project Feasibility</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Yes</a:t>
                      </a:r>
                    </a:p>
                  </a:txBody>
                  <a:tcPr marL="68580" marR="68580" marT="0" marB="0" anchor="ctr"/>
                </a:tc>
                <a:extLst>
                  <a:ext uri="{0D108BD9-81ED-4DB2-BD59-A6C34878D82A}">
                    <a16:rowId xmlns:a16="http://schemas.microsoft.com/office/drawing/2014/main" val="1246998820"/>
                  </a:ext>
                </a:extLst>
              </a:tr>
              <a:tr h="268242">
                <a:tc>
                  <a:txBody>
                    <a:bodyPr/>
                    <a:lstStyle/>
                    <a:p>
                      <a:pPr marL="0" marR="0" algn="l"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Cost Estimate* ($M)</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~631</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~570</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~492</a:t>
                      </a:r>
                    </a:p>
                  </a:txBody>
                  <a:tcPr marL="68580" marR="68580" marT="0" marB="0" anchor="ctr"/>
                </a:tc>
                <a:tc>
                  <a:txBody>
                    <a:bodyPr/>
                    <a:lstStyle/>
                    <a:p>
                      <a:pPr marL="0" marR="0" algn="ctr" defTabSz="914400" rtl="0" eaLnBrk="1" latinLnBrk="0" hangingPunct="1">
                        <a:lnSpc>
                          <a:spcPts val="1200"/>
                        </a:lnSpc>
                        <a:spcBef>
                          <a:spcPts val="0"/>
                        </a:spcBef>
                        <a:spcAft>
                          <a:spcPts val="0"/>
                        </a:spcAft>
                      </a:pPr>
                      <a:r>
                        <a:rPr lang="en-US" sz="1200" kern="1200" dirty="0">
                          <a:solidFill>
                            <a:srgbClr val="5B6770"/>
                          </a:solidFill>
                          <a:latin typeface="+mn-lt"/>
                          <a:ea typeface="+mn-ea"/>
                          <a:cs typeface="+mn-cs"/>
                        </a:rPr>
                        <a:t>~435</a:t>
                      </a:r>
                    </a:p>
                  </a:txBody>
                  <a:tcPr marL="68580" marR="68580" marT="0" marB="0" anchor="ctr"/>
                </a:tc>
                <a:extLst>
                  <a:ext uri="{0D108BD9-81ED-4DB2-BD59-A6C34878D82A}">
                    <a16:rowId xmlns:a16="http://schemas.microsoft.com/office/drawing/2014/main" val="3221448137"/>
                  </a:ext>
                </a:extLst>
              </a:tr>
            </a:tbl>
          </a:graphicData>
        </a:graphic>
      </p:graphicFrame>
      <p:sp>
        <p:nvSpPr>
          <p:cNvPr id="8" name="Rectangle 7">
            <a:extLst>
              <a:ext uri="{FF2B5EF4-FFF2-40B4-BE49-F238E27FC236}">
                <a16:creationId xmlns:a16="http://schemas.microsoft.com/office/drawing/2014/main" id="{F095BD40-67F7-9A1A-78FF-449A423C5E59}"/>
              </a:ext>
            </a:extLst>
          </p:cNvPr>
          <p:cNvSpPr>
            <a:spLocks/>
          </p:cNvSpPr>
          <p:nvPr/>
        </p:nvSpPr>
        <p:spPr>
          <a:xfrm>
            <a:off x="623623" y="5963112"/>
            <a:ext cx="5886758" cy="3223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a:solidFill>
                  <a:schemeClr val="tx2"/>
                </a:solidFill>
              </a:rPr>
              <a:t>* Cost estimates and CCN mileage were provided by TSPs</a:t>
            </a:r>
          </a:p>
        </p:txBody>
      </p:sp>
    </p:spTree>
    <p:extLst>
      <p:ext uri="{BB962C8B-B14F-4D97-AF65-F5344CB8AC3E}">
        <p14:creationId xmlns:p14="http://schemas.microsoft.com/office/powerpoint/2010/main" val="30966615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5580166-C1A3-4C33-8B28-2FEBDBDF8644}"/>
              </a:ext>
            </a:extLst>
          </p:cNvPr>
          <p:cNvSpPr>
            <a:spLocks noGrp="1"/>
          </p:cNvSpPr>
          <p:nvPr>
            <p:ph type="sldNum" sz="quarter" idx="11"/>
          </p:nvPr>
        </p:nvSpPr>
        <p:spPr/>
        <p:txBody>
          <a:bodyPr/>
          <a:lstStyle/>
          <a:p>
            <a:fld id="{1D93BD3E-1E9A-4970-A6F7-E7AC52762E0C}" type="slidenum">
              <a:rPr lang="en-US" smtClean="0"/>
              <a:pPr/>
              <a:t>6</a:t>
            </a:fld>
            <a:endParaRPr lang="en-US" dirty="0"/>
          </a:p>
        </p:txBody>
      </p:sp>
      <p:sp>
        <p:nvSpPr>
          <p:cNvPr id="2" name="Title 1">
            <a:extLst>
              <a:ext uri="{FF2B5EF4-FFF2-40B4-BE49-F238E27FC236}">
                <a16:creationId xmlns:a16="http://schemas.microsoft.com/office/drawing/2014/main" id="{953FF19E-8225-4319-B435-8B80DE6ECC89}"/>
              </a:ext>
            </a:extLst>
          </p:cNvPr>
          <p:cNvSpPr>
            <a:spLocks noGrp="1"/>
          </p:cNvSpPr>
          <p:nvPr>
            <p:ph type="title"/>
          </p:nvPr>
        </p:nvSpPr>
        <p:spPr/>
        <p:txBody>
          <a:bodyPr/>
          <a:lstStyle/>
          <a:p>
            <a:r>
              <a:rPr lang="en-US" dirty="0"/>
              <a:t>Sub-synchronous Resonance Assessment</a:t>
            </a:r>
          </a:p>
        </p:txBody>
      </p:sp>
      <p:sp>
        <p:nvSpPr>
          <p:cNvPr id="7" name="Content Placeholder 2">
            <a:extLst>
              <a:ext uri="{FF2B5EF4-FFF2-40B4-BE49-F238E27FC236}">
                <a16:creationId xmlns:a16="http://schemas.microsoft.com/office/drawing/2014/main" id="{9A1AE0FE-A6A4-A664-CAD7-CBBA02B6A4C6}"/>
              </a:ext>
            </a:extLst>
          </p:cNvPr>
          <p:cNvSpPr>
            <a:spLocks noGrp="1"/>
          </p:cNvSpPr>
          <p:nvPr>
            <p:ph idx="1"/>
          </p:nvPr>
        </p:nvSpPr>
        <p:spPr>
          <a:xfrm>
            <a:off x="304800" y="990600"/>
            <a:ext cx="8534400" cy="5257800"/>
          </a:xfrm>
        </p:spPr>
        <p:txBody>
          <a:bodyPr/>
          <a:lstStyle/>
          <a:p>
            <a:r>
              <a:rPr lang="en-US" dirty="0"/>
              <a:t>Pursuant to Protocol Section 3.22.1.3</a:t>
            </a:r>
          </a:p>
          <a:p>
            <a:pPr lvl="1"/>
            <a:r>
              <a:rPr lang="en-US" sz="2000" dirty="0">
                <a:solidFill>
                  <a:schemeClr val="tx2"/>
                </a:solidFill>
              </a:rPr>
              <a:t>ERCOT conducted a SSR screening for Option 14 and found no adverse SSR impacts to the existing and planned generation resources at the time of this study</a:t>
            </a:r>
          </a:p>
        </p:txBody>
      </p:sp>
    </p:spTree>
    <p:extLst>
      <p:ext uri="{BB962C8B-B14F-4D97-AF65-F5344CB8AC3E}">
        <p14:creationId xmlns:p14="http://schemas.microsoft.com/office/powerpoint/2010/main" val="628574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56209-15E7-4DD2-A77A-C2CD94B3393B}"/>
              </a:ext>
            </a:extLst>
          </p:cNvPr>
          <p:cNvSpPr>
            <a:spLocks noGrp="1"/>
          </p:cNvSpPr>
          <p:nvPr>
            <p:ph type="title"/>
          </p:nvPr>
        </p:nvSpPr>
        <p:spPr/>
        <p:txBody>
          <a:bodyPr/>
          <a:lstStyle/>
          <a:p>
            <a:r>
              <a:rPr lang="en-US" dirty="0"/>
              <a:t>Congestion Analysis and Sensitivity Analysis</a:t>
            </a:r>
          </a:p>
        </p:txBody>
      </p:sp>
      <p:sp>
        <p:nvSpPr>
          <p:cNvPr id="4" name="Slide Number Placeholder 3">
            <a:extLst>
              <a:ext uri="{FF2B5EF4-FFF2-40B4-BE49-F238E27FC236}">
                <a16:creationId xmlns:a16="http://schemas.microsoft.com/office/drawing/2014/main" id="{47FCFC05-70EA-4F62-81FC-D0054E53B84E}"/>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3" name="Content Placeholder 2">
            <a:extLst>
              <a:ext uri="{FF2B5EF4-FFF2-40B4-BE49-F238E27FC236}">
                <a16:creationId xmlns:a16="http://schemas.microsoft.com/office/drawing/2014/main" id="{AB1D7E78-FDCC-C2BB-1CED-46A6B269DF2A}"/>
              </a:ext>
            </a:extLst>
          </p:cNvPr>
          <p:cNvSpPr>
            <a:spLocks noGrp="1"/>
          </p:cNvSpPr>
          <p:nvPr>
            <p:ph idx="1"/>
          </p:nvPr>
        </p:nvSpPr>
        <p:spPr>
          <a:xfrm>
            <a:off x="304800" y="990600"/>
            <a:ext cx="8534400" cy="5257800"/>
          </a:xfrm>
        </p:spPr>
        <p:txBody>
          <a:bodyPr/>
          <a:lstStyle/>
          <a:p>
            <a:r>
              <a:rPr lang="en-US" sz="2400" dirty="0"/>
              <a:t>Pursuant to Planning Guide 3.1.3</a:t>
            </a:r>
          </a:p>
          <a:p>
            <a:pPr lvl="1" algn="l">
              <a:spcBef>
                <a:spcPct val="20000"/>
              </a:spcBef>
            </a:pPr>
            <a:r>
              <a:rPr lang="en-US" sz="2000" dirty="0"/>
              <a:t>ERCOT shall evaluate if the recommended project will have an impact on system congestion.</a:t>
            </a:r>
          </a:p>
          <a:p>
            <a:pPr lvl="1" algn="l">
              <a:spcBef>
                <a:spcPct val="20000"/>
              </a:spcBef>
            </a:pPr>
            <a:r>
              <a:rPr lang="en-US" sz="2000" dirty="0"/>
              <a:t>ERCOT shall perform a generation sensitivity analysis and evaluate impacts related to the load scaling used in the study on any constraints resulting in project recommendations</a:t>
            </a:r>
          </a:p>
          <a:p>
            <a:pPr>
              <a:spcBef>
                <a:spcPts val="2400"/>
              </a:spcBef>
            </a:pPr>
            <a:r>
              <a:rPr lang="en-US" sz="2400" dirty="0"/>
              <a:t>ERCOT concluded that</a:t>
            </a:r>
          </a:p>
          <a:p>
            <a:pPr lvl="1" algn="l">
              <a:spcBef>
                <a:spcPct val="20000"/>
              </a:spcBef>
            </a:pPr>
            <a:r>
              <a:rPr lang="en-US" sz="2000" dirty="0"/>
              <a:t>Option 14 did not cause any new congestion within the study area</a:t>
            </a:r>
          </a:p>
          <a:p>
            <a:pPr lvl="1" algn="l">
              <a:spcBef>
                <a:spcPct val="20000"/>
              </a:spcBef>
            </a:pPr>
            <a:r>
              <a:rPr lang="en-US" sz="2000" dirty="0"/>
              <a:t>No potential future generation studied impacts the preferred option</a:t>
            </a:r>
          </a:p>
          <a:p>
            <a:pPr lvl="1" algn="l">
              <a:spcBef>
                <a:spcPct val="20000"/>
              </a:spcBef>
            </a:pPr>
            <a:r>
              <a:rPr lang="en-US" sz="2000" dirty="0"/>
              <a:t>The load scaling did not have a material impact on the project need</a:t>
            </a:r>
          </a:p>
        </p:txBody>
      </p:sp>
    </p:spTree>
    <p:extLst>
      <p:ext uri="{BB962C8B-B14F-4D97-AF65-F5344CB8AC3E}">
        <p14:creationId xmlns:p14="http://schemas.microsoft.com/office/powerpoint/2010/main" val="2380821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38624-A7D8-B671-8E25-F4C6E9499C84}"/>
              </a:ext>
            </a:extLst>
          </p:cNvPr>
          <p:cNvSpPr>
            <a:spLocks noGrp="1"/>
          </p:cNvSpPr>
          <p:nvPr>
            <p:ph type="title"/>
          </p:nvPr>
        </p:nvSpPr>
        <p:spPr/>
        <p:txBody>
          <a:bodyPr/>
          <a:lstStyle/>
          <a:p>
            <a:r>
              <a:rPr lang="en-US" dirty="0"/>
              <a:t>ERCOT Recommendation</a:t>
            </a:r>
          </a:p>
        </p:txBody>
      </p:sp>
      <p:sp>
        <p:nvSpPr>
          <p:cNvPr id="3" name="Content Placeholder 2">
            <a:extLst>
              <a:ext uri="{FF2B5EF4-FFF2-40B4-BE49-F238E27FC236}">
                <a16:creationId xmlns:a16="http://schemas.microsoft.com/office/drawing/2014/main" id="{C0E76452-B387-4D7A-AF41-D6FB9E063781}"/>
              </a:ext>
            </a:extLst>
          </p:cNvPr>
          <p:cNvSpPr>
            <a:spLocks noGrp="1"/>
          </p:cNvSpPr>
          <p:nvPr>
            <p:ph idx="1"/>
          </p:nvPr>
        </p:nvSpPr>
        <p:spPr/>
        <p:txBody>
          <a:bodyPr/>
          <a:lstStyle/>
          <a:p>
            <a:pPr>
              <a:spcBef>
                <a:spcPts val="0"/>
              </a:spcBef>
            </a:pPr>
            <a:r>
              <a:rPr lang="en-US" sz="2400" dirty="0">
                <a:solidFill>
                  <a:schemeClr val="tx2"/>
                </a:solidFill>
              </a:rPr>
              <a:t>Based on the review, ERCOT will recommend the Board endorse </a:t>
            </a:r>
            <a:r>
              <a:rPr lang="en-US" sz="2400" dirty="0"/>
              <a:t>Option 14 to address the reliability need in the San Antonio area, located in Guadalupe, Wilson, and Atascosa Counties in the South and South-Central Weather Zones</a:t>
            </a:r>
          </a:p>
          <a:p>
            <a:r>
              <a:rPr lang="en-US" sz="2400" dirty="0">
                <a:solidFill>
                  <a:schemeClr val="tx2"/>
                </a:solidFill>
              </a:rPr>
              <a:t>TSP </a:t>
            </a:r>
            <a:r>
              <a:rPr lang="en-US" sz="2400" dirty="0"/>
              <a:t>expects to </a:t>
            </a:r>
            <a:r>
              <a:rPr lang="en-US" sz="2400" dirty="0">
                <a:solidFill>
                  <a:schemeClr val="tx2"/>
                </a:solidFill>
              </a:rPr>
              <a:t>implement the upgrades as follows:</a:t>
            </a:r>
          </a:p>
          <a:p>
            <a:pPr lvl="1"/>
            <a:r>
              <a:rPr lang="en-US" sz="1600" dirty="0">
                <a:solidFill>
                  <a:schemeClr val="tx2"/>
                </a:solidFill>
              </a:rPr>
              <a:t>Construct the new Eastside 345/138-kV station by June 2028</a:t>
            </a:r>
          </a:p>
          <a:p>
            <a:pPr lvl="1"/>
            <a:r>
              <a:rPr lang="en-US" sz="1600" dirty="0">
                <a:solidFill>
                  <a:schemeClr val="tx2"/>
                </a:solidFill>
              </a:rPr>
              <a:t>Rebuild JK Spruce to Pawnee 345-kV transmission line by December 2028</a:t>
            </a:r>
          </a:p>
          <a:p>
            <a:pPr lvl="1"/>
            <a:r>
              <a:rPr lang="en-US" sz="1600" dirty="0">
                <a:solidFill>
                  <a:schemeClr val="tx2"/>
                </a:solidFill>
              </a:rPr>
              <a:t>Rebuild the Pawnee to Tango 345-kV transmission line by May 2029</a:t>
            </a:r>
          </a:p>
          <a:p>
            <a:r>
              <a:rPr lang="en-US" sz="2400" dirty="0">
                <a:solidFill>
                  <a:schemeClr val="tx2"/>
                </a:solidFill>
              </a:rPr>
              <a:t>Estimated Capital Cost: $435 Million</a:t>
            </a:r>
          </a:p>
          <a:p>
            <a:r>
              <a:rPr lang="en-US" sz="2400" dirty="0"/>
              <a:t>ERCOT will recommend that the ERCOT Board designate Option 14 as critical to the reliability of the ERCOT System pursuant to PUCT Substantive Rule 25.101(b)(3)(D)</a:t>
            </a:r>
          </a:p>
        </p:txBody>
      </p:sp>
      <p:sp>
        <p:nvSpPr>
          <p:cNvPr id="4" name="Slide Number Placeholder 3">
            <a:extLst>
              <a:ext uri="{FF2B5EF4-FFF2-40B4-BE49-F238E27FC236}">
                <a16:creationId xmlns:a16="http://schemas.microsoft.com/office/drawing/2014/main" id="{F6049E43-7156-91FE-153D-2C00A3C26C15}"/>
              </a:ext>
            </a:extLst>
          </p:cNvPr>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2098974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38624-A7D8-B671-8E25-F4C6E9499C84}"/>
              </a:ext>
            </a:extLst>
          </p:cNvPr>
          <p:cNvSpPr>
            <a:spLocks noGrp="1"/>
          </p:cNvSpPr>
          <p:nvPr>
            <p:ph type="title"/>
          </p:nvPr>
        </p:nvSpPr>
        <p:spPr/>
        <p:txBody>
          <a:bodyPr/>
          <a:lstStyle/>
          <a:p>
            <a:r>
              <a:rPr lang="en-US" dirty="0"/>
              <a:t>ERCOT Recommendation: Option 14</a:t>
            </a:r>
          </a:p>
        </p:txBody>
      </p:sp>
      <p:sp>
        <p:nvSpPr>
          <p:cNvPr id="3" name="Content Placeholder 2">
            <a:extLst>
              <a:ext uri="{FF2B5EF4-FFF2-40B4-BE49-F238E27FC236}">
                <a16:creationId xmlns:a16="http://schemas.microsoft.com/office/drawing/2014/main" id="{C0E76452-B387-4D7A-AF41-D6FB9E063781}"/>
              </a:ext>
            </a:extLst>
          </p:cNvPr>
          <p:cNvSpPr>
            <a:spLocks noGrp="1"/>
          </p:cNvSpPr>
          <p:nvPr>
            <p:ph idx="1"/>
          </p:nvPr>
        </p:nvSpPr>
        <p:spPr>
          <a:xfrm>
            <a:off x="304800" y="800099"/>
            <a:ext cx="8534400" cy="5474865"/>
          </a:xfrm>
        </p:spPr>
        <p:txBody>
          <a:bodyPr/>
          <a:lstStyle/>
          <a:p>
            <a:r>
              <a:rPr lang="en-US" dirty="0"/>
              <a:t>Rebuild the existing Spruce to Pawnee 345-kV single circuit into a 345-kV double circuit transmission line with a normal and emergency rating of at least 1,746 MVA per circuit, this transmission line will require approximately 45.8 miles of expanded Right of Way (ROW) which will be used to build one of the new circuits while the original circuit is left in service.</a:t>
            </a:r>
          </a:p>
          <a:p>
            <a:r>
              <a:rPr lang="en-US" dirty="0"/>
              <a:t>Rebuild the existing Pawnee to Tango 345-kV single circuit into a 345-kV double circuit transmission line with a normal and emergency rating of at least 1,746 MVA per circuit, this transmission line will require approximately 12.2 miles of expanded ROW which will be used to build one of the new circuits while the original circuit is left in service.</a:t>
            </a:r>
          </a:p>
          <a:p>
            <a:r>
              <a:rPr lang="en-US" dirty="0"/>
              <a:t>The Spruce to Pawnee 345-kV rebuild and the Pawnee to Tango 345-kV rebuild will be done without the need for extended outages.</a:t>
            </a:r>
          </a:p>
        </p:txBody>
      </p:sp>
      <p:sp>
        <p:nvSpPr>
          <p:cNvPr id="4" name="Slide Number Placeholder 3">
            <a:extLst>
              <a:ext uri="{FF2B5EF4-FFF2-40B4-BE49-F238E27FC236}">
                <a16:creationId xmlns:a16="http://schemas.microsoft.com/office/drawing/2014/main" id="{F6049E43-7156-91FE-153D-2C00A3C26C15}"/>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1405012887"/>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2" ma:contentTypeDescription="Create a new document." ma:contentTypeScope="" ma:versionID="63b4750df494f1e899998ba0dd64b591">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843EB0A4-50A9-4E33-98AC-BC2B61C8A1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documentManagement/types"/>
    <ds:schemaRef ds:uri="http://schemas.microsoft.com/office/2006/metadata/properties"/>
    <ds:schemaRef ds:uri="http://purl.org/dc/elements/1.1/"/>
    <ds:schemaRef ds:uri="http://purl.org/dc/terms/"/>
    <ds:schemaRef ds:uri="http://schemas.openxmlformats.org/package/2006/metadata/core-properties"/>
    <ds:schemaRef ds:uri="http://purl.org/dc/dcmitype/"/>
    <ds:schemaRef ds:uri="http://www.w3.org/XML/1998/namespace"/>
    <ds:schemaRef ds:uri="http://schemas.microsoft.com/office/infopath/2007/PartnerControls"/>
    <ds:schemaRef ds:uri="c34af464-7aa1-4edd-9be4-83dffc1cb926"/>
  </ds:schemaRefs>
</ds:datastoreItem>
</file>

<file path=docProps/app.xml><?xml version="1.0" encoding="utf-8"?>
<Properties xmlns="http://schemas.openxmlformats.org/officeDocument/2006/extended-properties" xmlns:vt="http://schemas.openxmlformats.org/officeDocument/2006/docPropsVTypes">
  <Template/>
  <TotalTime>24612</TotalTime>
  <Words>952</Words>
  <Application>Microsoft Office PowerPoint</Application>
  <PresentationFormat>On-screen Show (4:3)</PresentationFormat>
  <Paragraphs>119</Paragraphs>
  <Slides>11</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Courier New</vt:lpstr>
      <vt:lpstr>Wingdings</vt:lpstr>
      <vt:lpstr>1_Custom Design</vt:lpstr>
      <vt:lpstr>Office Theme</vt:lpstr>
      <vt:lpstr>PowerPoint Presentation</vt:lpstr>
      <vt:lpstr>Overview</vt:lpstr>
      <vt:lpstr>Tier 1 Project Requirement</vt:lpstr>
      <vt:lpstr>Project Need</vt:lpstr>
      <vt:lpstr>Comparison of Project Options</vt:lpstr>
      <vt:lpstr>Sub-synchronous Resonance Assessment</vt:lpstr>
      <vt:lpstr>Congestion Analysis and Sensitivity Analysis</vt:lpstr>
      <vt:lpstr>ERCOT Recommendation</vt:lpstr>
      <vt:lpstr>ERCOT Recommendation: Option 14</vt:lpstr>
      <vt:lpstr>ERCOT Recommendation: Option 14 (continued)</vt:lpstr>
      <vt:lpstr>Option 14</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Gnanam, Prabhu</cp:lastModifiedBy>
  <cp:revision>405</cp:revision>
  <cp:lastPrinted>2016-01-21T20:53:15Z</cp:lastPrinted>
  <dcterms:created xsi:type="dcterms:W3CDTF">2016-01-21T15:20:31Z</dcterms:created>
  <dcterms:modified xsi:type="dcterms:W3CDTF">2024-04-05T22:03:46Z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2023-11-03T13:53:14Z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29e4a045-60a8-428a-983f-5e5435e88267</vt:lpwstr>
  </property>
  <property fmtid="{D5CDD505-2E9C-101B-9397-08002B2CF9AE}" pid="9" name="MSIP_Label_7084cbda-52b8-46fb-a7b7-cb5bd465ed85_ContentBits">
    <vt:lpwstr>0</vt:lpwstr>
  </property>
</Properties>
</file>