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8"/>
  </p:notesMasterIdLst>
  <p:handoutMasterIdLst>
    <p:handoutMasterId r:id="rId9"/>
  </p:handoutMasterIdLst>
  <p:sldIdLst>
    <p:sldId id="267" r:id="rId6"/>
    <p:sldId id="268"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81" d="100"/>
          <a:sy n="81" d="100"/>
        </p:scale>
        <p:origin x="1498" y="6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4/15/2024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4/15/2024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669724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534400" cy="518318"/>
          </a:xfrm>
        </p:spPr>
        <p:txBody>
          <a:bodyPr/>
          <a:lstStyle/>
          <a:p>
            <a:r>
              <a:rPr lang="en-US" b="1" dirty="0">
                <a:solidFill>
                  <a:schemeClr val="accent1"/>
                </a:solidFill>
              </a:rPr>
              <a:t>Revision Request Summary for 4/15/24 TAC</a:t>
            </a:r>
          </a:p>
        </p:txBody>
      </p:sp>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graphicFrame>
        <p:nvGraphicFramePr>
          <p:cNvPr id="7" name="Content Placeholder 6">
            <a:extLst>
              <a:ext uri="{FF2B5EF4-FFF2-40B4-BE49-F238E27FC236}">
                <a16:creationId xmlns:a16="http://schemas.microsoft.com/office/drawing/2014/main" id="{BFAEF96B-ECF8-9EF5-7E07-9859C60F1D03}"/>
              </a:ext>
            </a:extLst>
          </p:cNvPr>
          <p:cNvGraphicFramePr>
            <a:graphicFrameLocks noGrp="1"/>
          </p:cNvGraphicFramePr>
          <p:nvPr>
            <p:ph idx="1"/>
            <p:extLst>
              <p:ext uri="{D42A27DB-BD31-4B8C-83A1-F6EECF244321}">
                <p14:modId xmlns:p14="http://schemas.microsoft.com/office/powerpoint/2010/main" val="2857685719"/>
              </p:ext>
            </p:extLst>
          </p:nvPr>
        </p:nvGraphicFramePr>
        <p:xfrm>
          <a:off x="190773" y="838200"/>
          <a:ext cx="8839201" cy="4817130"/>
        </p:xfrm>
        <a:graphic>
          <a:graphicData uri="http://schemas.openxmlformats.org/drawingml/2006/table">
            <a:tbl>
              <a:tblPr firstRow="1" firstCol="1" bandRow="1">
                <a:tableStyleId>{5C22544A-7EE6-4342-B048-85BDC9FD1C3A}</a:tableStyleId>
              </a:tblPr>
              <a:tblGrid>
                <a:gridCol w="1287236">
                  <a:extLst>
                    <a:ext uri="{9D8B030D-6E8A-4147-A177-3AD203B41FA5}">
                      <a16:colId xmlns:a16="http://schemas.microsoft.com/office/drawing/2014/main" val="434194822"/>
                    </a:ext>
                  </a:extLst>
                </a:gridCol>
                <a:gridCol w="807991">
                  <a:extLst>
                    <a:ext uri="{9D8B030D-6E8A-4147-A177-3AD203B41FA5}">
                      <a16:colId xmlns:a16="http://schemas.microsoft.com/office/drawing/2014/main" val="2242667561"/>
                    </a:ext>
                  </a:extLst>
                </a:gridCol>
                <a:gridCol w="609600">
                  <a:extLst>
                    <a:ext uri="{9D8B030D-6E8A-4147-A177-3AD203B41FA5}">
                      <a16:colId xmlns:a16="http://schemas.microsoft.com/office/drawing/2014/main" val="637760182"/>
                    </a:ext>
                  </a:extLst>
                </a:gridCol>
                <a:gridCol w="3733800">
                  <a:extLst>
                    <a:ext uri="{9D8B030D-6E8A-4147-A177-3AD203B41FA5}">
                      <a16:colId xmlns:a16="http://schemas.microsoft.com/office/drawing/2014/main" val="1882817617"/>
                    </a:ext>
                  </a:extLst>
                </a:gridCol>
                <a:gridCol w="1447800">
                  <a:extLst>
                    <a:ext uri="{9D8B030D-6E8A-4147-A177-3AD203B41FA5}">
                      <a16:colId xmlns:a16="http://schemas.microsoft.com/office/drawing/2014/main" val="3229123990"/>
                    </a:ext>
                  </a:extLst>
                </a:gridCol>
                <a:gridCol w="952774">
                  <a:extLst>
                    <a:ext uri="{9D8B030D-6E8A-4147-A177-3AD203B41FA5}">
                      <a16:colId xmlns:a16="http://schemas.microsoft.com/office/drawing/2014/main" val="3995014014"/>
                    </a:ext>
                  </a:extLst>
                </a:gridCol>
              </a:tblGrid>
              <a:tr h="339321">
                <a:tc>
                  <a:txBody>
                    <a:bodyPr/>
                    <a:lstStyle/>
                    <a:p>
                      <a:pPr marL="0" marR="0">
                        <a:lnSpc>
                          <a:spcPct val="107000"/>
                        </a:lnSpc>
                        <a:spcBef>
                          <a:spcPts val="0"/>
                        </a:spcBef>
                        <a:spcAft>
                          <a:spcPts val="0"/>
                        </a:spcAft>
                      </a:pPr>
                      <a:r>
                        <a:rPr lang="en-US" sz="1050">
                          <a:effectLst/>
                          <a:latin typeface="Calibri" panose="020F0502020204030204" pitchFamily="34" charset="0"/>
                          <a:cs typeface="Calibri" panose="020F0502020204030204" pitchFamily="34" charset="0"/>
                        </a:rPr>
                        <a:t>Revision Request</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1050">
                          <a:effectLst/>
                          <a:latin typeface="Calibri" panose="020F0502020204030204" pitchFamily="34" charset="0"/>
                          <a:cs typeface="Calibri" panose="020F0502020204030204" pitchFamily="34" charset="0"/>
                        </a:rPr>
                        <a:t>Reason for Revision</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1050" dirty="0">
                          <a:effectLst/>
                          <a:latin typeface="Calibri" panose="020F0502020204030204" pitchFamily="34" charset="0"/>
                          <a:cs typeface="Calibri" panose="020F0502020204030204" pitchFamily="34" charset="0"/>
                        </a:rPr>
                        <a:t>Impacts</a:t>
                      </a:r>
                      <a:endParaRPr lang="en-US" sz="105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1050">
                          <a:effectLst/>
                          <a:latin typeface="Calibri" panose="020F0502020204030204" pitchFamily="34" charset="0"/>
                          <a:cs typeface="Calibri" panose="020F0502020204030204" pitchFamily="34" charset="0"/>
                        </a:rPr>
                        <a:t>ERCOT Opinion/ERCOT Market Impact Statement</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1050">
                          <a:effectLst/>
                          <a:latin typeface="Calibri" panose="020F0502020204030204" pitchFamily="34" charset="0"/>
                          <a:cs typeface="Calibri" panose="020F0502020204030204" pitchFamily="34" charset="0"/>
                        </a:rPr>
                        <a:t>CFSG Review</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1050" dirty="0">
                          <a:effectLst/>
                          <a:latin typeface="Calibri" panose="020F0502020204030204" pitchFamily="34" charset="0"/>
                          <a:cs typeface="Calibri" panose="020F0502020204030204" pitchFamily="34" charset="0"/>
                        </a:rPr>
                        <a:t>IMM Opinion</a:t>
                      </a:r>
                      <a:endParaRPr lang="en-US" sz="105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extLst>
                  <a:ext uri="{0D108BD9-81ED-4DB2-BD59-A6C34878D82A}">
                    <a16:rowId xmlns:a16="http://schemas.microsoft.com/office/drawing/2014/main" val="3231117385"/>
                  </a:ext>
                </a:extLst>
              </a:tr>
              <a:tr h="787414">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NPRR1212, Clarification of Distribution Service Provider’s Obligation to Provide an ESI ID</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Regulatory requirements</a:t>
                      </a: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No Impact</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ERCOT supports approval of NPRR1212.  ERCOT Staff has reviewed Nodal Protocol Revision Request (NPRR) 1212 and believes that it provides a positive market impact by offering regulatory requirements that clarify the obligation of a Distribution Service Provider (DSP) to provide ERCOT with an Electric Service Identifier (ESI ID) for a Resource site that consumes Load other than Wholesale Storage Load (WSL) and that is not behind a Non-Opt-In Entity (NOIE) tie meter.</a:t>
                      </a: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ERCOT Credit Staff and the Credit Finance Sub Group (CFSG) have reviewed NPRR1212 and do not believe that it requires changes to credit monitoring activity or the calculation of liability.</a:t>
                      </a: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No Opinion</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extLst>
                  <a:ext uri="{0D108BD9-81ED-4DB2-BD59-A6C34878D82A}">
                    <a16:rowId xmlns:a16="http://schemas.microsoft.com/office/drawing/2014/main" val="614559790"/>
                  </a:ext>
                </a:extLst>
              </a:tr>
              <a:tr h="787414">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PGRR112, Dynamic Data Model and Full Interconnection Study (FIS) Deadline for Quarterly Stability Assessment</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General system and/or process improvement(s)</a:t>
                      </a: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No impact</a:t>
                      </a: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ERCOT supports approval of PGRR112. ERCOT Staff has reviewed PGRR112 and believes that requiring the dynamic data model and final Full Interconnection Studies (FISs) to be submitted at least 45 days prior to the quarterly stability assessment deadline will have a market positive impact by providing Market Participants time to address ERCOT’s comments from the evaluation of dynamic data models prior to the quarterly stability assessment deadline. </a:t>
                      </a: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Not applicable</a:t>
                      </a: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No Opinion</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marL="13681" marR="13681" marT="0" marB="0"/>
                </a:tc>
                <a:extLst>
                  <a:ext uri="{0D108BD9-81ED-4DB2-BD59-A6C34878D82A}">
                    <a16:rowId xmlns:a16="http://schemas.microsoft.com/office/drawing/2014/main" val="3980966634"/>
                  </a:ext>
                </a:extLst>
              </a:tr>
              <a:tr h="1210051">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PGRR114, Related to NPRR1212, Clarification of Distribution Service Provider’s Obligation to Provide an ESI ID</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Strategic Plan Objective 2</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No impact</a:t>
                      </a:r>
                    </a:p>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 </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ERCOT supports approval of PGRR114. ERCOT Staff has reviewed PGRR114 and believes that it provides a positive market impact by offering regulatory requirements which clarify that, before ERCOT approves Initial Energization for a project that will consume Load other than Wholesale Storage Load (WSL) and that is not behind a Non-Opt-In Entity (NOIE) tie meter, the Distribution Service Provider (DSP) must provide ERCOT with Electric Service Identifier(s) (ESI ID(s)) for the project, and that these ESI ID(s) must be established in the ERCOT Settlement system in a state that allows for the Load to be properly settled to the appropriate Qualified Scheduling Entity (QSE). </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Not applicable</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 No Opinion</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0"/>
                        </a:spcAft>
                      </a:pP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extLst>
                  <a:ext uri="{0D108BD9-81ED-4DB2-BD59-A6C34878D82A}">
                    <a16:rowId xmlns:a16="http://schemas.microsoft.com/office/drawing/2014/main" val="1942153481"/>
                  </a:ext>
                </a:extLst>
              </a:tr>
              <a:tr h="655213">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NOGRR255, High Resolution Data Requirements</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Strategic Plan Objective 1</a:t>
                      </a: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No impact</a:t>
                      </a: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ERCOT supports approval of NOGRR255. ERCOT Staff has reviewed NOGRR255 and believes it has a positive market impact as it provides ERCOT with high resolution data for model validation and event analysis to ensure ERCOT System reliability, and assists compliance with NERC Reliability Standard PRC-002-4, Disturbance Monitoring and Reporting Requirements, which goes into effect April 1, 2024.</a:t>
                      </a:r>
                    </a:p>
                  </a:txBody>
                  <a:tcPr marL="13681" marR="13681"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Not applicable</a:t>
                      </a:r>
                      <a:endParaRPr kumimoji="0" lang="en-US" sz="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No Opinion</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0"/>
                        </a:spcAft>
                      </a:pP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extLst>
                  <a:ext uri="{0D108BD9-81ED-4DB2-BD59-A6C34878D82A}">
                    <a16:rowId xmlns:a16="http://schemas.microsoft.com/office/drawing/2014/main" val="2106467756"/>
                  </a:ext>
                </a:extLst>
              </a:tr>
              <a:tr h="655213">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OBDRR046, Related to NPRR1188, Implement Nodal Dispatch and Energy Settlement for Controllable Load Resources</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Strategic Plan Objective 2</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Impacts captured in the Impact Analysis for NPRR1188 (Between $1.8M and $2.5M)</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Pending NPRR1188</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Not applicable</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Pending NPRR1188</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extLst>
                  <a:ext uri="{0D108BD9-81ED-4DB2-BD59-A6C34878D82A}">
                    <a16:rowId xmlns:a16="http://schemas.microsoft.com/office/drawing/2014/main" val="3188648937"/>
                  </a:ext>
                </a:extLst>
              </a:tr>
            </a:tbl>
          </a:graphicData>
        </a:graphic>
      </p:graphicFrame>
    </p:spTree>
    <p:extLst>
      <p:ext uri="{BB962C8B-B14F-4D97-AF65-F5344CB8AC3E}">
        <p14:creationId xmlns:p14="http://schemas.microsoft.com/office/powerpoint/2010/main" val="3190927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534400" cy="518318"/>
          </a:xfrm>
        </p:spPr>
        <p:txBody>
          <a:bodyPr/>
          <a:lstStyle/>
          <a:p>
            <a:r>
              <a:rPr lang="en-US" b="1" dirty="0">
                <a:solidFill>
                  <a:schemeClr val="accent1"/>
                </a:solidFill>
              </a:rPr>
              <a:t>Revision Request Summary for 4/15/24 TAC</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graphicFrame>
        <p:nvGraphicFramePr>
          <p:cNvPr id="7" name="Content Placeholder 6">
            <a:extLst>
              <a:ext uri="{FF2B5EF4-FFF2-40B4-BE49-F238E27FC236}">
                <a16:creationId xmlns:a16="http://schemas.microsoft.com/office/drawing/2014/main" id="{BFAEF96B-ECF8-9EF5-7E07-9859C60F1D03}"/>
              </a:ext>
            </a:extLst>
          </p:cNvPr>
          <p:cNvGraphicFramePr>
            <a:graphicFrameLocks noGrp="1"/>
          </p:cNvGraphicFramePr>
          <p:nvPr>
            <p:ph idx="1"/>
            <p:extLst>
              <p:ext uri="{D42A27DB-BD31-4B8C-83A1-F6EECF244321}">
                <p14:modId xmlns:p14="http://schemas.microsoft.com/office/powerpoint/2010/main" val="1311191160"/>
              </p:ext>
            </p:extLst>
          </p:nvPr>
        </p:nvGraphicFramePr>
        <p:xfrm>
          <a:off x="152399" y="914400"/>
          <a:ext cx="8839201" cy="1627632"/>
        </p:xfrm>
        <a:graphic>
          <a:graphicData uri="http://schemas.openxmlformats.org/drawingml/2006/table">
            <a:tbl>
              <a:tblPr firstRow="1" firstCol="1" bandRow="1">
                <a:tableStyleId>{5C22544A-7EE6-4342-B048-85BDC9FD1C3A}</a:tableStyleId>
              </a:tblPr>
              <a:tblGrid>
                <a:gridCol w="1287236">
                  <a:extLst>
                    <a:ext uri="{9D8B030D-6E8A-4147-A177-3AD203B41FA5}">
                      <a16:colId xmlns:a16="http://schemas.microsoft.com/office/drawing/2014/main" val="434194822"/>
                    </a:ext>
                  </a:extLst>
                </a:gridCol>
                <a:gridCol w="807991">
                  <a:extLst>
                    <a:ext uri="{9D8B030D-6E8A-4147-A177-3AD203B41FA5}">
                      <a16:colId xmlns:a16="http://schemas.microsoft.com/office/drawing/2014/main" val="2242667561"/>
                    </a:ext>
                  </a:extLst>
                </a:gridCol>
                <a:gridCol w="685800">
                  <a:extLst>
                    <a:ext uri="{9D8B030D-6E8A-4147-A177-3AD203B41FA5}">
                      <a16:colId xmlns:a16="http://schemas.microsoft.com/office/drawing/2014/main" val="637760182"/>
                    </a:ext>
                  </a:extLst>
                </a:gridCol>
                <a:gridCol w="3657600">
                  <a:extLst>
                    <a:ext uri="{9D8B030D-6E8A-4147-A177-3AD203B41FA5}">
                      <a16:colId xmlns:a16="http://schemas.microsoft.com/office/drawing/2014/main" val="1882817617"/>
                    </a:ext>
                  </a:extLst>
                </a:gridCol>
                <a:gridCol w="1447800">
                  <a:extLst>
                    <a:ext uri="{9D8B030D-6E8A-4147-A177-3AD203B41FA5}">
                      <a16:colId xmlns:a16="http://schemas.microsoft.com/office/drawing/2014/main" val="3229123990"/>
                    </a:ext>
                  </a:extLst>
                </a:gridCol>
                <a:gridCol w="952774">
                  <a:extLst>
                    <a:ext uri="{9D8B030D-6E8A-4147-A177-3AD203B41FA5}">
                      <a16:colId xmlns:a16="http://schemas.microsoft.com/office/drawing/2014/main" val="3995014014"/>
                    </a:ext>
                  </a:extLst>
                </a:gridCol>
              </a:tblGrid>
              <a:tr h="321152">
                <a:tc>
                  <a:txBody>
                    <a:bodyPr/>
                    <a:lstStyle/>
                    <a:p>
                      <a:pPr marL="0" marR="0">
                        <a:lnSpc>
                          <a:spcPct val="107000"/>
                        </a:lnSpc>
                        <a:spcBef>
                          <a:spcPts val="0"/>
                        </a:spcBef>
                        <a:spcAft>
                          <a:spcPts val="0"/>
                        </a:spcAft>
                      </a:pPr>
                      <a:r>
                        <a:rPr lang="en-US" sz="1050">
                          <a:effectLst/>
                          <a:latin typeface="Calibri" panose="020F0502020204030204" pitchFamily="34" charset="0"/>
                          <a:cs typeface="Calibri" panose="020F0502020204030204" pitchFamily="34" charset="0"/>
                        </a:rPr>
                        <a:t>Revision Request</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1050">
                          <a:effectLst/>
                          <a:latin typeface="Calibri" panose="020F0502020204030204" pitchFamily="34" charset="0"/>
                          <a:cs typeface="Calibri" panose="020F0502020204030204" pitchFamily="34" charset="0"/>
                        </a:rPr>
                        <a:t>Reason for Revision</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1050" dirty="0">
                          <a:effectLst/>
                          <a:latin typeface="Calibri" panose="020F0502020204030204" pitchFamily="34" charset="0"/>
                          <a:cs typeface="Calibri" panose="020F0502020204030204" pitchFamily="34" charset="0"/>
                        </a:rPr>
                        <a:t>Impacts</a:t>
                      </a:r>
                      <a:endParaRPr lang="en-US" sz="105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1050" dirty="0">
                          <a:effectLst/>
                          <a:latin typeface="Calibri" panose="020F0502020204030204" pitchFamily="34" charset="0"/>
                          <a:cs typeface="Calibri" panose="020F0502020204030204" pitchFamily="34" charset="0"/>
                        </a:rPr>
                        <a:t>ERCOT Opinion/ERCOT Market Impact Statement</a:t>
                      </a:r>
                      <a:endParaRPr lang="en-US" sz="105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1050">
                          <a:effectLst/>
                          <a:latin typeface="Calibri" panose="020F0502020204030204" pitchFamily="34" charset="0"/>
                          <a:cs typeface="Calibri" panose="020F0502020204030204" pitchFamily="34" charset="0"/>
                        </a:rPr>
                        <a:t>CFSG Review</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1050" dirty="0">
                          <a:effectLst/>
                          <a:latin typeface="Calibri" panose="020F0502020204030204" pitchFamily="34" charset="0"/>
                          <a:cs typeface="Calibri" panose="020F0502020204030204" pitchFamily="34" charset="0"/>
                        </a:rPr>
                        <a:t>IMM Opinion</a:t>
                      </a:r>
                      <a:endParaRPr lang="en-US" sz="105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extLst>
                  <a:ext uri="{0D108BD9-81ED-4DB2-BD59-A6C34878D82A}">
                    <a16:rowId xmlns:a16="http://schemas.microsoft.com/office/drawing/2014/main" val="3231117385"/>
                  </a:ext>
                </a:extLst>
              </a:tr>
              <a:tr h="231239">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PGRR105, Deliverability Criteria for DC Tie Imports</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Strategic Plan Objective 1</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None</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ERCOT does not support approval of PGRR105 as recommended by ROS in the 9/7/23 ROS Report / ERCOT Staff has reviewed PGRR105 and believes that it is contrary to a recent decision of the PUCT and that it raises a policy issue that is best suited for the PUCT.</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Not applicable</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No Opinion</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extLst>
                  <a:ext uri="{0D108BD9-81ED-4DB2-BD59-A6C34878D82A}">
                    <a16:rowId xmlns:a16="http://schemas.microsoft.com/office/drawing/2014/main" val="420078487"/>
                  </a:ext>
                </a:extLst>
              </a:tr>
              <a:tr h="231239">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OBDRR051, Related to NPRR1216, Implementation of Emergency Pricing Program</a:t>
                      </a: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Regulatory requirements</a:t>
                      </a: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Impacts captured in Impact Analysis for NPRR1216 (Between $125k - $175k)</a:t>
                      </a: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Pending NPRR1216</a:t>
                      </a: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Not applicable</a:t>
                      </a: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Pending NPRR1216</a:t>
                      </a:r>
                    </a:p>
                  </a:txBody>
                  <a:tcPr marL="13681" marR="13681" marT="0" marB="0"/>
                </a:tc>
                <a:extLst>
                  <a:ext uri="{0D108BD9-81ED-4DB2-BD59-A6C34878D82A}">
                    <a16:rowId xmlns:a16="http://schemas.microsoft.com/office/drawing/2014/main" val="1290592811"/>
                  </a:ext>
                </a:extLst>
              </a:tr>
            </a:tbl>
          </a:graphicData>
        </a:graphic>
      </p:graphicFrame>
    </p:spTree>
    <p:extLst>
      <p:ext uri="{BB962C8B-B14F-4D97-AF65-F5344CB8AC3E}">
        <p14:creationId xmlns:p14="http://schemas.microsoft.com/office/powerpoint/2010/main" val="2443067700"/>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schemas.microsoft.com/office/2006/metadata/properties"/>
    <ds:schemaRef ds:uri="http://schemas.microsoft.com/office/2006/documentManagement/types"/>
    <ds:schemaRef ds:uri="http://purl.org/dc/elements/1.1/"/>
    <ds:schemaRef ds:uri="c34af464-7aa1-4edd-9be4-83dffc1cb926"/>
    <ds:schemaRef ds:uri="http://schemas.microsoft.com/office/infopath/2007/PartnerControls"/>
    <ds:schemaRef ds:uri="http://purl.org/dc/term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3079</TotalTime>
  <Words>667</Words>
  <Application>Microsoft Office PowerPoint</Application>
  <PresentationFormat>On-screen Show (4:3)</PresentationFormat>
  <Paragraphs>61</Paragraphs>
  <Slides>2</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Calibri</vt:lpstr>
      <vt:lpstr>1_Custom Design</vt:lpstr>
      <vt:lpstr>Office Theme</vt:lpstr>
      <vt:lpstr>Revision Request Summary for 4/15/24 TAC</vt:lpstr>
      <vt:lpstr>Revision Request Summary for 4/15/24 TAC</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A. Boren</cp:lastModifiedBy>
  <cp:revision>62</cp:revision>
  <cp:lastPrinted>2016-01-21T20:53:15Z</cp:lastPrinted>
  <dcterms:created xsi:type="dcterms:W3CDTF">2016-01-21T15:20:31Z</dcterms:created>
  <dcterms:modified xsi:type="dcterms:W3CDTF">2024-04-15T13:48:57Z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2024-01-17T17:25:16Z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81f786fd-7dcb-4e5a-9052-c0e01a5e7181</vt:lpwstr>
  </property>
  <property fmtid="{D5CDD505-2E9C-101B-9397-08002B2CF9AE}" pid="9" name="MSIP_Label_7084cbda-52b8-46fb-a7b7-cb5bd465ed85_ContentBits">
    <vt:lpwstr>0</vt:lpwstr>
  </property>
</Properties>
</file>