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20"/>
  </p:notesMasterIdLst>
  <p:handoutMasterIdLst>
    <p:handoutMasterId r:id="rId21"/>
  </p:handoutMasterIdLst>
  <p:sldIdLst>
    <p:sldId id="260" r:id="rId6"/>
    <p:sldId id="267" r:id="rId7"/>
    <p:sldId id="268" r:id="rId8"/>
    <p:sldId id="269" r:id="rId9"/>
    <p:sldId id="270" r:id="rId10"/>
    <p:sldId id="271" r:id="rId11"/>
    <p:sldId id="272" r:id="rId12"/>
    <p:sldId id="273" r:id="rId13"/>
    <p:sldId id="274" r:id="rId14"/>
    <p:sldId id="275" r:id="rId15"/>
    <p:sldId id="276" r:id="rId16"/>
    <p:sldId id="279" r:id="rId17"/>
    <p:sldId id="277" r:id="rId18"/>
    <p:sldId id="27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23" d="100"/>
          <a:sy n="123" d="100"/>
        </p:scale>
        <p:origin x="1254" y="102"/>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4/8/2024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4/8/2024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288934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Footer text goes here.</a:t>
            </a:r>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dirty="0"/>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erc.com/pa/Stand/Pages/Project-2023-01-EOP-004-IBR-Event-Reporting.aspx"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www.nerc.com/pa/rrm/ea/Pages/Major-Event-Reports.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nerc.com/pa/Stand/ProjectProProject202301EOP004IBREventReportingDL/2023-01_EOP-004-5%20Technical%20Rationale%202.0_021224.pdf"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nerc.com/pa/Stand/Pages/Project-2023-02-Performance-of-IBRs.aspx"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524000"/>
            <a:ext cx="5646034" cy="4431983"/>
          </a:xfrm>
          <a:prstGeom prst="rect">
            <a:avLst/>
          </a:prstGeom>
          <a:noFill/>
        </p:spPr>
        <p:txBody>
          <a:bodyPr wrap="square" rtlCol="0">
            <a:spAutoFit/>
          </a:bodyPr>
          <a:lstStyle/>
          <a:p>
            <a:r>
              <a:rPr lang="en-US" sz="2000" b="1" dirty="0">
                <a:solidFill>
                  <a:schemeClr val="tx2"/>
                </a:solidFill>
              </a:rPr>
              <a:t>NERC Projects </a:t>
            </a:r>
          </a:p>
          <a:p>
            <a:r>
              <a:rPr lang="en-US" sz="2000" b="1" dirty="0">
                <a:solidFill>
                  <a:schemeClr val="tx2"/>
                </a:solidFill>
              </a:rPr>
              <a:t>2023-01 EOP-004 IBR Event Reporting</a:t>
            </a:r>
          </a:p>
          <a:p>
            <a:r>
              <a:rPr lang="en-US" sz="2000" b="1" dirty="0">
                <a:solidFill>
                  <a:schemeClr val="tx2"/>
                </a:solidFill>
              </a:rPr>
              <a:t>&amp;</a:t>
            </a:r>
          </a:p>
          <a:p>
            <a:r>
              <a:rPr lang="en-US" sz="2000" b="1" dirty="0">
                <a:solidFill>
                  <a:schemeClr val="tx2"/>
                </a:solidFill>
              </a:rPr>
              <a:t>2023-02 Analysis and Mitigation of BES Inverter-Based Resource Performance Issues</a:t>
            </a:r>
          </a:p>
          <a:p>
            <a:endParaRPr lang="en-US" dirty="0">
              <a:solidFill>
                <a:schemeClr val="tx2"/>
              </a:solidFill>
            </a:endParaRPr>
          </a:p>
          <a:p>
            <a:endParaRPr lang="en-US" dirty="0">
              <a:solidFill>
                <a:schemeClr val="tx2"/>
              </a:solidFill>
            </a:endParaRPr>
          </a:p>
          <a:p>
            <a:endParaRPr lang="en-US" dirty="0">
              <a:solidFill>
                <a:schemeClr val="tx2"/>
              </a:solidFill>
            </a:endParaRPr>
          </a:p>
          <a:p>
            <a:r>
              <a:rPr lang="en-US" dirty="0">
                <a:solidFill>
                  <a:schemeClr val="tx2"/>
                </a:solidFill>
              </a:rPr>
              <a:t>Patrick Gravois</a:t>
            </a:r>
          </a:p>
          <a:p>
            <a:r>
              <a:rPr lang="en-US" dirty="0">
                <a:solidFill>
                  <a:schemeClr val="tx2"/>
                </a:solidFill>
              </a:rPr>
              <a:t>ERCOT Operations Engineer</a:t>
            </a:r>
          </a:p>
          <a:p>
            <a:r>
              <a:rPr lang="en-US" dirty="0">
                <a:solidFill>
                  <a:schemeClr val="tx2"/>
                </a:solidFill>
              </a:rPr>
              <a:t>SDT Member</a:t>
            </a:r>
          </a:p>
          <a:p>
            <a:endParaRPr lang="en-US" dirty="0">
              <a:solidFill>
                <a:schemeClr val="tx2"/>
              </a:solidFill>
            </a:endParaRPr>
          </a:p>
          <a:p>
            <a:r>
              <a:rPr lang="en-US" dirty="0">
                <a:solidFill>
                  <a:schemeClr val="tx2"/>
                </a:solidFill>
              </a:rPr>
              <a:t>IBRWG Meeting</a:t>
            </a:r>
          </a:p>
          <a:p>
            <a:r>
              <a:rPr lang="en-US" dirty="0">
                <a:solidFill>
                  <a:schemeClr val="tx2"/>
                </a:solidFill>
              </a:rPr>
              <a:t>April 12, 2024</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C2D0-6BFE-19DE-2781-396E0DF9DAB7}"/>
              </a:ext>
            </a:extLst>
          </p:cNvPr>
          <p:cNvSpPr>
            <a:spLocks noGrp="1"/>
          </p:cNvSpPr>
          <p:nvPr>
            <p:ph type="title"/>
          </p:nvPr>
        </p:nvSpPr>
        <p:spPr/>
        <p:txBody>
          <a:bodyPr/>
          <a:lstStyle/>
          <a:p>
            <a:r>
              <a:rPr lang="en-US" dirty="0"/>
              <a:t>PRC-030-1 Requirements</a:t>
            </a:r>
          </a:p>
        </p:txBody>
      </p:sp>
      <p:sp>
        <p:nvSpPr>
          <p:cNvPr id="3" name="Content Placeholder 2">
            <a:extLst>
              <a:ext uri="{FF2B5EF4-FFF2-40B4-BE49-F238E27FC236}">
                <a16:creationId xmlns:a16="http://schemas.microsoft.com/office/drawing/2014/main" id="{BBEAEE0B-0CBF-0A84-CC1A-0F53DC95AAD7}"/>
              </a:ext>
            </a:extLst>
          </p:cNvPr>
          <p:cNvSpPr>
            <a:spLocks noGrp="1"/>
          </p:cNvSpPr>
          <p:nvPr>
            <p:ph idx="1"/>
          </p:nvPr>
        </p:nvSpPr>
        <p:spPr>
          <a:xfrm>
            <a:off x="273158" y="1066800"/>
            <a:ext cx="8534400" cy="4888310"/>
          </a:xfrm>
        </p:spPr>
        <p:txBody>
          <a:bodyPr/>
          <a:lstStyle/>
          <a:p>
            <a:r>
              <a:rPr lang="en-US" sz="1600" b="1" dirty="0"/>
              <a:t>Applicability:</a:t>
            </a:r>
          </a:p>
          <a:p>
            <a:pPr lvl="1"/>
            <a:r>
              <a:rPr lang="en-US" sz="1600" dirty="0"/>
              <a:t>Functional Entities: Generator Owner</a:t>
            </a:r>
          </a:p>
          <a:p>
            <a:pPr lvl="1"/>
            <a:r>
              <a:rPr lang="en-US" sz="1600" dirty="0"/>
              <a:t>Facilities: Bulk Power System (BPS) Inverter-Based Resources (IBR)</a:t>
            </a:r>
          </a:p>
          <a:p>
            <a:pPr marL="457200" lvl="1" indent="0">
              <a:buNone/>
            </a:pPr>
            <a:endParaRPr lang="en-US" sz="1600" dirty="0"/>
          </a:p>
          <a:p>
            <a:r>
              <a:rPr lang="en-US" sz="1600" b="1" dirty="0"/>
              <a:t>R1.</a:t>
            </a:r>
            <a:r>
              <a:rPr lang="en-US" sz="1600" dirty="0"/>
              <a:t> Each applicable Generator Owner shall have a documented process to identify           unexpected changes</a:t>
            </a:r>
            <a:r>
              <a:rPr lang="en-US" sz="1600" baseline="30000" dirty="0"/>
              <a:t>1</a:t>
            </a:r>
            <a:r>
              <a:rPr lang="en-US" sz="1600" dirty="0"/>
              <a:t> in power output occurring within a two-second period and is the greater of either 20% of the plant's gross nameplate rating, or 20 MVA. </a:t>
            </a:r>
          </a:p>
          <a:p>
            <a:pPr lvl="1"/>
            <a:r>
              <a:rPr lang="en-US" sz="1400" baseline="30000" dirty="0"/>
              <a:t>1</a:t>
            </a:r>
            <a:r>
              <a:rPr lang="en-US" sz="1400" dirty="0"/>
              <a:t> </a:t>
            </a:r>
            <a:r>
              <a:rPr lang="en-US" sz="1100" dirty="0"/>
              <a:t>Unexpected changes in power output includes any change of generation that is not attributed to factors such as weather patterns, change of wind, change in irradiance, curtailment, ramping, planned outage, planned testing, or the loss of a Transmission Line connecting the IBR generators.</a:t>
            </a:r>
          </a:p>
          <a:p>
            <a:pPr marL="457200" lvl="1" indent="0">
              <a:buNone/>
            </a:pPr>
            <a:endParaRPr lang="en-US" sz="1600" b="1" dirty="0"/>
          </a:p>
          <a:p>
            <a:r>
              <a:rPr lang="en-US" sz="1600" b="1" dirty="0"/>
              <a:t>R2.</a:t>
            </a:r>
            <a:r>
              <a:rPr lang="en-US" sz="1600" dirty="0"/>
              <a:t> Each applicable Generator Owner shall implement its process established in Requirement R1 to identify unexpected changes in power output.</a:t>
            </a:r>
          </a:p>
          <a:p>
            <a:pPr marL="0" indent="0">
              <a:buNone/>
            </a:pPr>
            <a:endParaRPr lang="en-US" sz="1600" b="1" dirty="0"/>
          </a:p>
          <a:p>
            <a:r>
              <a:rPr lang="en-US" sz="1600" b="1" dirty="0"/>
              <a:t>R3.</a:t>
            </a:r>
            <a:r>
              <a:rPr lang="en-US" sz="1600" dirty="0"/>
              <a:t> Each applicable Generator Owner shall provide data when requested from its Balancing Authority, Reliability Coordinator, or Transmission Operator regarding IBR responses during an identified system level event within 30 calendar days of the receipt of the request. </a:t>
            </a:r>
          </a:p>
        </p:txBody>
      </p:sp>
      <p:sp>
        <p:nvSpPr>
          <p:cNvPr id="4" name="Slide Number Placeholder 3">
            <a:extLst>
              <a:ext uri="{FF2B5EF4-FFF2-40B4-BE49-F238E27FC236}">
                <a16:creationId xmlns:a16="http://schemas.microsoft.com/office/drawing/2014/main" id="{1B386DD2-DC00-FB80-3BFF-B35D9BDB837E}"/>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Tree>
    <p:extLst>
      <p:ext uri="{BB962C8B-B14F-4D97-AF65-F5344CB8AC3E}">
        <p14:creationId xmlns:p14="http://schemas.microsoft.com/office/powerpoint/2010/main" val="205738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8F68-B09C-C131-C4E9-446CFE05D821}"/>
              </a:ext>
            </a:extLst>
          </p:cNvPr>
          <p:cNvSpPr>
            <a:spLocks noGrp="1"/>
          </p:cNvSpPr>
          <p:nvPr>
            <p:ph type="title"/>
          </p:nvPr>
        </p:nvSpPr>
        <p:spPr/>
        <p:txBody>
          <a:bodyPr/>
          <a:lstStyle/>
          <a:p>
            <a:r>
              <a:rPr lang="en-US" dirty="0"/>
              <a:t>PRC-030-1 Requirements</a:t>
            </a:r>
          </a:p>
        </p:txBody>
      </p:sp>
      <p:sp>
        <p:nvSpPr>
          <p:cNvPr id="3" name="Content Placeholder 2">
            <a:extLst>
              <a:ext uri="{FF2B5EF4-FFF2-40B4-BE49-F238E27FC236}">
                <a16:creationId xmlns:a16="http://schemas.microsoft.com/office/drawing/2014/main" id="{9CB7492E-CE5B-8CC1-B066-DACB448B1706}"/>
              </a:ext>
            </a:extLst>
          </p:cNvPr>
          <p:cNvSpPr>
            <a:spLocks noGrp="1"/>
          </p:cNvSpPr>
          <p:nvPr>
            <p:ph idx="1"/>
          </p:nvPr>
        </p:nvSpPr>
        <p:spPr>
          <a:xfrm>
            <a:off x="304800" y="914400"/>
            <a:ext cx="8534400" cy="5334000"/>
          </a:xfrm>
        </p:spPr>
        <p:txBody>
          <a:bodyPr/>
          <a:lstStyle/>
          <a:p>
            <a:r>
              <a:rPr lang="en-US" sz="1400" b="1" dirty="0"/>
              <a:t>R4.</a:t>
            </a:r>
            <a:r>
              <a:rPr lang="en-US" sz="1400" dirty="0"/>
              <a:t> Each applicable Generator Owner shall analyze its IBRs performance within 45 calendar days of either the event identified pursuant to Requirement R2 or receipt of a request pursuant to Requirement R3. The analysis shall include all of the following:</a:t>
            </a:r>
          </a:p>
          <a:p>
            <a:pPr lvl="1"/>
            <a:r>
              <a:rPr lang="en-US" sz="1400" b="1" dirty="0"/>
              <a:t>4.1.</a:t>
            </a:r>
            <a:r>
              <a:rPr lang="en-US" sz="1400" dirty="0"/>
              <a:t> The cause(s) of unexpected change(s) in power output; </a:t>
            </a:r>
          </a:p>
          <a:p>
            <a:pPr lvl="1"/>
            <a:r>
              <a:rPr lang="en-US" sz="1400" b="1" dirty="0"/>
              <a:t>4.2.</a:t>
            </a:r>
            <a:r>
              <a:rPr lang="en-US" sz="1400" dirty="0"/>
              <a:t> The applicability to its other IBR facilities that could be affected by the same cause of 		    unexpected change(s) in power output; and </a:t>
            </a:r>
          </a:p>
          <a:p>
            <a:pPr lvl="1"/>
            <a:r>
              <a:rPr lang="en-US" sz="1400" b="1" dirty="0"/>
              <a:t>4.3.</a:t>
            </a:r>
            <a:r>
              <a:rPr lang="en-US" sz="1400" dirty="0"/>
              <a:t> Notification to each applicable Balancing Authority, Reliability Coordinator, or Transmission 	    	   Operator of the analysis results.</a:t>
            </a:r>
          </a:p>
          <a:p>
            <a:pPr marL="457200" lvl="1" indent="0">
              <a:buNone/>
            </a:pPr>
            <a:endParaRPr lang="en-US" sz="1400" dirty="0"/>
          </a:p>
          <a:p>
            <a:r>
              <a:rPr lang="en-US" sz="1400" b="1" dirty="0"/>
              <a:t>R5.</a:t>
            </a:r>
            <a:r>
              <a:rPr lang="en-US" sz="1400" dirty="0"/>
              <a:t> Each applicable Generator Owner shall, within 45 days of completing the analysis in Requirement R4, develop one of the following and provide it to each applicable Reliability Coordinator: </a:t>
            </a:r>
          </a:p>
          <a:p>
            <a:pPr lvl="1"/>
            <a:r>
              <a:rPr lang="en-US" sz="1400" b="1" dirty="0"/>
              <a:t>5.1.</a:t>
            </a:r>
            <a:r>
              <a:rPr lang="en-US" sz="1400" dirty="0"/>
              <a:t> A Corrective Action Plan (CAP) for the identified Inverter Based Resource(s), including other applicable facilities owned by the Generator Owner as identified in Requirement R4 Part 4.2; or </a:t>
            </a:r>
          </a:p>
          <a:p>
            <a:pPr lvl="1"/>
            <a:r>
              <a:rPr lang="en-US" sz="1400" b="1" dirty="0"/>
              <a:t>5.2.</a:t>
            </a:r>
            <a:r>
              <a:rPr lang="en-US" sz="1400" dirty="0"/>
              <a:t> A technical justification that addresses why corrective actions will not be applied nor implemented.</a:t>
            </a:r>
          </a:p>
          <a:p>
            <a:pPr marL="457200" lvl="1" indent="0">
              <a:buNone/>
            </a:pPr>
            <a:endParaRPr lang="en-US" sz="1400" dirty="0"/>
          </a:p>
          <a:p>
            <a:r>
              <a:rPr lang="en-US" sz="1400" b="1" dirty="0"/>
              <a:t>R6.</a:t>
            </a:r>
            <a:r>
              <a:rPr lang="en-US" sz="1400" dirty="0"/>
              <a:t> Each applicable Generator Owner shall, for each of its CAPs developed pursuant to Requirement R5: </a:t>
            </a:r>
          </a:p>
          <a:p>
            <a:pPr lvl="1"/>
            <a:r>
              <a:rPr lang="en-US" sz="1400" b="1" dirty="0"/>
              <a:t>6.1.</a:t>
            </a:r>
            <a:r>
              <a:rPr lang="en-US" sz="1400" dirty="0"/>
              <a:t> Implement the CAP; </a:t>
            </a:r>
          </a:p>
          <a:p>
            <a:pPr lvl="1"/>
            <a:r>
              <a:rPr lang="en-US" sz="1400" b="1" dirty="0"/>
              <a:t>6.2.</a:t>
            </a:r>
            <a:r>
              <a:rPr lang="en-US" sz="1400" dirty="0"/>
              <a:t> Update the CAP if actions or timetables change; and </a:t>
            </a:r>
          </a:p>
          <a:p>
            <a:pPr lvl="1"/>
            <a:r>
              <a:rPr lang="en-US" sz="1400" b="1" dirty="0"/>
              <a:t>6.3.</a:t>
            </a:r>
            <a:r>
              <a:rPr lang="en-US" sz="1400" dirty="0"/>
              <a:t> Notify each applicable Reliability Coordinator if CAP actions or timetables change and when the CAP is completed.</a:t>
            </a:r>
          </a:p>
          <a:p>
            <a:endParaRPr lang="en-US" sz="1600" dirty="0"/>
          </a:p>
          <a:p>
            <a:endParaRPr lang="en-US" sz="1600" dirty="0"/>
          </a:p>
        </p:txBody>
      </p:sp>
      <p:sp>
        <p:nvSpPr>
          <p:cNvPr id="4" name="Slide Number Placeholder 3">
            <a:extLst>
              <a:ext uri="{FF2B5EF4-FFF2-40B4-BE49-F238E27FC236}">
                <a16:creationId xmlns:a16="http://schemas.microsoft.com/office/drawing/2014/main" id="{3F6958B3-A4A4-555C-C46E-95B9ABFEFAA1}"/>
              </a:ext>
            </a:extLst>
          </p:cNvPr>
          <p:cNvSpPr>
            <a:spLocks noGrp="1"/>
          </p:cNvSpPr>
          <p:nvPr>
            <p:ph type="sldNum" sz="quarter" idx="4"/>
          </p:nvPr>
        </p:nvSpPr>
        <p:spPr/>
        <p:txBody>
          <a:bodyPr/>
          <a:lstStyle/>
          <a:p>
            <a:fld id="{1D93BD3E-1E9A-4970-A6F7-E7AC52762E0C}" type="slidenum">
              <a:rPr lang="en-US" smtClean="0"/>
              <a:pPr/>
              <a:t>11</a:t>
            </a:fld>
            <a:endParaRPr lang="en-US" dirty="0"/>
          </a:p>
        </p:txBody>
      </p:sp>
    </p:spTree>
    <p:extLst>
      <p:ext uri="{BB962C8B-B14F-4D97-AF65-F5344CB8AC3E}">
        <p14:creationId xmlns:p14="http://schemas.microsoft.com/office/powerpoint/2010/main" val="189042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6D8C-055D-A182-4712-78ED2366FBEB}"/>
              </a:ext>
            </a:extLst>
          </p:cNvPr>
          <p:cNvSpPr>
            <a:spLocks noGrp="1"/>
          </p:cNvSpPr>
          <p:nvPr>
            <p:ph type="title"/>
          </p:nvPr>
        </p:nvSpPr>
        <p:spPr/>
        <p:txBody>
          <a:bodyPr/>
          <a:lstStyle/>
          <a:p>
            <a:r>
              <a:rPr lang="en-US" dirty="0"/>
              <a:t>PRC-030-1 Flowchart (Technical Rationale)</a:t>
            </a:r>
          </a:p>
        </p:txBody>
      </p:sp>
      <p:pic>
        <p:nvPicPr>
          <p:cNvPr id="6" name="Content Placeholder 5">
            <a:extLst>
              <a:ext uri="{FF2B5EF4-FFF2-40B4-BE49-F238E27FC236}">
                <a16:creationId xmlns:a16="http://schemas.microsoft.com/office/drawing/2014/main" id="{103473A5-BE59-451B-A6D0-375B2C3A7CCB}"/>
              </a:ext>
            </a:extLst>
          </p:cNvPr>
          <p:cNvPicPr>
            <a:picLocks noGrp="1" noChangeAspect="1"/>
          </p:cNvPicPr>
          <p:nvPr>
            <p:ph idx="1"/>
          </p:nvPr>
        </p:nvPicPr>
        <p:blipFill>
          <a:blip r:embed="rId2"/>
          <a:stretch>
            <a:fillRect/>
          </a:stretch>
        </p:blipFill>
        <p:spPr>
          <a:xfrm>
            <a:off x="1066800" y="693001"/>
            <a:ext cx="7010400" cy="3109798"/>
          </a:xfrm>
        </p:spPr>
      </p:pic>
      <p:sp>
        <p:nvSpPr>
          <p:cNvPr id="4" name="Slide Number Placeholder 3">
            <a:extLst>
              <a:ext uri="{FF2B5EF4-FFF2-40B4-BE49-F238E27FC236}">
                <a16:creationId xmlns:a16="http://schemas.microsoft.com/office/drawing/2014/main" id="{E36F93BB-2F1A-2B4C-2EF1-1CBD451312AC}"/>
              </a:ext>
            </a:extLst>
          </p:cNvPr>
          <p:cNvSpPr>
            <a:spLocks noGrp="1"/>
          </p:cNvSpPr>
          <p:nvPr>
            <p:ph type="sldNum" sz="quarter" idx="4"/>
          </p:nvPr>
        </p:nvSpPr>
        <p:spPr/>
        <p:txBody>
          <a:bodyPr/>
          <a:lstStyle/>
          <a:p>
            <a:fld id="{1D93BD3E-1E9A-4970-A6F7-E7AC52762E0C}" type="slidenum">
              <a:rPr lang="en-US" smtClean="0"/>
              <a:pPr/>
              <a:t>12</a:t>
            </a:fld>
            <a:endParaRPr lang="en-US" dirty="0"/>
          </a:p>
        </p:txBody>
      </p:sp>
      <p:pic>
        <p:nvPicPr>
          <p:cNvPr id="8" name="Picture 7">
            <a:extLst>
              <a:ext uri="{FF2B5EF4-FFF2-40B4-BE49-F238E27FC236}">
                <a16:creationId xmlns:a16="http://schemas.microsoft.com/office/drawing/2014/main" id="{4C9F06B8-B24C-2FBA-89F3-85105B61FAA0}"/>
              </a:ext>
            </a:extLst>
          </p:cNvPr>
          <p:cNvPicPr>
            <a:picLocks noChangeAspect="1"/>
          </p:cNvPicPr>
          <p:nvPr/>
        </p:nvPicPr>
        <p:blipFill>
          <a:blip r:embed="rId3"/>
          <a:stretch>
            <a:fillRect/>
          </a:stretch>
        </p:blipFill>
        <p:spPr>
          <a:xfrm>
            <a:off x="1400457" y="3657600"/>
            <a:ext cx="6343085" cy="2663025"/>
          </a:xfrm>
          <a:prstGeom prst="rect">
            <a:avLst/>
          </a:prstGeom>
        </p:spPr>
      </p:pic>
    </p:spTree>
    <p:extLst>
      <p:ext uri="{BB962C8B-B14F-4D97-AF65-F5344CB8AC3E}">
        <p14:creationId xmlns:p14="http://schemas.microsoft.com/office/powerpoint/2010/main" val="226313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703F-69FB-A0C0-7384-E4EDB1D268B2}"/>
              </a:ext>
            </a:extLst>
          </p:cNvPr>
          <p:cNvSpPr>
            <a:spLocks noGrp="1"/>
          </p:cNvSpPr>
          <p:nvPr>
            <p:ph type="title"/>
          </p:nvPr>
        </p:nvSpPr>
        <p:spPr/>
        <p:txBody>
          <a:bodyPr/>
          <a:lstStyle/>
          <a:p>
            <a:r>
              <a:rPr lang="en-US" dirty="0"/>
              <a:t>PRC-030-1 Implementation Plan</a:t>
            </a:r>
          </a:p>
        </p:txBody>
      </p:sp>
      <p:sp>
        <p:nvSpPr>
          <p:cNvPr id="3" name="Content Placeholder 2">
            <a:extLst>
              <a:ext uri="{FF2B5EF4-FFF2-40B4-BE49-F238E27FC236}">
                <a16:creationId xmlns:a16="http://schemas.microsoft.com/office/drawing/2014/main" id="{A22C8BCE-034B-3743-E6ED-560F8A23122D}"/>
              </a:ext>
            </a:extLst>
          </p:cNvPr>
          <p:cNvSpPr>
            <a:spLocks noGrp="1"/>
          </p:cNvSpPr>
          <p:nvPr>
            <p:ph idx="1"/>
          </p:nvPr>
        </p:nvSpPr>
        <p:spPr/>
        <p:txBody>
          <a:bodyPr/>
          <a:lstStyle/>
          <a:p>
            <a:r>
              <a:rPr lang="en-US" sz="2000" dirty="0"/>
              <a:t>6-month implementation period upon approval</a:t>
            </a:r>
          </a:p>
          <a:p>
            <a:pPr lvl="1"/>
            <a:r>
              <a:rPr lang="en-US" sz="1800" dirty="0"/>
              <a:t>Becomes effective on the first day of the first calendar quarter after the effective date</a:t>
            </a:r>
          </a:p>
          <a:p>
            <a:r>
              <a:rPr lang="en-US" sz="2000" dirty="0"/>
              <a:t>Implementation Plan applies only to GOs</a:t>
            </a:r>
          </a:p>
          <a:p>
            <a:r>
              <a:rPr lang="en-US" sz="2000" dirty="0"/>
              <a:t>GOs are provided time to develop and document process to identify events that meet R1 criteria</a:t>
            </a:r>
          </a:p>
          <a:p>
            <a:endParaRPr lang="en-US" sz="2000" dirty="0"/>
          </a:p>
          <a:p>
            <a:pPr lvl="1"/>
            <a:endParaRPr lang="en-US" sz="1800" dirty="0"/>
          </a:p>
          <a:p>
            <a:pPr lvl="1"/>
            <a:endParaRPr lang="en-US" sz="1800" dirty="0"/>
          </a:p>
          <a:p>
            <a:endParaRPr lang="en-US" sz="2000" dirty="0"/>
          </a:p>
        </p:txBody>
      </p:sp>
      <p:sp>
        <p:nvSpPr>
          <p:cNvPr id="4" name="Slide Number Placeholder 3">
            <a:extLst>
              <a:ext uri="{FF2B5EF4-FFF2-40B4-BE49-F238E27FC236}">
                <a16:creationId xmlns:a16="http://schemas.microsoft.com/office/drawing/2014/main" id="{1E85D91E-81E2-C6ED-58D5-E1E078BA7698}"/>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Tree>
    <p:extLst>
      <p:ext uri="{BB962C8B-B14F-4D97-AF65-F5344CB8AC3E}">
        <p14:creationId xmlns:p14="http://schemas.microsoft.com/office/powerpoint/2010/main" val="328477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E3FC62-0D11-722C-CD2F-8E7CFD8312CC}"/>
              </a:ext>
            </a:extLst>
          </p:cNvPr>
          <p:cNvSpPr>
            <a:spLocks noGrp="1"/>
          </p:cNvSpPr>
          <p:nvPr>
            <p:ph type="ctrTitle"/>
          </p:nvPr>
        </p:nvSpPr>
        <p:spPr>
          <a:xfrm>
            <a:off x="685800" y="2590800"/>
            <a:ext cx="7772400" cy="1470025"/>
          </a:xfrm>
        </p:spPr>
        <p:txBody>
          <a:bodyPr/>
          <a:lstStyle/>
          <a:p>
            <a:r>
              <a:rPr lang="en-US" b="1" dirty="0">
                <a:solidFill>
                  <a:schemeClr val="accent1"/>
                </a:solidFill>
              </a:rPr>
              <a:t>Questions?</a:t>
            </a:r>
          </a:p>
        </p:txBody>
      </p:sp>
      <p:sp>
        <p:nvSpPr>
          <p:cNvPr id="4" name="Slide Number Placeholder 3">
            <a:extLst>
              <a:ext uri="{FF2B5EF4-FFF2-40B4-BE49-F238E27FC236}">
                <a16:creationId xmlns:a16="http://schemas.microsoft.com/office/drawing/2014/main" id="{60BC0C2C-48DF-1F2F-BAF8-063230D624C0}"/>
              </a:ext>
            </a:extLst>
          </p:cNvPr>
          <p:cNvSpPr>
            <a:spLocks noGrp="1"/>
          </p:cNvSpPr>
          <p:nvPr>
            <p:ph type="sldNum" sz="quarter" idx="4"/>
          </p:nvPr>
        </p:nvSpPr>
        <p:spPr/>
        <p:txBody>
          <a:bodyPr/>
          <a:lstStyle/>
          <a:p>
            <a:fld id="{1D93BD3E-1E9A-4970-A6F7-E7AC52762E0C}" type="slidenum">
              <a:rPr lang="en-US" smtClean="0"/>
              <a:pPr/>
              <a:t>14</a:t>
            </a:fld>
            <a:endParaRPr lang="en-US" dirty="0"/>
          </a:p>
        </p:txBody>
      </p:sp>
    </p:spTree>
    <p:extLst>
      <p:ext uri="{BB962C8B-B14F-4D97-AF65-F5344CB8AC3E}">
        <p14:creationId xmlns:p14="http://schemas.microsoft.com/office/powerpoint/2010/main" val="127254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a:solidFill>
                  <a:schemeClr val="accent1"/>
                </a:solidFill>
              </a:rPr>
              <a:t>Project 2023-01 </a:t>
            </a:r>
            <a:r>
              <a:rPr lang="en-US" dirty="0"/>
              <a:t>Background</a:t>
            </a:r>
            <a:endParaRPr lang="en-US" b="1" dirty="0">
              <a:solidFill>
                <a:schemeClr val="accent1"/>
              </a:solidFill>
            </a:endParaRPr>
          </a:p>
        </p:txBody>
      </p:sp>
      <p:sp>
        <p:nvSpPr>
          <p:cNvPr id="3" name="Content Placeholder 2"/>
          <p:cNvSpPr>
            <a:spLocks noGrp="1"/>
          </p:cNvSpPr>
          <p:nvPr>
            <p:ph idx="1"/>
          </p:nvPr>
        </p:nvSpPr>
        <p:spPr>
          <a:xfrm>
            <a:off x="266700" y="990600"/>
            <a:ext cx="8534400" cy="5105400"/>
          </a:xfrm>
        </p:spPr>
        <p:txBody>
          <a:bodyPr/>
          <a:lstStyle/>
          <a:p>
            <a:pPr marL="228600" indent="-228600" fontAlgn="base">
              <a:spcAft>
                <a:spcPct val="0"/>
              </a:spcAft>
              <a:buClr>
                <a:srgbClr val="19396E"/>
              </a:buClr>
              <a:buSzPct val="100000"/>
              <a:buFontTx/>
              <a:buChar char="•"/>
              <a:defRPr/>
            </a:pPr>
            <a:r>
              <a:rPr lang="en-US" sz="1600" kern="0" dirty="0">
                <a:ea typeface="ＭＳ Ｐゴシック"/>
              </a:rPr>
              <a:t>Multiple widespread IBR generation loss events since 2020 </a:t>
            </a:r>
          </a:p>
          <a:p>
            <a:pPr marL="228600" marR="0" lvl="0" indent="-228600" algn="l" defTabSz="914400" rtl="0" eaLnBrk="1" fontAlgn="base" latinLnBrk="0" hangingPunct="1">
              <a:lnSpc>
                <a:spcPct val="100000"/>
              </a:lnSpc>
              <a:spcBef>
                <a:spcPct val="20000"/>
              </a:spcBef>
              <a:spcAft>
                <a:spcPct val="0"/>
              </a:spcAft>
              <a:buClr>
                <a:srgbClr val="19396E"/>
              </a:buClr>
              <a:buSzPct val="100000"/>
              <a:buFontTx/>
              <a:buChar char="•"/>
              <a:tabLst/>
              <a:defRPr/>
            </a:pPr>
            <a:r>
              <a:rPr kumimoji="0" lang="en-US" sz="1600" b="0" i="0" u="none" strike="noStrike" kern="0" cap="none" spc="0" normalizeH="0" baseline="0" noProof="0" dirty="0">
                <a:ln>
                  <a:noFill/>
                </a:ln>
                <a:effectLst/>
                <a:uLnTx/>
                <a:uFillTx/>
                <a:ea typeface="ＭＳ Ｐゴシック"/>
                <a:cs typeface="+mn-cs"/>
              </a:rPr>
              <a:t>Current EOP-004 criteria uses relatively large size threshold for generation loss events more suitable for synchronous generation</a:t>
            </a:r>
          </a:p>
          <a:p>
            <a:pPr marL="228600" marR="0" lvl="0" indent="-228600" algn="l" defTabSz="914400" rtl="0" eaLnBrk="1" fontAlgn="base" latinLnBrk="0" hangingPunct="1">
              <a:lnSpc>
                <a:spcPct val="100000"/>
              </a:lnSpc>
              <a:spcBef>
                <a:spcPct val="20000"/>
              </a:spcBef>
              <a:spcAft>
                <a:spcPct val="0"/>
              </a:spcAft>
              <a:buClr>
                <a:srgbClr val="19396E"/>
              </a:buClr>
              <a:buSzPct val="100000"/>
              <a:buFontTx/>
              <a:buChar char="•"/>
              <a:tabLst/>
              <a:defRPr/>
            </a:pPr>
            <a:r>
              <a:rPr kumimoji="0" lang="en-US" sz="1600" b="0" i="0" u="none" strike="noStrike" kern="0" cap="none" spc="0" normalizeH="0" baseline="0" noProof="0" dirty="0">
                <a:ln>
                  <a:noFill/>
                </a:ln>
                <a:effectLst/>
                <a:uLnTx/>
                <a:uFillTx/>
                <a:ea typeface="ＭＳ Ｐゴシック"/>
                <a:cs typeface="+mn-cs"/>
              </a:rPr>
              <a:t>NERC Event Analysis (EA) team has analyzed IBR generation loss events that did not meet current EOP-004 criteria which highlighted systemic reliability risks posed by IBRs</a:t>
            </a:r>
          </a:p>
          <a:p>
            <a:pPr marL="228600" marR="0" lvl="0" indent="-228600" algn="l" defTabSz="914400" rtl="0" eaLnBrk="1" fontAlgn="base" latinLnBrk="0" hangingPunct="1">
              <a:lnSpc>
                <a:spcPct val="100000"/>
              </a:lnSpc>
              <a:spcBef>
                <a:spcPct val="20000"/>
              </a:spcBef>
              <a:spcAft>
                <a:spcPct val="0"/>
              </a:spcAft>
              <a:buClr>
                <a:srgbClr val="19396E"/>
              </a:buClr>
              <a:buSzPct val="100000"/>
              <a:buFontTx/>
              <a:buChar char="•"/>
              <a:tabLst/>
              <a:defRPr/>
            </a:pPr>
            <a:r>
              <a:rPr lang="en-US" sz="1600" kern="0" dirty="0">
                <a:ea typeface="ＭＳ Ｐゴシック"/>
              </a:rPr>
              <a:t>NERC</a:t>
            </a:r>
            <a:r>
              <a:rPr kumimoji="0" lang="en-US" sz="1600" b="0" i="0" u="none" strike="noStrike" kern="0" cap="none" spc="0" normalizeH="0" baseline="0" noProof="0" dirty="0">
                <a:ln>
                  <a:noFill/>
                </a:ln>
                <a:effectLst/>
                <a:uLnTx/>
                <a:uFillTx/>
                <a:ea typeface="ＭＳ Ｐゴシック"/>
                <a:cs typeface="+mn-cs"/>
              </a:rPr>
              <a:t> EA Process is voluntary in nature and involves significantly longer reporting timelines - EA team currently must wait until brief report is submitted before sending RFIs (~20 days after the event) </a:t>
            </a:r>
          </a:p>
          <a:p>
            <a:pPr marL="228600" marR="0" lvl="0" indent="-228600" algn="l" defTabSz="914400" rtl="0" eaLnBrk="1" fontAlgn="base" latinLnBrk="0" hangingPunct="1">
              <a:lnSpc>
                <a:spcPct val="100000"/>
              </a:lnSpc>
              <a:spcBef>
                <a:spcPct val="20000"/>
              </a:spcBef>
              <a:spcAft>
                <a:spcPct val="0"/>
              </a:spcAft>
              <a:buClr>
                <a:srgbClr val="19396E"/>
              </a:buClr>
              <a:buSzPct val="100000"/>
              <a:buFontTx/>
              <a:buChar char="•"/>
              <a:tabLst/>
              <a:defRPr/>
            </a:pPr>
            <a:r>
              <a:rPr lang="en-US" sz="1600" kern="0" dirty="0">
                <a:ea typeface="ＭＳ Ｐゴシック"/>
              </a:rPr>
              <a:t>D</a:t>
            </a:r>
            <a:r>
              <a:rPr kumimoji="0" lang="en-US" sz="1600" b="0" i="0" u="none" strike="noStrike" kern="0" cap="none" spc="0" normalizeH="0" baseline="0" noProof="0" dirty="0">
                <a:ln>
                  <a:noFill/>
                </a:ln>
                <a:effectLst/>
                <a:uLnTx/>
                <a:uFillTx/>
                <a:ea typeface="ＭＳ Ｐゴシック"/>
                <a:cs typeface="+mn-cs"/>
              </a:rPr>
              <a:t>ifficult to perform root cause analysis and develop mitigation actions due to unavailability and overwriting of useful data</a:t>
            </a:r>
          </a:p>
          <a:p>
            <a:pPr marL="228600" marR="0" lvl="0" indent="-228600" algn="l" defTabSz="914400" rtl="0" eaLnBrk="1" fontAlgn="base" latinLnBrk="0" hangingPunct="1">
              <a:lnSpc>
                <a:spcPct val="100000"/>
              </a:lnSpc>
              <a:spcBef>
                <a:spcPct val="20000"/>
              </a:spcBef>
              <a:spcAft>
                <a:spcPct val="0"/>
              </a:spcAft>
              <a:buClr>
                <a:srgbClr val="19396E"/>
              </a:buClr>
              <a:buSzPct val="100000"/>
              <a:buFontTx/>
              <a:buChar char="•"/>
              <a:tabLst/>
              <a:defRPr/>
            </a:pPr>
            <a:r>
              <a:rPr kumimoji="0" lang="en-US" sz="1600" b="0" i="0" u="none" strike="noStrike" kern="0" cap="none" spc="0" normalizeH="0" baseline="0" noProof="0" dirty="0">
                <a:ln>
                  <a:noFill/>
                </a:ln>
                <a:effectLst/>
                <a:uLnTx/>
                <a:uFillTx/>
                <a:ea typeface="ＭＳ Ｐゴシック"/>
                <a:cs typeface="+mn-cs"/>
              </a:rPr>
              <a:t>NERC 2020 San Fernando Disturbance Report recommendations:</a:t>
            </a:r>
          </a:p>
          <a:p>
            <a:pPr marL="457200" marR="0" lvl="1" indent="-228600" algn="l" defTabSz="914400" rtl="0" eaLnBrk="1" fontAlgn="base" latinLnBrk="0" hangingPunct="1">
              <a:lnSpc>
                <a:spcPct val="100000"/>
              </a:lnSpc>
              <a:spcBef>
                <a:spcPct val="20000"/>
              </a:spcBef>
              <a:spcAft>
                <a:spcPct val="0"/>
              </a:spcAft>
              <a:buClr>
                <a:srgbClr val="5D85A9"/>
              </a:buClr>
              <a:buSzTx/>
              <a:buFont typeface="Wingdings" charset="2"/>
              <a:buChar char="§"/>
              <a:tabLst/>
              <a:defRPr/>
            </a:pPr>
            <a:r>
              <a:rPr kumimoji="0" lang="en-US" sz="1400" b="0" i="0" u="none" strike="noStrike" kern="0" cap="none" spc="0" normalizeH="0" baseline="0" noProof="0" dirty="0">
                <a:ln>
                  <a:noFill/>
                </a:ln>
                <a:effectLst/>
                <a:uLnTx/>
                <a:uFillTx/>
                <a:ea typeface="ＭＳ Ｐゴシック"/>
              </a:rPr>
              <a:t>Ad hoc reporting of events involving multiple generating resources and possible systemic issues is not an acceptable level of reporting</a:t>
            </a:r>
          </a:p>
          <a:p>
            <a:pPr marL="457200" marR="0" lvl="1" indent="-228600" algn="l" defTabSz="914400" rtl="0" eaLnBrk="1" fontAlgn="base" latinLnBrk="0" hangingPunct="1">
              <a:lnSpc>
                <a:spcPct val="100000"/>
              </a:lnSpc>
              <a:spcBef>
                <a:spcPct val="20000"/>
              </a:spcBef>
              <a:spcAft>
                <a:spcPct val="0"/>
              </a:spcAft>
              <a:buClr>
                <a:srgbClr val="5D85A9"/>
              </a:buClr>
              <a:buSzTx/>
              <a:buFont typeface="Wingdings" charset="2"/>
              <a:buChar char="§"/>
              <a:tabLst/>
              <a:defRPr/>
            </a:pPr>
            <a:r>
              <a:rPr kumimoji="0" lang="en-US" sz="1400" b="0" i="0" u="none" strike="noStrike" kern="0" cap="none" spc="0" normalizeH="0" baseline="0" noProof="0" dirty="0">
                <a:ln>
                  <a:noFill/>
                </a:ln>
                <a:effectLst/>
                <a:uLnTx/>
                <a:uFillTx/>
                <a:ea typeface="ＭＳ Ｐゴシック"/>
              </a:rPr>
              <a:t>EOP-004 should be reviewed in terms of the thresholds used for generator tripping events and the extent of resources involved in the disturbance</a:t>
            </a:r>
          </a:p>
          <a:p>
            <a:pPr marL="228600" marR="0" lvl="0" indent="-228600" algn="l" defTabSz="914400" rtl="0" eaLnBrk="1" fontAlgn="base" latinLnBrk="0" hangingPunct="1">
              <a:lnSpc>
                <a:spcPct val="100000"/>
              </a:lnSpc>
              <a:spcBef>
                <a:spcPct val="20000"/>
              </a:spcBef>
              <a:spcAft>
                <a:spcPct val="0"/>
              </a:spcAft>
              <a:buClr>
                <a:srgbClr val="19396E"/>
              </a:buClr>
              <a:buSzPct val="100000"/>
              <a:buFontTx/>
              <a:buChar char="•"/>
              <a:tabLst/>
              <a:defRPr/>
            </a:pPr>
            <a:r>
              <a:rPr kumimoji="0" lang="en-US" sz="1600" b="0" i="0" u="none" strike="noStrike" kern="0" cap="none" spc="0" normalizeH="0" baseline="0" noProof="0" dirty="0">
                <a:ln>
                  <a:noFill/>
                </a:ln>
                <a:effectLst/>
                <a:uLnTx/>
                <a:uFillTx/>
                <a:ea typeface="ＭＳ Ｐゴシック"/>
                <a:cs typeface="+mn-cs"/>
              </a:rPr>
              <a:t>IRPS drafted a SAR to address this outstanding recommendation</a:t>
            </a:r>
          </a:p>
          <a:p>
            <a:pPr marL="228600" marR="0" lvl="0" indent="-228600" algn="l" defTabSz="914400" rtl="0" eaLnBrk="1" fontAlgn="base" latinLnBrk="0" hangingPunct="1">
              <a:lnSpc>
                <a:spcPct val="100000"/>
              </a:lnSpc>
              <a:spcBef>
                <a:spcPct val="20000"/>
              </a:spcBef>
              <a:spcAft>
                <a:spcPct val="0"/>
              </a:spcAft>
              <a:buClr>
                <a:srgbClr val="19396E"/>
              </a:buClr>
              <a:buSzPct val="100000"/>
              <a:buFontTx/>
              <a:buChar char="•"/>
              <a:tabLst/>
              <a:defRPr/>
            </a:pPr>
            <a:r>
              <a:rPr lang="en-US" sz="1600" kern="0" dirty="0">
                <a:ea typeface="ＭＳ Ｐゴシック"/>
                <a:hlinkClick r:id="rId3"/>
              </a:rPr>
              <a:t>Project page for 2023-01 EOP-004 IBR Event Reporting</a:t>
            </a:r>
            <a:endParaRPr kumimoji="0" lang="en-US" sz="1600" b="0" i="0" u="none" strike="noStrike" kern="0" cap="none" spc="0" normalizeH="0" baseline="0" noProof="0" dirty="0">
              <a:ln>
                <a:noFill/>
              </a:ln>
              <a:effectLst/>
              <a:uLnTx/>
              <a:uFillTx/>
              <a:ea typeface="ＭＳ Ｐゴシック"/>
              <a:cs typeface="+mn-cs"/>
            </a:endParaRPr>
          </a:p>
          <a:p>
            <a:pPr marL="228600" marR="0" lvl="0" indent="-228600" algn="l" defTabSz="914400" rtl="0" eaLnBrk="1" fontAlgn="base" latinLnBrk="0" hangingPunct="1">
              <a:lnSpc>
                <a:spcPct val="100000"/>
              </a:lnSpc>
              <a:spcBef>
                <a:spcPct val="20000"/>
              </a:spcBef>
              <a:spcAft>
                <a:spcPct val="0"/>
              </a:spcAft>
              <a:buClr>
                <a:srgbClr val="19396E"/>
              </a:buClr>
              <a:buSzPct val="100000"/>
              <a:buFontTx/>
              <a:buChar char="•"/>
              <a:tabLst/>
              <a:defRPr/>
            </a:pPr>
            <a:endParaRPr kumimoji="0" lang="en-US" sz="1800" b="0" i="0" u="none" strike="noStrike" kern="0" cap="none" spc="0" normalizeH="0" baseline="0" noProof="0" dirty="0">
              <a:ln>
                <a:noFill/>
              </a:ln>
              <a:effectLst/>
              <a:uLnTx/>
              <a:uFillTx/>
              <a:latin typeface="Calibri" pitchFamily="34" charset="0"/>
              <a:ea typeface="ＭＳ Ｐゴシック"/>
              <a:cs typeface="+mn-cs"/>
            </a:endParaRPr>
          </a:p>
          <a:p>
            <a:pPr marL="0" indent="0">
              <a:lnSpc>
                <a:spcPct val="150000"/>
              </a:lnSpc>
              <a:buNone/>
            </a:pPr>
            <a:endParaRPr lang="en-US" sz="20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319092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3235-AD43-77E5-4777-CAE66C1CE363}"/>
              </a:ext>
            </a:extLst>
          </p:cNvPr>
          <p:cNvSpPr>
            <a:spLocks noGrp="1"/>
          </p:cNvSpPr>
          <p:nvPr>
            <p:ph type="title"/>
          </p:nvPr>
        </p:nvSpPr>
        <p:spPr/>
        <p:txBody>
          <a:bodyPr/>
          <a:lstStyle/>
          <a:p>
            <a:r>
              <a:rPr lang="en-US" dirty="0"/>
              <a:t>NERC Disturbance Reports</a:t>
            </a:r>
          </a:p>
        </p:txBody>
      </p:sp>
      <p:pic>
        <p:nvPicPr>
          <p:cNvPr id="5" name="Content Placeholder 4">
            <a:extLst>
              <a:ext uri="{FF2B5EF4-FFF2-40B4-BE49-F238E27FC236}">
                <a16:creationId xmlns:a16="http://schemas.microsoft.com/office/drawing/2014/main" id="{8F5CCD21-5514-6881-517E-F240F789F953}"/>
              </a:ext>
            </a:extLst>
          </p:cNvPr>
          <p:cNvPicPr>
            <a:picLocks noGrp="1" noChangeAspect="1"/>
          </p:cNvPicPr>
          <p:nvPr>
            <p:ph idx="1"/>
          </p:nvPr>
        </p:nvPicPr>
        <p:blipFill>
          <a:blip r:embed="rId2"/>
          <a:stretch>
            <a:fillRect/>
          </a:stretch>
        </p:blipFill>
        <p:spPr>
          <a:xfrm>
            <a:off x="432457" y="1240053"/>
            <a:ext cx="8178143" cy="4498581"/>
          </a:xfrm>
          <a:prstGeom prst="rect">
            <a:avLst/>
          </a:prstGeom>
        </p:spPr>
      </p:pic>
      <p:sp>
        <p:nvSpPr>
          <p:cNvPr id="4" name="Slide Number Placeholder 3">
            <a:extLst>
              <a:ext uri="{FF2B5EF4-FFF2-40B4-BE49-F238E27FC236}">
                <a16:creationId xmlns:a16="http://schemas.microsoft.com/office/drawing/2014/main" id="{CC17C68E-9618-2081-099A-0898C92A7D16}"/>
              </a:ext>
            </a:extLst>
          </p:cNvPr>
          <p:cNvSpPr>
            <a:spLocks noGrp="1"/>
          </p:cNvSpPr>
          <p:nvPr>
            <p:ph type="sldNum" sz="quarter" idx="4"/>
          </p:nvPr>
        </p:nvSpPr>
        <p:spPr/>
        <p:txBody>
          <a:bodyPr/>
          <a:lstStyle/>
          <a:p>
            <a:fld id="{1D93BD3E-1E9A-4970-A6F7-E7AC52762E0C}" type="slidenum">
              <a:rPr lang="en-US" smtClean="0"/>
              <a:pPr/>
              <a:t>3</a:t>
            </a:fld>
            <a:endParaRPr lang="en-US" dirty="0"/>
          </a:p>
        </p:txBody>
      </p:sp>
      <p:pic>
        <p:nvPicPr>
          <p:cNvPr id="6" name="Picture 5">
            <a:extLst>
              <a:ext uri="{FF2B5EF4-FFF2-40B4-BE49-F238E27FC236}">
                <a16:creationId xmlns:a16="http://schemas.microsoft.com/office/drawing/2014/main" id="{56474AAF-3F21-DB01-51FF-F63881E550E3}"/>
              </a:ext>
            </a:extLst>
          </p:cNvPr>
          <p:cNvPicPr>
            <a:picLocks noChangeAspect="1"/>
          </p:cNvPicPr>
          <p:nvPr/>
        </p:nvPicPr>
        <p:blipFill>
          <a:blip r:embed="rId3"/>
          <a:stretch>
            <a:fillRect/>
          </a:stretch>
        </p:blipFill>
        <p:spPr>
          <a:xfrm>
            <a:off x="432457" y="990601"/>
            <a:ext cx="4444343" cy="2045558"/>
          </a:xfrm>
          <a:prstGeom prst="rect">
            <a:avLst/>
          </a:prstGeom>
        </p:spPr>
      </p:pic>
      <p:sp>
        <p:nvSpPr>
          <p:cNvPr id="7" name="TextBox 6">
            <a:extLst>
              <a:ext uri="{FF2B5EF4-FFF2-40B4-BE49-F238E27FC236}">
                <a16:creationId xmlns:a16="http://schemas.microsoft.com/office/drawing/2014/main" id="{BB105399-157E-40FE-16B0-816EBD6BB7C0}"/>
              </a:ext>
            </a:extLst>
          </p:cNvPr>
          <p:cNvSpPr txBox="1"/>
          <p:nvPr/>
        </p:nvSpPr>
        <p:spPr>
          <a:xfrm>
            <a:off x="3962400" y="5943600"/>
            <a:ext cx="4953000" cy="276999"/>
          </a:xfrm>
          <a:prstGeom prst="rect">
            <a:avLst/>
          </a:prstGeom>
          <a:noFill/>
        </p:spPr>
        <p:txBody>
          <a:bodyPr wrap="square" rtlCol="0">
            <a:spAutoFit/>
          </a:bodyPr>
          <a:lstStyle/>
          <a:p>
            <a:pPr algn="r"/>
            <a:r>
              <a:rPr lang="en-US" sz="1200" i="0" dirty="0">
                <a:latin typeface="+mj-lt"/>
                <a:hlinkClick r:id="rId4"/>
              </a:rPr>
              <a:t>https://www.nerc.com/pa/rrm/ea/Pages/Major-Event-Reports.aspx</a:t>
            </a:r>
            <a:endParaRPr lang="en-US" sz="1200" i="0" dirty="0">
              <a:latin typeface="+mj-lt"/>
            </a:endParaRPr>
          </a:p>
        </p:txBody>
      </p:sp>
    </p:spTree>
    <p:extLst>
      <p:ext uri="{BB962C8B-B14F-4D97-AF65-F5344CB8AC3E}">
        <p14:creationId xmlns:p14="http://schemas.microsoft.com/office/powerpoint/2010/main" val="387088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A8EB-9F39-5D2A-ECC6-6FEF5B00482E}"/>
              </a:ext>
            </a:extLst>
          </p:cNvPr>
          <p:cNvSpPr>
            <a:spLocks noGrp="1"/>
          </p:cNvSpPr>
          <p:nvPr>
            <p:ph type="title"/>
          </p:nvPr>
        </p:nvSpPr>
        <p:spPr/>
        <p:txBody>
          <a:bodyPr/>
          <a:lstStyle/>
          <a:p>
            <a:r>
              <a:rPr lang="en-US" dirty="0"/>
              <a:t>Project 2023-01 Industry Need</a:t>
            </a:r>
          </a:p>
        </p:txBody>
      </p:sp>
      <p:sp>
        <p:nvSpPr>
          <p:cNvPr id="3" name="Content Placeholder 2">
            <a:extLst>
              <a:ext uri="{FF2B5EF4-FFF2-40B4-BE49-F238E27FC236}">
                <a16:creationId xmlns:a16="http://schemas.microsoft.com/office/drawing/2014/main" id="{F8E1DA31-B633-5840-4AC4-5D2E2ED1C232}"/>
              </a:ext>
            </a:extLst>
          </p:cNvPr>
          <p:cNvSpPr>
            <a:spLocks noGrp="1"/>
          </p:cNvSpPr>
          <p:nvPr>
            <p:ph idx="1"/>
          </p:nvPr>
        </p:nvSpPr>
        <p:spPr/>
        <p:txBody>
          <a:bodyPr/>
          <a:lstStyle/>
          <a:p>
            <a:r>
              <a:rPr lang="en-US" sz="1600" dirty="0"/>
              <a:t>Loss of IBR generation events need to be identified in a timely manner to collect valuable data before it is overwritten; current standards only require this data to be retained for 10 days</a:t>
            </a:r>
          </a:p>
          <a:p>
            <a:r>
              <a:rPr lang="en-US" sz="1600" dirty="0"/>
              <a:t>Lower threshold of IBR generation loss needed to identify events involving multiple resources with systemic reliability risks</a:t>
            </a:r>
          </a:p>
          <a:p>
            <a:r>
              <a:rPr lang="en-US" sz="1600" dirty="0"/>
              <a:t>Revision to EOP-004 needed to align with NERC EA process and categorization to ensure generation loss events impacting multiple IBRs are identified and reported</a:t>
            </a:r>
          </a:p>
          <a:p>
            <a:pPr lvl="1"/>
            <a:r>
              <a:rPr lang="en-US" sz="1400" dirty="0"/>
              <a:t>Category 1i: A non-consequential interruption of inverter type resources aggregated to 500 MW or more not caused by a fault on its inverters, or its ac terminal equipment. </a:t>
            </a:r>
          </a:p>
          <a:p>
            <a:pPr lvl="1"/>
            <a:r>
              <a:rPr lang="en-US" sz="1400" dirty="0"/>
              <a:t>Category 1j: A non-consequential interruption of a DC tie(s), between two separate asynchronous systems, loaded at 500 MW or more, when the outage is not caused by a fault on the dc tie, its inverters, or its ac terminal equipment.</a:t>
            </a:r>
          </a:p>
          <a:p>
            <a:r>
              <a:rPr lang="en-US" sz="1600" dirty="0"/>
              <a:t>Improved reporting requirements will ultimately lead to improved performance of IBRs due to detailed analysis and coordination with affected entities</a:t>
            </a:r>
          </a:p>
          <a:p>
            <a:endParaRPr lang="en-US" dirty="0"/>
          </a:p>
        </p:txBody>
      </p:sp>
      <p:sp>
        <p:nvSpPr>
          <p:cNvPr id="4" name="Slide Number Placeholder 3">
            <a:extLst>
              <a:ext uri="{FF2B5EF4-FFF2-40B4-BE49-F238E27FC236}">
                <a16:creationId xmlns:a16="http://schemas.microsoft.com/office/drawing/2014/main" id="{DE34B33D-62F4-3585-5F9C-0C60E799DE6A}"/>
              </a:ext>
            </a:extLst>
          </p:cNvPr>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316321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C1DE-0E36-F601-63AC-18A7DDCEAD2C}"/>
              </a:ext>
            </a:extLst>
          </p:cNvPr>
          <p:cNvSpPr>
            <a:spLocks noGrp="1"/>
          </p:cNvSpPr>
          <p:nvPr>
            <p:ph type="title"/>
          </p:nvPr>
        </p:nvSpPr>
        <p:spPr/>
        <p:txBody>
          <a:bodyPr/>
          <a:lstStyle/>
          <a:p>
            <a:r>
              <a:rPr lang="en-US" dirty="0"/>
              <a:t>Project 2023-01 Update and Timeline</a:t>
            </a:r>
          </a:p>
        </p:txBody>
      </p:sp>
      <p:sp>
        <p:nvSpPr>
          <p:cNvPr id="3" name="Content Placeholder 2">
            <a:extLst>
              <a:ext uri="{FF2B5EF4-FFF2-40B4-BE49-F238E27FC236}">
                <a16:creationId xmlns:a16="http://schemas.microsoft.com/office/drawing/2014/main" id="{029A9C2E-8CD8-68FD-9295-79C7E4717037}"/>
              </a:ext>
            </a:extLst>
          </p:cNvPr>
          <p:cNvSpPr>
            <a:spLocks noGrp="1"/>
          </p:cNvSpPr>
          <p:nvPr>
            <p:ph idx="1"/>
          </p:nvPr>
        </p:nvSpPr>
        <p:spPr/>
        <p:txBody>
          <a:bodyPr/>
          <a:lstStyle/>
          <a:p>
            <a:r>
              <a:rPr lang="en-US" sz="1600" dirty="0"/>
              <a:t>Initial ballot in September 2023</a:t>
            </a:r>
          </a:p>
          <a:p>
            <a:r>
              <a:rPr lang="en-US" sz="1600" dirty="0"/>
              <a:t>Initial ballot did not pass, with Industry citing the following concerns:</a:t>
            </a:r>
          </a:p>
          <a:p>
            <a:pPr lvl="1"/>
            <a:r>
              <a:rPr lang="en-US" sz="1400" dirty="0"/>
              <a:t>A desired definition for IBR which is not a footnote</a:t>
            </a:r>
          </a:p>
          <a:p>
            <a:pPr lvl="1"/>
            <a:r>
              <a:rPr lang="en-US" sz="1400" dirty="0"/>
              <a:t>500 MW threshold may be too low</a:t>
            </a:r>
          </a:p>
          <a:p>
            <a:pPr lvl="1"/>
            <a:r>
              <a:rPr lang="en-US" sz="1400" dirty="0"/>
              <a:t>Request to add “two or more” facilities</a:t>
            </a:r>
          </a:p>
          <a:p>
            <a:pPr lvl="1"/>
            <a:r>
              <a:rPr lang="en-US" sz="1400" dirty="0"/>
              <a:t>Modify language for “sudden loss” to exclude natural causes or normal reductions in generation</a:t>
            </a:r>
          </a:p>
          <a:p>
            <a:pPr lvl="1"/>
            <a:r>
              <a:rPr lang="en-US" sz="1400" dirty="0"/>
              <a:t>Unclear which Resources should be included in aggregated generation</a:t>
            </a:r>
          </a:p>
          <a:p>
            <a:pPr lvl="1"/>
            <a:r>
              <a:rPr lang="en-US" sz="1400" dirty="0"/>
              <a:t>BA the only entity required to report</a:t>
            </a:r>
          </a:p>
          <a:p>
            <a:r>
              <a:rPr lang="en-US" sz="1600" dirty="0"/>
              <a:t>Concerns were addressed through language changes or Industry outreach</a:t>
            </a:r>
          </a:p>
          <a:p>
            <a:pPr lvl="1"/>
            <a:r>
              <a:rPr lang="en-US" sz="1400" dirty="0"/>
              <a:t>Will use IBR definition from Project 2020-06 (footnote to be removed)</a:t>
            </a:r>
          </a:p>
          <a:p>
            <a:pPr lvl="1"/>
            <a:r>
              <a:rPr lang="en-US" sz="1400" dirty="0"/>
              <a:t>SDT feels 500 MW threshold should be maintained</a:t>
            </a:r>
          </a:p>
          <a:p>
            <a:pPr lvl="2"/>
            <a:r>
              <a:rPr lang="en-US" sz="1200" dirty="0"/>
              <a:t>11 IBR loss events &gt;500 MW reported in last 4 years</a:t>
            </a:r>
          </a:p>
          <a:p>
            <a:pPr lvl="2"/>
            <a:r>
              <a:rPr lang="en-US" sz="1200" dirty="0"/>
              <a:t>Minimal effort to report</a:t>
            </a:r>
          </a:p>
          <a:p>
            <a:pPr lvl="2"/>
            <a:r>
              <a:rPr lang="en-US" sz="1200" dirty="0"/>
              <a:t>Over reported not a Compliance risk</a:t>
            </a:r>
          </a:p>
          <a:p>
            <a:pPr lvl="1"/>
            <a:r>
              <a:rPr lang="en-US" sz="1400" dirty="0"/>
              <a:t>Added clear language to exempt “non-events”</a:t>
            </a:r>
          </a:p>
          <a:p>
            <a:pPr lvl="1"/>
            <a:r>
              <a:rPr lang="en-US" sz="1400" dirty="0"/>
              <a:t>Clearly defines Resources to be included</a:t>
            </a:r>
          </a:p>
          <a:p>
            <a:r>
              <a:rPr lang="en-US" sz="1600" dirty="0"/>
              <a:t>Sent out for additional 45-day comment period ending 3/27/2024 </a:t>
            </a:r>
          </a:p>
          <a:p>
            <a:r>
              <a:rPr lang="en-US" sz="1600" dirty="0"/>
              <a:t>Subsequent additional ballot scheduled for July/August 2024</a:t>
            </a:r>
          </a:p>
          <a:p>
            <a:r>
              <a:rPr lang="en-US" sz="1600" dirty="0"/>
              <a:t>NERC Board Adoption scheduled for December 2024</a:t>
            </a:r>
          </a:p>
          <a:p>
            <a:pPr lvl="1"/>
            <a:endParaRPr lang="en-US" sz="1800" dirty="0"/>
          </a:p>
        </p:txBody>
      </p:sp>
      <p:sp>
        <p:nvSpPr>
          <p:cNvPr id="4" name="Slide Number Placeholder 3">
            <a:extLst>
              <a:ext uri="{FF2B5EF4-FFF2-40B4-BE49-F238E27FC236}">
                <a16:creationId xmlns:a16="http://schemas.microsoft.com/office/drawing/2014/main" id="{C2779572-010F-F455-9F7B-29862F22F2F4}"/>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241317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4E86-DD78-2BAF-8FB4-577FE44601BC}"/>
              </a:ext>
            </a:extLst>
          </p:cNvPr>
          <p:cNvSpPr>
            <a:spLocks noGrp="1"/>
          </p:cNvSpPr>
          <p:nvPr>
            <p:ph type="title"/>
          </p:nvPr>
        </p:nvSpPr>
        <p:spPr/>
        <p:txBody>
          <a:bodyPr/>
          <a:lstStyle/>
          <a:p>
            <a:r>
              <a:rPr lang="en-US" dirty="0"/>
              <a:t>New Event Type and Thresholds for EOP-004</a:t>
            </a:r>
          </a:p>
        </p:txBody>
      </p:sp>
      <p:pic>
        <p:nvPicPr>
          <p:cNvPr id="5" name="Content Placeholder 4">
            <a:extLst>
              <a:ext uri="{FF2B5EF4-FFF2-40B4-BE49-F238E27FC236}">
                <a16:creationId xmlns:a16="http://schemas.microsoft.com/office/drawing/2014/main" id="{2DBDFE0E-94C2-6A9B-7CC8-D08E803A02EC}"/>
              </a:ext>
            </a:extLst>
          </p:cNvPr>
          <p:cNvPicPr>
            <a:picLocks noGrp="1" noChangeAspect="1"/>
          </p:cNvPicPr>
          <p:nvPr>
            <p:ph idx="1"/>
          </p:nvPr>
        </p:nvPicPr>
        <p:blipFill>
          <a:blip r:embed="rId2"/>
          <a:stretch>
            <a:fillRect/>
          </a:stretch>
        </p:blipFill>
        <p:spPr>
          <a:xfrm>
            <a:off x="812114" y="984555"/>
            <a:ext cx="7595971" cy="4495800"/>
          </a:xfrm>
          <a:prstGeom prst="rect">
            <a:avLst/>
          </a:prstGeom>
        </p:spPr>
      </p:pic>
      <p:sp>
        <p:nvSpPr>
          <p:cNvPr id="4" name="Slide Number Placeholder 3">
            <a:extLst>
              <a:ext uri="{FF2B5EF4-FFF2-40B4-BE49-F238E27FC236}">
                <a16:creationId xmlns:a16="http://schemas.microsoft.com/office/drawing/2014/main" id="{76AA31D3-065E-9725-D6CD-FF316632FF7E}"/>
              </a:ext>
            </a:extLst>
          </p:cNvPr>
          <p:cNvSpPr>
            <a:spLocks noGrp="1"/>
          </p:cNvSpPr>
          <p:nvPr>
            <p:ph type="sldNum" sz="quarter" idx="4"/>
          </p:nvPr>
        </p:nvSpPr>
        <p:spPr/>
        <p:txBody>
          <a:bodyPr/>
          <a:lstStyle/>
          <a:p>
            <a:fld id="{1D93BD3E-1E9A-4970-A6F7-E7AC52762E0C}" type="slidenum">
              <a:rPr lang="en-US" smtClean="0"/>
              <a:pPr/>
              <a:t>6</a:t>
            </a:fld>
            <a:endParaRPr lang="en-US" dirty="0"/>
          </a:p>
        </p:txBody>
      </p:sp>
      <p:sp>
        <p:nvSpPr>
          <p:cNvPr id="6" name="TextBox 5">
            <a:extLst>
              <a:ext uri="{FF2B5EF4-FFF2-40B4-BE49-F238E27FC236}">
                <a16:creationId xmlns:a16="http://schemas.microsoft.com/office/drawing/2014/main" id="{99B99577-DA64-9CBB-5E35-642913727A78}"/>
              </a:ext>
            </a:extLst>
          </p:cNvPr>
          <p:cNvSpPr txBox="1"/>
          <p:nvPr/>
        </p:nvSpPr>
        <p:spPr>
          <a:xfrm>
            <a:off x="609600" y="5698123"/>
            <a:ext cx="5181600"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t>Event examples found in </a:t>
            </a:r>
            <a:r>
              <a:rPr lang="en-US" sz="1600" dirty="0">
                <a:hlinkClick r:id="rId3"/>
              </a:rPr>
              <a:t>Technical Rationale</a:t>
            </a:r>
            <a:endParaRPr lang="en-US" sz="1600" dirty="0"/>
          </a:p>
        </p:txBody>
      </p:sp>
    </p:spTree>
    <p:extLst>
      <p:ext uri="{BB962C8B-B14F-4D97-AF65-F5344CB8AC3E}">
        <p14:creationId xmlns:p14="http://schemas.microsoft.com/office/powerpoint/2010/main" val="4208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AC0F-1D02-429D-7D8D-41CA3E9C3AAC}"/>
              </a:ext>
            </a:extLst>
          </p:cNvPr>
          <p:cNvSpPr>
            <a:spLocks noGrp="1"/>
          </p:cNvSpPr>
          <p:nvPr>
            <p:ph type="title"/>
          </p:nvPr>
        </p:nvSpPr>
        <p:spPr/>
        <p:txBody>
          <a:bodyPr/>
          <a:lstStyle/>
          <a:p>
            <a:r>
              <a:rPr lang="en-US" dirty="0"/>
              <a:t>Project 2023-01 Implementation Plan</a:t>
            </a:r>
          </a:p>
        </p:txBody>
      </p:sp>
      <p:sp>
        <p:nvSpPr>
          <p:cNvPr id="3" name="Content Placeholder 2">
            <a:extLst>
              <a:ext uri="{FF2B5EF4-FFF2-40B4-BE49-F238E27FC236}">
                <a16:creationId xmlns:a16="http://schemas.microsoft.com/office/drawing/2014/main" id="{2611FB0A-EA33-57C6-4BAD-FC7DFB10BDDE}"/>
              </a:ext>
            </a:extLst>
          </p:cNvPr>
          <p:cNvSpPr>
            <a:spLocks noGrp="1"/>
          </p:cNvSpPr>
          <p:nvPr>
            <p:ph idx="1"/>
          </p:nvPr>
        </p:nvSpPr>
        <p:spPr/>
        <p:txBody>
          <a:bodyPr/>
          <a:lstStyle/>
          <a:p>
            <a:r>
              <a:rPr lang="en-US" sz="1800" dirty="0"/>
              <a:t>24-month implementation period upon approval</a:t>
            </a:r>
            <a:endParaRPr lang="en-US" sz="1600" dirty="0"/>
          </a:p>
          <a:p>
            <a:pPr lvl="1"/>
            <a:r>
              <a:rPr lang="en-US" sz="1600" dirty="0"/>
              <a:t>Becomes effective on the first day of the first calendar quarter after the effective date</a:t>
            </a:r>
          </a:p>
          <a:p>
            <a:r>
              <a:rPr lang="en-US" sz="1800" dirty="0"/>
              <a:t>Implementation Plan only applies to BAs</a:t>
            </a:r>
            <a:endParaRPr lang="en-US" sz="1600" dirty="0"/>
          </a:p>
          <a:p>
            <a:r>
              <a:rPr lang="en-US" sz="1800" dirty="0"/>
              <a:t>BAs are provided time to: </a:t>
            </a:r>
          </a:p>
          <a:p>
            <a:pPr lvl="1"/>
            <a:r>
              <a:rPr lang="en-US" sz="1600" dirty="0"/>
              <a:t>Identify which resources are IBR and aggregate, if they haven’t done so already</a:t>
            </a:r>
          </a:p>
          <a:p>
            <a:pPr lvl="1"/>
            <a:r>
              <a:rPr lang="en-US" sz="1600" dirty="0"/>
              <a:t>Develop process to quickly identify events that meet criteria</a:t>
            </a:r>
          </a:p>
          <a:p>
            <a:pPr lvl="1"/>
            <a:r>
              <a:rPr lang="en-US" sz="1600" dirty="0"/>
              <a:t>Create notification for control room staff </a:t>
            </a:r>
          </a:p>
          <a:p>
            <a:r>
              <a:rPr lang="en-US" sz="1800" dirty="0"/>
              <a:t>Only resources that BA already has telemetering data (visibility) need to be included; BA does </a:t>
            </a:r>
            <a:r>
              <a:rPr lang="en-US" sz="1800" u="sng" dirty="0"/>
              <a:t>not</a:t>
            </a:r>
            <a:r>
              <a:rPr lang="en-US" sz="1800" dirty="0"/>
              <a:t> need to seek out telemetering data for resources for which they do not normally have visibility</a:t>
            </a:r>
          </a:p>
          <a:p>
            <a:r>
              <a:rPr lang="en-US" sz="1800" dirty="0"/>
              <a:t>No actions for Generator Owner / Generator Operator under the new IBR reporting Criteria</a:t>
            </a:r>
          </a:p>
          <a:p>
            <a:r>
              <a:rPr lang="en-US" sz="1800" dirty="0"/>
              <a:t>ERCOT began developing tools to identify IBR generation loss events after Odessa 2022 event</a:t>
            </a:r>
          </a:p>
          <a:p>
            <a:pPr lvl="1"/>
            <a:r>
              <a:rPr lang="en-US" sz="1800" dirty="0"/>
              <a:t>Will fine-tune process during 24-month implementation period</a:t>
            </a:r>
          </a:p>
          <a:p>
            <a:endParaRPr lang="en-US" sz="2400" dirty="0"/>
          </a:p>
        </p:txBody>
      </p:sp>
      <p:sp>
        <p:nvSpPr>
          <p:cNvPr id="4" name="Slide Number Placeholder 3">
            <a:extLst>
              <a:ext uri="{FF2B5EF4-FFF2-40B4-BE49-F238E27FC236}">
                <a16:creationId xmlns:a16="http://schemas.microsoft.com/office/drawing/2014/main" id="{F317AAD5-45B2-3FD6-D53F-B34563864422}"/>
              </a:ext>
            </a:extLst>
          </p:cNvPr>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277528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BFCAE-6663-E64D-D54C-77280B6FD196}"/>
              </a:ext>
            </a:extLst>
          </p:cNvPr>
          <p:cNvSpPr>
            <a:spLocks noGrp="1"/>
          </p:cNvSpPr>
          <p:nvPr>
            <p:ph type="title"/>
          </p:nvPr>
        </p:nvSpPr>
        <p:spPr/>
        <p:txBody>
          <a:bodyPr/>
          <a:lstStyle/>
          <a:p>
            <a:r>
              <a:rPr lang="en-US" dirty="0"/>
              <a:t>Project 2023-02 Background &amp; Industry Need</a:t>
            </a:r>
          </a:p>
        </p:txBody>
      </p:sp>
      <p:sp>
        <p:nvSpPr>
          <p:cNvPr id="3" name="Content Placeholder 2">
            <a:extLst>
              <a:ext uri="{FF2B5EF4-FFF2-40B4-BE49-F238E27FC236}">
                <a16:creationId xmlns:a16="http://schemas.microsoft.com/office/drawing/2014/main" id="{0D20685E-6E4C-CAFF-EC1F-9AAE3DEEE5A3}"/>
              </a:ext>
            </a:extLst>
          </p:cNvPr>
          <p:cNvSpPr>
            <a:spLocks noGrp="1"/>
          </p:cNvSpPr>
          <p:nvPr>
            <p:ph idx="1"/>
          </p:nvPr>
        </p:nvSpPr>
        <p:spPr/>
        <p:txBody>
          <a:bodyPr/>
          <a:lstStyle/>
          <a:p>
            <a:r>
              <a:rPr lang="en-US" sz="1800" dirty="0"/>
              <a:t>Unexpected and unwarranted loss of IBR generation seen in past events poses a significant risk to BPS reliability</a:t>
            </a:r>
          </a:p>
          <a:p>
            <a:r>
              <a:rPr lang="en-US" sz="1800" dirty="0"/>
              <a:t>IBRs reduce output very quickly without operation of ac circuit breaker or other Protection Systems, unlike synchronous generation</a:t>
            </a:r>
          </a:p>
          <a:p>
            <a:r>
              <a:rPr lang="en-US" sz="1800" dirty="0"/>
              <a:t>PRC-004 is focused on Protection Systems and ensures misoperations are analyzed and mitigated</a:t>
            </a:r>
          </a:p>
          <a:p>
            <a:r>
              <a:rPr lang="en-US" sz="1800" dirty="0"/>
              <a:t>New Standard needed to ensure unexpected ceasing of current injection of IBRs is analyzed and mitigated by applicable GO</a:t>
            </a:r>
          </a:p>
          <a:p>
            <a:r>
              <a:rPr lang="en-US" sz="1800" dirty="0"/>
              <a:t>BA or ISO should also have authority to identify abnormal performance issues and initiate analysis and mitigation by the GO</a:t>
            </a:r>
          </a:p>
          <a:p>
            <a:r>
              <a:rPr lang="en-US" sz="1800" dirty="0"/>
              <a:t>Strong need for proactive analysis of IBR performance issues by GOs to ensure facilities are operating in reliable manner</a:t>
            </a:r>
          </a:p>
          <a:p>
            <a:r>
              <a:rPr lang="en-US" sz="1800" dirty="0">
                <a:hlinkClick r:id="rId2"/>
              </a:rPr>
              <a:t>Project page for 2023-02 Analysis and Mitigation of BES Inverter-Based Performance Issues</a:t>
            </a:r>
            <a:endParaRPr lang="en-US" sz="1800" dirty="0"/>
          </a:p>
          <a:p>
            <a:endParaRPr lang="en-US" sz="2000" dirty="0"/>
          </a:p>
        </p:txBody>
      </p:sp>
      <p:sp>
        <p:nvSpPr>
          <p:cNvPr id="4" name="Slide Number Placeholder 3">
            <a:extLst>
              <a:ext uri="{FF2B5EF4-FFF2-40B4-BE49-F238E27FC236}">
                <a16:creationId xmlns:a16="http://schemas.microsoft.com/office/drawing/2014/main" id="{7F0A9744-292E-72E5-86D6-6CA95383D271}"/>
              </a:ext>
            </a:extLst>
          </p:cNvPr>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287770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6D4B-9867-0972-5D95-D619B613FDA4}"/>
              </a:ext>
            </a:extLst>
          </p:cNvPr>
          <p:cNvSpPr>
            <a:spLocks noGrp="1"/>
          </p:cNvSpPr>
          <p:nvPr>
            <p:ph type="title"/>
          </p:nvPr>
        </p:nvSpPr>
        <p:spPr/>
        <p:txBody>
          <a:bodyPr/>
          <a:lstStyle/>
          <a:p>
            <a:r>
              <a:rPr lang="en-US" dirty="0"/>
              <a:t>Project 2023-02 Update and Timeline</a:t>
            </a:r>
          </a:p>
        </p:txBody>
      </p:sp>
      <p:sp>
        <p:nvSpPr>
          <p:cNvPr id="3" name="Content Placeholder 2">
            <a:extLst>
              <a:ext uri="{FF2B5EF4-FFF2-40B4-BE49-F238E27FC236}">
                <a16:creationId xmlns:a16="http://schemas.microsoft.com/office/drawing/2014/main" id="{0CE656E4-2A42-0DAE-E615-C8DAD5789B82}"/>
              </a:ext>
            </a:extLst>
          </p:cNvPr>
          <p:cNvSpPr>
            <a:spLocks noGrp="1"/>
          </p:cNvSpPr>
          <p:nvPr>
            <p:ph idx="1"/>
          </p:nvPr>
        </p:nvSpPr>
        <p:spPr/>
        <p:txBody>
          <a:bodyPr/>
          <a:lstStyle/>
          <a:p>
            <a:r>
              <a:rPr lang="en-US" sz="1800" dirty="0"/>
              <a:t>SDT have developed new Standard PRC-030-1 Unexpected Inverter-Based Resource Event Mitigation</a:t>
            </a:r>
          </a:p>
          <a:p>
            <a:r>
              <a:rPr lang="en-US" sz="1800" dirty="0"/>
              <a:t>25-day formal comment period began March 25 and ends April 18, 2024</a:t>
            </a:r>
          </a:p>
          <a:p>
            <a:r>
              <a:rPr lang="en-US" sz="1800" dirty="0"/>
              <a:t>Ballot pools forming through April 3, 2024</a:t>
            </a:r>
          </a:p>
          <a:p>
            <a:r>
              <a:rPr lang="en-US" sz="1800" dirty="0"/>
              <a:t>Initial ballots for Standard and Implementation Plan conducted April 9 – 18, 2024</a:t>
            </a:r>
          </a:p>
          <a:p>
            <a:r>
              <a:rPr lang="en-US" sz="1800" dirty="0"/>
              <a:t>Non-binding poll of associated Violation Security Levels also conducted April 9 – 18, 2024</a:t>
            </a:r>
          </a:p>
          <a:p>
            <a:r>
              <a:rPr lang="en-US" sz="1800" dirty="0"/>
              <a:t>Additional comment periods and balloting TBD</a:t>
            </a:r>
          </a:p>
          <a:p>
            <a:r>
              <a:rPr lang="en-US" sz="1800" dirty="0"/>
              <a:t>NERC identified Project 2023-02 as one of three Standards Development Projects to be filed for regulatory approval by Nov. 4, 2024 to address directives in FERC Order 901</a:t>
            </a:r>
          </a:p>
          <a:p>
            <a:endParaRPr lang="en-US" sz="2000" dirty="0"/>
          </a:p>
          <a:p>
            <a:endParaRPr lang="en-US" sz="2000" dirty="0"/>
          </a:p>
        </p:txBody>
      </p:sp>
      <p:sp>
        <p:nvSpPr>
          <p:cNvPr id="4" name="Slide Number Placeholder 3">
            <a:extLst>
              <a:ext uri="{FF2B5EF4-FFF2-40B4-BE49-F238E27FC236}">
                <a16:creationId xmlns:a16="http://schemas.microsoft.com/office/drawing/2014/main" id="{89E9407C-3CF7-6BAE-8038-E3F535B437D1}"/>
              </a:ext>
            </a:extLst>
          </p:cNvPr>
          <p:cNvSpPr>
            <a:spLocks noGrp="1"/>
          </p:cNvSpPr>
          <p:nvPr>
            <p:ph type="sldNum" sz="quarter" idx="4"/>
          </p:nvPr>
        </p:nvSpPr>
        <p:spPr/>
        <p:txBody>
          <a:bodyPr/>
          <a:lstStyle/>
          <a:p>
            <a:fld id="{1D93BD3E-1E9A-4970-A6F7-E7AC52762E0C}" type="slidenum">
              <a:rPr lang="en-US" smtClean="0"/>
              <a:pPr/>
              <a:t>9</a:t>
            </a:fld>
            <a:endParaRPr lang="en-US" dirty="0"/>
          </a:p>
        </p:txBody>
      </p:sp>
    </p:spTree>
    <p:extLst>
      <p:ext uri="{BB962C8B-B14F-4D97-AF65-F5344CB8AC3E}">
        <p14:creationId xmlns:p14="http://schemas.microsoft.com/office/powerpoint/2010/main" val="3306393819"/>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344f560a-88f6-462e-96a6-e44784eab4f1">ERCOT Limited</Information_x0020_Classification>
    <Status xmlns="4a591e47-97d7-4168-9476-f927c155b88a" xsi:nil="true"/>
    <Description0 xmlns="4a591e47-97d7-4168-9476-f927c155b88a" xsi:nil="true"/>
    <Audience xmlns="4a591e47-97d7-4168-9476-f927c155b88a" xsi:nil="true"/>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11DFBC458AA45B4EBB63CEF8DC9AEE9F" ma:contentTypeVersion="16" ma:contentTypeDescription="Create a new document." ma:contentTypeScope="" ma:versionID="f44d4818a37934afb5f08812155ea181">
  <xsd:schema xmlns:xsd="http://www.w3.org/2001/XMLSchema" xmlns:xs="http://www.w3.org/2001/XMLSchema" xmlns:p="http://schemas.microsoft.com/office/2006/metadata/properties" xmlns:ns2="344f560a-88f6-462e-96a6-e44784eab4f1" xmlns:ns3="4a591e47-97d7-4168-9476-f927c155b88a" targetNamespace="http://schemas.microsoft.com/office/2006/metadata/properties" ma:root="true" ma:fieldsID="dfbef300ebd5604dea4ca3be1a265b9c" ns2:_="" ns3:_="">
    <xsd:import namespace="344f560a-88f6-462e-96a6-e44784eab4f1"/>
    <xsd:import namespace="4a591e47-97d7-4168-9476-f927c155b88a"/>
    <xsd:element name="properties">
      <xsd:complexType>
        <xsd:sequence>
          <xsd:element name="documentManagement">
            <xsd:complexType>
              <xsd:all>
                <xsd:element ref="ns2:Information_x0020_Classification" minOccurs="0"/>
                <xsd:element ref="ns3:Audience" minOccurs="0"/>
                <xsd:element ref="ns3:Description0" minOccurs="0"/>
                <xsd:element ref="ns3:Statu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4f560a-88f6-462e-96a6-e44784eab4f1" elementFormDefault="qualified">
    <xsd:import namespace="http://schemas.microsoft.com/office/2006/documentManagement/types"/>
    <xsd:import namespace="http://schemas.microsoft.com/office/infopath/2007/PartnerControls"/>
    <xsd:element name="Information_x0020_Classification" ma:index="4" nillable="true" ma:displayName="Information Classification" ma:default="ERCOT Limited" ma:description="ERCOT Information Classification" ma:format="Dropdown" ma:internalName="Information_x0020_Classification" ma:readOnly="false">
      <xsd:simpleType>
        <xsd:union memberTypes="dms:Text">
          <xsd:simpleType>
            <xsd:restriction base="dms:Choice">
              <xsd:enumeration value="Public"/>
              <xsd:enumeration value="ERCOT Limited"/>
              <xsd:enumeration value="ERCOT Confidential"/>
              <xsd:enumeration value="ERCOT Restrict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591e47-97d7-4168-9476-f927c155b88a" elementFormDefault="qualified">
    <xsd:import namespace="http://schemas.microsoft.com/office/2006/documentManagement/types"/>
    <xsd:import namespace="http://schemas.microsoft.com/office/infopath/2007/PartnerControls"/>
    <xsd:element name="Audience" ma:index="5" nillable="true" ma:displayName="Audience" ma:default="Internal" ma:format="Dropdown" ma:internalName="Audience" ma:readOnly="false">
      <xsd:simpleType>
        <xsd:restriction base="dms:Choice">
          <xsd:enumeration value="Internal"/>
          <xsd:enumeration value="Public"/>
        </xsd:restriction>
      </xsd:simpleType>
    </xsd:element>
    <xsd:element name="Description0" ma:index="6" nillable="true" ma:displayName="Description" ma:internalName="Description0" ma:readOnly="false">
      <xsd:simpleType>
        <xsd:restriction base="dms:Note">
          <xsd:maxLength value="255"/>
        </xsd:restriction>
      </xsd:simpleType>
    </xsd:element>
    <xsd:element name="Status" ma:index="7" nillable="true" ma:displayName="Status" ma:default="Official Document" ma:format="Dropdown" ma:internalName="Status" ma:readOnly="false">
      <xsd:simpleType>
        <xsd:restriction base="dms:Choice">
          <xsd:enumeration value="Official Document"/>
          <xsd:enumeration value="Draft"/>
          <xsd:enumeration value="In progress"/>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schemas.openxmlformats.org/package/2006/metadata/core-properties"/>
    <ds:schemaRef ds:uri="http://www.w3.org/XML/1998/namespace"/>
    <ds:schemaRef ds:uri="4a591e47-97d7-4168-9476-f927c155b88a"/>
    <ds:schemaRef ds:uri="http://schemas.microsoft.com/office/2006/documentManagement/types"/>
    <ds:schemaRef ds:uri="344f560a-88f6-462e-96a6-e44784eab4f1"/>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B670CCB-D6F2-4C33-9B74-E2E385C11050}">
  <ds:schemaRefs>
    <ds:schemaRef ds:uri="http://schemas.microsoft.com/sharepoint/v3/contenttype/forms"/>
  </ds:schemaRefs>
</ds:datastoreItem>
</file>

<file path=customXml/itemProps3.xml><?xml version="1.0" encoding="utf-8"?>
<ds:datastoreItem xmlns:ds="http://schemas.openxmlformats.org/officeDocument/2006/customXml" ds:itemID="{A641A3D0-8B61-481E-855C-C676AB33CE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4f560a-88f6-462e-96a6-e44784eab4f1"/>
    <ds:schemaRef ds:uri="4a591e47-97d7-4168-9476-f927c155b8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7280</TotalTime>
  <Words>1463</Words>
  <Application>Microsoft Office PowerPoint</Application>
  <PresentationFormat>On-screen Show (4:3)</PresentationFormat>
  <Paragraphs>131</Paragraphs>
  <Slides>14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Wingdings</vt:lpstr>
      <vt:lpstr>1_Custom Design</vt:lpstr>
      <vt:lpstr>Office Theme</vt:lpstr>
      <vt:lpstr>PowerPoint Presentation</vt:lpstr>
      <vt:lpstr>Project 2023-01 Background</vt:lpstr>
      <vt:lpstr>NERC Disturbance Reports</vt:lpstr>
      <vt:lpstr>Project 2023-01 Industry Need</vt:lpstr>
      <vt:lpstr>Project 2023-01 Update and Timeline</vt:lpstr>
      <vt:lpstr>New Event Type and Thresholds for EOP-004</vt:lpstr>
      <vt:lpstr>Project 2023-01 Implementation Plan</vt:lpstr>
      <vt:lpstr>Project 2023-02 Background &amp; Industry Need</vt:lpstr>
      <vt:lpstr>Project 2023-02 Update and Timeline</vt:lpstr>
      <vt:lpstr>PRC-030-1 Requirements</vt:lpstr>
      <vt:lpstr>PRC-030-1 Requirements</vt:lpstr>
      <vt:lpstr>PRC-030-1 Flowchart (Technical Rationale)</vt:lpstr>
      <vt:lpstr>PRC-030-1 Implementation Plan</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Gravois, Patrick</cp:lastModifiedBy>
  <cp:revision>45</cp:revision>
  <cp:lastPrinted>2016-01-21T20:53:15Z</cp:lastPrinted>
  <dcterms:created xsi:type="dcterms:W3CDTF">2016-01-21T15:20:31Z</dcterms:created>
  <dcterms:modified xsi:type="dcterms:W3CDTF">2024-04-10T13:53:18Z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0x01010011DFBC458AA45B4EBB63CEF8DC9AEE9F</vt:lpwstr>
  </property>
  <property fmtid="{D5CDD505-2E9C-101B-9397-08002B2CF9AE}" pid="3" name="Order">
    <vt:r8>2700</vt:r8>
  </property>
  <property fmtid="{D5CDD505-2E9C-101B-9397-08002B2CF9AE}" pid="4" name="_ExtendedDescription">
    <vt:lpwstr/>
  </property>
  <property fmtid="{D5CDD505-2E9C-101B-9397-08002B2CF9AE}" pid="5" name="MSIP_Label_7084cbda-52b8-46fb-a7b7-cb5bd465ed85_Enabled">
    <vt:lpwstr>true</vt:lpwstr>
  </property>
  <property fmtid="{D5CDD505-2E9C-101B-9397-08002B2CF9AE}" pid="6" name="MSIP_Label_7084cbda-52b8-46fb-a7b7-cb5bd465ed85_SetDate">
    <vt:lpwstr>2024-03-25T15:36:59Z</vt:lpwstr>
  </property>
  <property fmtid="{D5CDD505-2E9C-101B-9397-08002B2CF9AE}" pid="7" name="MSIP_Label_7084cbda-52b8-46fb-a7b7-cb5bd465ed85_Method">
    <vt:lpwstr>Standard</vt:lpwstr>
  </property>
  <property fmtid="{D5CDD505-2E9C-101B-9397-08002B2CF9AE}" pid="8" name="MSIP_Label_7084cbda-52b8-46fb-a7b7-cb5bd465ed85_Name">
    <vt:lpwstr>Internal</vt:lpwstr>
  </property>
  <property fmtid="{D5CDD505-2E9C-101B-9397-08002B2CF9AE}" pid="9" name="MSIP_Label_7084cbda-52b8-46fb-a7b7-cb5bd465ed85_SiteId">
    <vt:lpwstr>0afb747d-bff7-4596-a9fc-950ef9e0ec45</vt:lpwstr>
  </property>
  <property fmtid="{D5CDD505-2E9C-101B-9397-08002B2CF9AE}" pid="10" name="MSIP_Label_7084cbda-52b8-46fb-a7b7-cb5bd465ed85_ActionId">
    <vt:lpwstr>22c34866-981d-4321-b6b4-890160709753</vt:lpwstr>
  </property>
  <property fmtid="{D5CDD505-2E9C-101B-9397-08002B2CF9AE}" pid="11" name="MSIP_Label_7084cbda-52b8-46fb-a7b7-cb5bd465ed85_ContentBits">
    <vt:lpwstr>0</vt:lpwstr>
  </property>
</Properties>
</file>