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83" r:id="rId3"/>
    <p:sldId id="584" r:id="rId4"/>
    <p:sldId id="585" r:id="rId5"/>
    <p:sldId id="586" r:id="rId6"/>
    <p:sldId id="5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34CA-7303-A606-C9DD-69D652B35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FE550-FE48-82F2-C942-81A3002AA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AF616-34CD-DD33-0F69-43BFAD8E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B905E-F5F1-5BD3-63CE-FD26BB98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54E9E-B1E6-038D-0B93-A0CBAB1C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5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DF6F-CA79-F1BC-04A4-36A8B2EE5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FF82D-FC91-348C-DAD6-446DA7A49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124D-C460-CCD7-BF01-EDB2AB9CB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7BF9F-4374-8C9F-2CE5-C9EA9D45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058AD-A9E2-EBBB-49EC-FB5BE3B6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3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A6F152-32FB-E37C-2333-E43A26E85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EAF52-9BD0-3534-0D6F-A6328833F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2C673-5CAD-32E2-8A26-9A6AE9F5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D54A8-DA1A-D3BA-7CBF-FF25593A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6E0E-FF46-A9A9-D50D-87F73DD9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2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B5EF7-92EC-D2DD-522A-76F0C855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C45DE-82C8-6AF4-2D42-A0A98AC42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5A528-0C51-E8A8-815B-3AFE72C4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13BE6-97DA-1E4C-46DB-4AA14B45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AE136-F360-31F2-1DC1-7B00D531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842A7-FA52-FBAC-5046-0117B0830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676EC-90DF-B8E2-FC2D-43019DFC5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C29C4-C594-2A5E-D6C6-2952D70F2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8B69E-85DE-741E-0FAC-68EEEBD1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2A070-AD31-366E-15F3-86E4C3174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C1FF0-E400-5675-9AD2-7B848E83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32420-8546-3A43-8100-F93656C1D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EC9BB-83E8-BB61-F7E0-11581CA55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22587-8CF5-1B7F-BAB0-D2D1BA8B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1121B-C835-D305-BDC8-9C261C01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EA714-A156-A744-9035-522B2D4E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0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17020-1A3B-9CE4-6A50-76A866C82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0FA38-46FC-20C5-2984-CF4065FF5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D68E5-C78B-2737-98E8-ACA5746B0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842751-BA89-772D-B47D-7105CF73F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56977C-F229-CD6B-9F47-938E4E261A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85C06E-B78A-6D4A-9C52-2B0F2827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93672B-0D1B-BC39-F5F7-7E5C18F8A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AB3298-B123-68C7-8B62-30B0443F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7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4466-367C-1FBB-93B7-41F1AC713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AD44B4-03BD-7E86-AEC9-6C1656F41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EDB45-4A9F-7CF6-3FEA-760B1751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B3C49-16DC-8589-E288-C0CABF1A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1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502E63-609A-5363-0870-E94724A5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89AD11-BBEC-0832-2D4D-EB731CB21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11D6A-2E9D-F5C7-797D-637369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2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96E7-F2A4-A9C2-794B-539B29BA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1014F-EF27-A68D-F3AC-A83AA82A0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37952-6744-235A-B1F1-9AAA2C12D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5E12-1708-8775-F6E6-BFA6B5CA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94F3E-D522-C993-DDA7-DA4C6853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76BA8-F1A3-CB66-B81C-DDEA519D7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B0B0-E356-7CAA-DFEF-FD7F52BA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798F26-8EE8-F3EC-C3EA-88D69082F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EDF5F-1B90-0080-D746-C89482EFA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56A2F-436B-D56F-6B4A-3F09662FE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8E9DE-A735-9467-6643-7D1DA2402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32A0D-B899-8F0C-A094-30F29709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040B6-E3DA-AAF0-FA81-D6429316B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5728E-CE99-610E-B94A-297240318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EDE0E-2FB4-8A78-2AA8-2EF83B8AD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9D05C-DB59-48DD-9FA6-2CA6225EFDC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97634-4E0F-3281-21FF-63A155907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896A-BFE7-7DD9-0681-A99932A6F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D542C2-44FE-4C76-9DF3-BCE93B7F6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rms/tdtm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9CD4-54E9-A3A0-5720-335BB9944E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Inadvertent Gain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264B9-31F6-8103-334A-54EA96401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2015 – 2023 data</a:t>
            </a:r>
          </a:p>
          <a:p>
            <a:r>
              <a:rPr lang="en-US" dirty="0"/>
              <a:t>TDTMS Working Group </a:t>
            </a:r>
          </a:p>
        </p:txBody>
      </p:sp>
    </p:spTree>
    <p:extLst>
      <p:ext uri="{BB962C8B-B14F-4D97-AF65-F5344CB8AC3E}">
        <p14:creationId xmlns:p14="http://schemas.microsoft.com/office/powerpoint/2010/main" val="40596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Performance - Volumes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SpPr txBox="1"/>
          <p:nvPr/>
        </p:nvSpPr>
        <p:spPr>
          <a:xfrm>
            <a:off x="9315026" y="1930824"/>
            <a:ext cx="2775374" cy="247925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Overall % Change in IAS volume per enrollment: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2015 to 2016 =  </a:t>
            </a:r>
            <a:r>
              <a:rPr lang="en-US" sz="1600" b="1" i="1" dirty="0">
                <a:solidFill>
                  <a:srgbClr val="0070C0"/>
                </a:solidFill>
                <a:latin typeface="Arial" panose="020B0604020202020204"/>
              </a:rPr>
              <a:t>(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6.62%)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2016 to 2017 =  (7.09%)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2017 to 2018 =  5.38%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2018 to 2019  = 10.59%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2019 to 2020 = (17.7%)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2020 to 2021 = </a:t>
            </a:r>
            <a:r>
              <a:rPr lang="en-US" sz="1600" i="1" dirty="0">
                <a:solidFill>
                  <a:srgbClr val="0070C0"/>
                </a:solidFill>
                <a:latin typeface="Arial" panose="020B0604020202020204"/>
              </a:rPr>
              <a:t>(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3.85%)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2021 to 2022 = 2.07%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i="1" dirty="0">
                <a:solidFill>
                  <a:srgbClr val="0070C0"/>
                </a:solidFill>
                <a:latin typeface="Arial" panose="020B0604020202020204"/>
              </a:rPr>
              <a:t>2022 to 2023 = (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4.76%)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0E1B32-7FBC-D334-A275-5AEFEA376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25" y="879359"/>
            <a:ext cx="9134401" cy="521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6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D3E2-F0BE-45C9-AA90-6E703A34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Performance - % of enrollments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EBDE6-3373-404C-B96A-858914FAB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74FB2F-2039-5A23-8E9D-6528ACB0C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409" y="713305"/>
            <a:ext cx="8984974" cy="39261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75404E-A720-3826-957F-0B1E0E5A0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771" y="4565650"/>
            <a:ext cx="7080250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36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15F8-C725-4FEF-8DCC-ACAC8C37A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Performance – Resolution Days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9011C-F739-47E4-B7BF-B4CF13142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B241F4-4920-4907-A904-2064F5C400C1}"/>
              </a:ext>
            </a:extLst>
          </p:cNvPr>
          <p:cNvSpPr txBox="1"/>
          <p:nvPr/>
        </p:nvSpPr>
        <p:spPr>
          <a:xfrm>
            <a:off x="3854162" y="5726668"/>
            <a:ext cx="4731327" cy="36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Valid IAG/IAL/RESC Issues by Close Date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D0E33C-B5F0-E0C3-3A22-A59D8663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287" y="762000"/>
            <a:ext cx="8517835" cy="501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03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96C49-FA67-4824-B946-8A8E6842D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Inadvertent Gain Process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FB368-036C-42F8-8659-FC7E1B5BA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07F47B-E08E-406F-92A6-664C5F95C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1000" y="2477707"/>
            <a:ext cx="6283514" cy="30028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9DB1C5A-0BB0-4566-A31B-0A13CE40B518}"/>
              </a:ext>
            </a:extLst>
          </p:cNvPr>
          <p:cNvSpPr/>
          <p:nvPr/>
        </p:nvSpPr>
        <p:spPr>
          <a:xfrm>
            <a:off x="1981200" y="112302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TDTMS analyzed the results of over 44,000 IAGs/IALs from July 2019 to July 2020, breaking down time required for each transition to provide insight into opportunities for efficiency…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94CDCE-9FD8-4ED5-9362-4F94459DA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1" y="2477708"/>
            <a:ext cx="2376045" cy="300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8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72131-8D42-45E2-B028-534BD499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Inadvertent Gain Process Timeline – 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2F0F7-D998-45ED-A049-DA573740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638176"/>
            <a:ext cx="10125075" cy="505222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the latest TDTMS analysis from 2022 data </a:t>
            </a:r>
            <a:r>
              <a:rPr 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(values in blue represent results from 2021 and 2020 analysis respectively) …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59% 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(55%) </a:t>
            </a:r>
            <a:r>
              <a:rPr 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(50%)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MTs are submitted within 7 days of the originating transaction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~ 45% 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(50%)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MTs are acknowledged same day they are submitted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(96%) </a:t>
            </a:r>
            <a:r>
              <a:rPr 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(94%)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completed MTs – CRs reach an agreement within 7 days once opened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Hand-offs still exist in sending BDMVIs, however improved 2 – 12% 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(5-6%)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(96%)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(90%)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IAGs are resolved in 21 days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91%</a:t>
            </a:r>
            <a:r>
              <a:rPr 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(80%)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IALs are resolved in 21 days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CALL TO ACTION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REPs are encouraged to review and compare their performance to identify any opportunities to streamline their process  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Posted to main TDTMS meeting page are the results of the three analyses conducted providing the performance of each REP (listed by respective REP#)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https://www.ercot.com/committees/rms/tdtms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1CADE4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8FBAE-3760-4F97-8075-0F2978A4F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7584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330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Courier New</vt:lpstr>
      <vt:lpstr>Wingdings</vt:lpstr>
      <vt:lpstr>Office Theme</vt:lpstr>
      <vt:lpstr>Inadvertent Gain Statistics</vt:lpstr>
      <vt:lpstr>Market Performance - Volumes </vt:lpstr>
      <vt:lpstr>Market Performance - % of enrollments</vt:lpstr>
      <vt:lpstr>Market Performance – Resolution Days</vt:lpstr>
      <vt:lpstr>Inadvertent Gain Process Timeline</vt:lpstr>
      <vt:lpstr>Inadvertent Gain Process Timeline – Data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Inadvertent Gain Statistics</dc:title>
  <dc:creator>Wiegand, Sheri</dc:creator>
  <cp:lastModifiedBy>Wiegand, Sheri</cp:lastModifiedBy>
  <cp:revision>1</cp:revision>
  <dcterms:created xsi:type="dcterms:W3CDTF">2024-04-04T22:26:33Z</dcterms:created>
  <dcterms:modified xsi:type="dcterms:W3CDTF">2024-04-04T22:31:43Z</dcterms:modified>
</cp:coreProperties>
</file>