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5"/>
  </p:notesMasterIdLst>
  <p:handoutMasterIdLst>
    <p:handoutMasterId r:id="rId6"/>
  </p:handoutMasterIdLst>
  <p:sldIdLst>
    <p:sldId id="256" r:id="rId2"/>
    <p:sldId id="407" r:id="rId3"/>
    <p:sldId id="404" r:id="rId4"/>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553"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0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26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March 19,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March 19,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HEN RTC ASDC Proposal</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Hunt Energy Network (HEN)</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RTCBTF Meeting</a:t>
            </a:r>
          </a:p>
          <a:p>
            <a:pPr eaLnBrk="1" hangingPunct="1">
              <a:lnSpc>
                <a:spcPct val="90000"/>
              </a:lnSpc>
            </a:pPr>
            <a:r>
              <a:rPr lang="en-US" altLang="en-US" sz="2000" dirty="0"/>
              <a:t>April 10,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April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RTC ASDC Design for Reliable Procurement of Essential Ancillary Services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Current ASDCs used to procure AS in DAM are at SWCAP for all AS and IRRs do not provide any Up-AS (curtailed IRR may provide Up-AS under RTC)</a:t>
            </a:r>
          </a:p>
          <a:p>
            <a:pPr marL="346075" indent="-285750">
              <a:lnSpc>
                <a:spcPct val="95000"/>
              </a:lnSpc>
              <a:spcBef>
                <a:spcPct val="25000"/>
              </a:spcBef>
              <a:buClr>
                <a:schemeClr val="tx1"/>
              </a:buClr>
            </a:pPr>
            <a:r>
              <a:rPr lang="en-US" altLang="en-US" sz="1600" dirty="0"/>
              <a:t>ASDC under current RTC design for RRS, ECRS and Non-Spin can be significantly lower (e.g. $265/MW for Non-Spin) than SWCAP based on shape of ORDC and would routinely forgo AS procurement during scarcity</a:t>
            </a:r>
          </a:p>
          <a:p>
            <a:pPr marL="346075" indent="-285750">
              <a:lnSpc>
                <a:spcPct val="95000"/>
              </a:lnSpc>
              <a:spcBef>
                <a:spcPct val="25000"/>
              </a:spcBef>
              <a:buClr>
                <a:schemeClr val="tx1"/>
              </a:buClr>
            </a:pPr>
            <a:r>
              <a:rPr lang="en-US" altLang="en-US" sz="1600" dirty="0"/>
              <a:t>Current RTC ASDCs use AORDC based on historical ORDC adders that:</a:t>
            </a:r>
          </a:p>
          <a:p>
            <a:pPr marL="746125" lvl="1">
              <a:lnSpc>
                <a:spcPct val="95000"/>
              </a:lnSpc>
              <a:spcBef>
                <a:spcPct val="25000"/>
              </a:spcBef>
              <a:buClr>
                <a:schemeClr val="tx1"/>
              </a:buClr>
            </a:pPr>
            <a:r>
              <a:rPr lang="en-US" altLang="en-US" sz="1400" dirty="0"/>
              <a:t>ORDC was never used for AS procurement – only used for capacity OR price; and</a:t>
            </a:r>
          </a:p>
          <a:p>
            <a:pPr marL="746125" lvl="1">
              <a:lnSpc>
                <a:spcPct val="95000"/>
              </a:lnSpc>
              <a:spcBef>
                <a:spcPct val="25000"/>
              </a:spcBef>
              <a:buClr>
                <a:schemeClr val="tx1"/>
              </a:buClr>
            </a:pPr>
            <a:r>
              <a:rPr lang="en-US" altLang="en-US" sz="1400" dirty="0"/>
              <a:t>Current RTC ASDCs are significantly suppressed and undervalued due to (i) reducing VOLL by System Lambda and (ii) overly crediting Offline capacity.</a:t>
            </a:r>
          </a:p>
          <a:p>
            <a:pPr marL="346075" indent="-285750">
              <a:lnSpc>
                <a:spcPct val="95000"/>
              </a:lnSpc>
              <a:spcBef>
                <a:spcPct val="25000"/>
              </a:spcBef>
              <a:buClr>
                <a:schemeClr val="tx1"/>
              </a:buClr>
            </a:pPr>
            <a:r>
              <a:rPr lang="en-US" altLang="en-US" sz="1600" dirty="0"/>
              <a:t>HEN’s proposed RTC ASDC changes would ensure more reliable procured amounts of AS under RTC and avoid undervaluing AS:</a:t>
            </a:r>
          </a:p>
          <a:p>
            <a:pPr marL="746125" lvl="1">
              <a:lnSpc>
                <a:spcPct val="95000"/>
              </a:lnSpc>
              <a:spcBef>
                <a:spcPct val="25000"/>
              </a:spcBef>
              <a:buClr>
                <a:schemeClr val="tx1"/>
              </a:buClr>
            </a:pPr>
            <a:r>
              <a:rPr lang="en-US" altLang="en-US" sz="1400" dirty="0"/>
              <a:t>Since under RTC there is no Offline ORDC adder and to ensure adequate Online Reserves, do not count Offline capacity when forming AORDC for ASDC purposes</a:t>
            </a:r>
          </a:p>
          <a:p>
            <a:pPr marL="746125" lvl="1">
              <a:lnSpc>
                <a:spcPct val="95000"/>
              </a:lnSpc>
              <a:spcBef>
                <a:spcPct val="25000"/>
              </a:spcBef>
              <a:buClr>
                <a:schemeClr val="tx1"/>
              </a:buClr>
            </a:pPr>
            <a:r>
              <a:rPr lang="en-US" altLang="en-US" sz="1400" dirty="0"/>
              <a:t>Since (VOLL-System Lambda) was used to reduce ORDC adder to keep prices at or below VOLL but not for actually procuring AS, do not reduce VOLL by System Lambda when forming AORDC for ASDC purposes</a:t>
            </a:r>
          </a:p>
          <a:p>
            <a:pPr marL="746125" lvl="1">
              <a:lnSpc>
                <a:spcPct val="95000"/>
              </a:lnSpc>
              <a:spcBef>
                <a:spcPct val="25000"/>
              </a:spcBef>
              <a:buClr>
                <a:schemeClr val="tx1"/>
              </a:buClr>
            </a:pPr>
            <a:r>
              <a:rPr lang="en-US" altLang="en-US" sz="1400" dirty="0"/>
              <a:t>Thus, AORDC=(𝟏−CDF(𝑹𝑻𝑶𝑳𝑪𝑨𝑷−𝑿, 𝟗𝟐𝟓, 𝟏𝟐𝟏𝟑))∗𝑽𝑶𝑳𝑳 if X&gt;3000 or = 𝑽𝑶𝑳𝑳 if X&lt;=3000 where CDF=Cumulative Distribution Function of norm. distr. and X=MCL</a:t>
            </a:r>
          </a:p>
          <a:p>
            <a:pPr marL="346075" indent="-285750">
              <a:lnSpc>
                <a:spcPct val="95000"/>
              </a:lnSpc>
              <a:spcBef>
                <a:spcPct val="25000"/>
              </a:spcBef>
              <a:buClr>
                <a:schemeClr val="tx1"/>
              </a:buClr>
            </a:pPr>
            <a:r>
              <a:rPr lang="en-US" altLang="en-US" sz="1200" dirty="0"/>
              <a:t>Note: proposed RTC ASDC changes may still forgo Non-Spin, ECRS, and some RRS during scarcity compared to today’s much higher pre-RTC ASDCs in DAM</a:t>
            </a:r>
          </a:p>
        </p:txBody>
      </p:sp>
    </p:spTree>
    <p:extLst>
      <p:ext uri="{BB962C8B-B14F-4D97-AF65-F5344CB8AC3E}">
        <p14:creationId xmlns:p14="http://schemas.microsoft.com/office/powerpoint/2010/main" val="24032620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19,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ASDC Design to Ensure Procurement of Critical AS during Scarcity</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400" dirty="0"/>
              <a:t>During severe scarcity under RTC, SCED should award critical reliability RRS and Reg-Up instead of ECRS and Non-Spin but SCED may not under current RTC ASDC design: </a:t>
            </a:r>
          </a:p>
          <a:p>
            <a:pPr marL="746125" lvl="1">
              <a:lnSpc>
                <a:spcPct val="95000"/>
              </a:lnSpc>
              <a:spcBef>
                <a:spcPct val="25000"/>
              </a:spcBef>
              <a:buClr>
                <a:schemeClr val="tx1"/>
              </a:buClr>
            </a:pPr>
            <a:r>
              <a:rPr lang="en-US" altLang="en-US" sz="1200" dirty="0"/>
              <a:t>If remaining MWs have ECRS offer lower than RRS or Reg-Up Offer by even a penny and max ASDCs for both=$5,000/MW, then SCED will award ECRS and not RRS or Reg-Up</a:t>
            </a:r>
          </a:p>
          <a:p>
            <a:pPr marL="346075" indent="-285750">
              <a:lnSpc>
                <a:spcPct val="95000"/>
              </a:lnSpc>
              <a:spcBef>
                <a:spcPct val="25000"/>
              </a:spcBef>
              <a:buClr>
                <a:schemeClr val="tx1"/>
              </a:buClr>
            </a:pPr>
            <a:r>
              <a:rPr lang="en-US" altLang="en-US" sz="1400" dirty="0"/>
              <a:t>Lessons learned from Uri: Grid needs to maintain at least 1,500MW of RRS to prevent total collapse from an additional 1,500MW of GR tripping even if it requires firm Load shed – this implies ASDC for first 1,500MW of RRS must be set high enough</a:t>
            </a:r>
          </a:p>
          <a:p>
            <a:pPr marL="746125" lvl="1">
              <a:lnSpc>
                <a:spcPct val="95000"/>
              </a:lnSpc>
              <a:spcBef>
                <a:spcPct val="25000"/>
              </a:spcBef>
              <a:buClr>
                <a:schemeClr val="tx1"/>
              </a:buClr>
            </a:pPr>
            <a:r>
              <a:rPr lang="en-US" altLang="en-US" sz="1200" dirty="0"/>
              <a:t>Set ASDC for at least 1,500MW of RRS at $9,000.02/MW (assumes Operations will shed Load to maintain 1,500MW of PRC that can be awarded RRS by SCED)</a:t>
            </a:r>
          </a:p>
          <a:p>
            <a:pPr marL="746125" lvl="1">
              <a:lnSpc>
                <a:spcPct val="95000"/>
              </a:lnSpc>
              <a:spcBef>
                <a:spcPct val="25000"/>
              </a:spcBef>
              <a:buClr>
                <a:schemeClr val="tx1"/>
              </a:buClr>
            </a:pPr>
            <a:r>
              <a:rPr lang="en-US" altLang="en-US" sz="1200" dirty="0"/>
              <a:t>Set ASDC for Reg-Up at $7,000.01/MW</a:t>
            </a:r>
          </a:p>
          <a:p>
            <a:pPr marL="746125" lvl="1">
              <a:lnSpc>
                <a:spcPct val="95000"/>
              </a:lnSpc>
              <a:spcBef>
                <a:spcPct val="25000"/>
              </a:spcBef>
              <a:buClr>
                <a:schemeClr val="tx1"/>
              </a:buClr>
            </a:pPr>
            <a:r>
              <a:rPr lang="en-US" altLang="en-US" sz="1200" dirty="0"/>
              <a:t>Set Power Balance Penalty at $11,000.03/MW</a:t>
            </a:r>
          </a:p>
          <a:p>
            <a:pPr marL="746125" lvl="1">
              <a:lnSpc>
                <a:spcPct val="95000"/>
              </a:lnSpc>
              <a:spcBef>
                <a:spcPct val="25000"/>
              </a:spcBef>
              <a:buClr>
                <a:schemeClr val="tx1"/>
              </a:buClr>
            </a:pPr>
            <a:r>
              <a:rPr lang="en-US" altLang="en-US" sz="1200" dirty="0"/>
              <a:t>MCPC Cap=$5,000/MW and System Lambda Cap=$5,000/MWh</a:t>
            </a:r>
          </a:p>
          <a:p>
            <a:pPr marL="346075" indent="-285750">
              <a:lnSpc>
                <a:spcPct val="95000"/>
              </a:lnSpc>
              <a:spcBef>
                <a:spcPct val="25000"/>
              </a:spcBef>
              <a:buClr>
                <a:schemeClr val="tx1"/>
              </a:buClr>
            </a:pPr>
            <a:r>
              <a:rPr lang="en-US" altLang="en-US" sz="1400" dirty="0"/>
              <a:t>Ensures 1,500MW of RRS is given procurement priority over all other Up-AS then priority given to Reg-Up</a:t>
            </a:r>
          </a:p>
          <a:p>
            <a:pPr marL="346075" indent="-285750">
              <a:lnSpc>
                <a:spcPct val="95000"/>
              </a:lnSpc>
              <a:spcBef>
                <a:spcPct val="25000"/>
              </a:spcBef>
              <a:buClr>
                <a:schemeClr val="tx1"/>
              </a:buClr>
            </a:pPr>
            <a:r>
              <a:rPr lang="en-US" altLang="en-US" sz="1400" dirty="0"/>
              <a:t>Since all MCPCs are capped and System Lambda is capped at SWCAP – proposed change ensures AS critical for reliability – RRS and Reg-Up – are given a higher priority in procurement instead of capacity price AS – ECRS and Non-Spin</a:t>
            </a:r>
          </a:p>
          <a:p>
            <a:pPr marL="746125" lvl="1">
              <a:lnSpc>
                <a:spcPct val="95000"/>
              </a:lnSpc>
              <a:spcBef>
                <a:spcPct val="25000"/>
              </a:spcBef>
              <a:buClr>
                <a:schemeClr val="tx1"/>
              </a:buClr>
            </a:pPr>
            <a:r>
              <a:rPr lang="en-US" altLang="en-US" sz="1000" dirty="0"/>
              <a:t>So, MCPCs during severe scarcity will remain the same with this change; however, critical AS would be procured</a:t>
            </a:r>
          </a:p>
        </p:txBody>
      </p:sp>
    </p:spTree>
    <p:extLst>
      <p:ext uri="{BB962C8B-B14F-4D97-AF65-F5344CB8AC3E}">
        <p14:creationId xmlns:p14="http://schemas.microsoft.com/office/powerpoint/2010/main" val="1356570113"/>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27761</TotalTime>
  <Words>600</Words>
  <Application>Microsoft Office PowerPoint</Application>
  <PresentationFormat>On-screen Show (4:3)</PresentationFormat>
  <Paragraphs>36</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Garamond</vt:lpstr>
      <vt:lpstr>Times New Roman</vt:lpstr>
      <vt:lpstr>Verdana</vt:lpstr>
      <vt:lpstr>Wingdings</vt:lpstr>
      <vt:lpstr>Level</vt:lpstr>
      <vt:lpstr>HEN RTC ASDC Proposal</vt:lpstr>
      <vt:lpstr>RTC ASDC Design for Reliable Procurement of Essential Ancillary Services</vt:lpstr>
      <vt:lpstr>ASDC Design to Ensure Procurement of Critical AS during Scarcity</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205</cp:revision>
  <dcterms:created xsi:type="dcterms:W3CDTF">2006-07-23T21:38:03Z</dcterms:created>
  <dcterms:modified xsi:type="dcterms:W3CDTF">2024-04-08T17:53:28Z</dcterms:modified>
</cp:coreProperties>
</file>