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65" r:id="rId8"/>
    <p:sldId id="561" r:id="rId9"/>
    <p:sldId id="562" r:id="rId10"/>
    <p:sldId id="566" r:id="rId11"/>
    <p:sldId id="5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2/14/RTC%20B%20Modifications%20to%20RUC%20Capacity%20Short%20Calcs%2002192024%20v2.docx" TargetMode="External"/><Relationship Id="rId2" Type="http://schemas.openxmlformats.org/officeDocument/2006/relationships/hyperlink" Target="https://www.ercot.com/files/docs/2024/03/12/Issue4_VerifiableCost%20On-Line%20Hydro.pptx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6062024-RTC_B-project-Technical-Workshops" TargetMode="External"/><Relationship Id="rId4" Type="http://schemas.openxmlformats.org/officeDocument/2006/relationships/hyperlink" Target="https://www.ercot.com/calendar/05152024-RTC_B-project-Technical-Worksho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10,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Review of Issues List- proposed addition regarding Offer Caps</a:t>
            </a:r>
          </a:p>
          <a:p>
            <a:pPr>
              <a:buFontTx/>
              <a:buChar char="-"/>
            </a:pPr>
            <a:r>
              <a:rPr lang="en-US" sz="1800" dirty="0"/>
              <a:t>Today’s topics relate to Issues List:</a:t>
            </a:r>
          </a:p>
          <a:p>
            <a:pPr lvl="1">
              <a:buFontTx/>
              <a:buChar char="-"/>
            </a:pPr>
            <a:r>
              <a:rPr lang="en-US" sz="1400" u="sng" dirty="0"/>
              <a:t>Issue 3</a:t>
            </a:r>
            <a:r>
              <a:rPr lang="en-US" sz="1400" dirty="0"/>
              <a:t> - Framework for periodic analysis comparing RTC and the current ORDC design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Manual- Change for on-line hydro Resources per Key Principle 1.3(3)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  <a:r>
              <a:rPr lang="en-US" sz="1400" i="1" dirty="0">
                <a:solidFill>
                  <a:srgbClr val="FF0000"/>
                </a:solidFill>
              </a:rPr>
              <a:t>(seeking consensus)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>
              <a:buFontTx/>
              <a:buChar char="-"/>
            </a:pPr>
            <a:r>
              <a:rPr lang="en-US" sz="1800" dirty="0"/>
              <a:t>Look to complete by 1pm today for CMWG</a:t>
            </a:r>
          </a:p>
          <a:p>
            <a:pPr>
              <a:buFontTx/>
              <a:buChar char="-"/>
            </a:pPr>
            <a:r>
              <a:rPr lang="en-US" sz="1800" dirty="0"/>
              <a:t>Next steps after today’s April 10 RTCBTF meeting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142999"/>
          </a:xfrm>
        </p:spPr>
        <p:txBody>
          <a:bodyPr/>
          <a:lstStyle/>
          <a:p>
            <a:r>
              <a:rPr lang="en-US" sz="1800" dirty="0"/>
              <a:t>Link to current issues on today’s meeting page</a:t>
            </a:r>
          </a:p>
          <a:p>
            <a:r>
              <a:rPr lang="en-US" sz="1800" dirty="0"/>
              <a:t>Based on questions received, ERCOT proposes addition of: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Issue #20- Review of the Energy and AS Offer Caps in the context of current policy</a:t>
            </a:r>
          </a:p>
          <a:p>
            <a:pPr lvl="2"/>
            <a:r>
              <a:rPr lang="en-US" sz="1000" dirty="0">
                <a:solidFill>
                  <a:srgbClr val="FF0000"/>
                </a:solidFill>
              </a:rPr>
              <a:t>Defer discussion to May RTCBTF meeting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DD33CB-F000-10D6-B07F-9B37E8A4E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286000"/>
            <a:ext cx="8458200" cy="29503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BC48B-7C9B-D386-0DEA-96F01F37AC27}"/>
              </a:ext>
            </a:extLst>
          </p:cNvPr>
          <p:cNvSpPr txBox="1"/>
          <p:nvPr/>
        </p:nvSpPr>
        <p:spPr>
          <a:xfrm>
            <a:off x="76200" y="5486400"/>
            <a:ext cx="613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- Moving up discussion of interface changes and market trial configuration</a:t>
            </a:r>
          </a:p>
          <a:p>
            <a:r>
              <a:rPr lang="en-US" sz="1200" dirty="0">
                <a:solidFill>
                  <a:srgbClr val="FF0000"/>
                </a:solidFill>
              </a:rPr>
              <a:t>- Added discussion of Energy and AS Offer Caps per MP requests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64D6445-420D-F841-DFEB-49E3B203278A}"/>
              </a:ext>
            </a:extLst>
          </p:cNvPr>
          <p:cNvCxnSpPr>
            <a:cxnSpLocks/>
          </p:cNvCxnSpPr>
          <p:nvPr/>
        </p:nvCxnSpPr>
        <p:spPr>
          <a:xfrm flipV="1">
            <a:off x="4191000" y="3761178"/>
            <a:ext cx="1828800" cy="17597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9E1958-D79A-F432-4ABF-BB061ABFE71D}"/>
              </a:ext>
            </a:extLst>
          </p:cNvPr>
          <p:cNvCxnSpPr>
            <a:cxnSpLocks/>
          </p:cNvCxnSpPr>
          <p:nvPr/>
        </p:nvCxnSpPr>
        <p:spPr>
          <a:xfrm flipV="1">
            <a:off x="5105400" y="4964316"/>
            <a:ext cx="1061694" cy="8632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u="sng" dirty="0"/>
              <a:t>Issue 3</a:t>
            </a:r>
            <a:r>
              <a:rPr lang="en-US" sz="1800" dirty="0"/>
              <a:t> - Framework for periodic analysis comparing RTC and the current ORDC design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Initial review of concept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u="sng" dirty="0"/>
              <a:t>Issue 4</a:t>
            </a:r>
            <a:r>
              <a:rPr lang="en-US" sz="1800" dirty="0"/>
              <a:t> - Verifiable Cost Manual- Change for on-line hydro Resources per Key Principle 1.3(3)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500" dirty="0"/>
              <a:t>Second (and potentially final) review and includes draft language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100" dirty="0"/>
              <a:t>No comments received from March RTCBTF </a:t>
            </a:r>
            <a:r>
              <a:rPr lang="en-US" sz="1100" dirty="0">
                <a:hlinkClick r:id="rId2"/>
              </a:rPr>
              <a:t>presentation</a:t>
            </a:r>
            <a:endParaRPr lang="en-US" sz="1100" dirty="0"/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100" dirty="0"/>
              <a:t>Reviewing draft revision request language that was posted last week.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u="sng" dirty="0"/>
              <a:t>Issue 17</a:t>
            </a:r>
            <a:r>
              <a:rPr lang="en-US" sz="1800" dirty="0"/>
              <a:t> - RUC Capacity Short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500" dirty="0"/>
              <a:t>Final review and potential consensus on Whitepaper and Draft NPRR language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100" dirty="0"/>
              <a:t>No comments from February </a:t>
            </a:r>
            <a:r>
              <a:rPr lang="en-US" sz="1100" dirty="0">
                <a:hlinkClick r:id="rId3"/>
              </a:rPr>
              <a:t>whitepaper</a:t>
            </a:r>
            <a:r>
              <a:rPr lang="en-US" sz="1100" dirty="0"/>
              <a:t> over past 2 meetings.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100" dirty="0"/>
              <a:t>Reviewing draft revision request language that was posted last week.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u="sng" dirty="0"/>
              <a:t>Issue 18</a:t>
            </a:r>
            <a:r>
              <a:rPr lang="en-US" sz="1800" dirty="0"/>
              <a:t> - Review of the AS Demand Curves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500" dirty="0"/>
              <a:t>Shams presentation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05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900" dirty="0"/>
              <a:t>End by 1pm for CMWG (starts at 1:30pm)</a:t>
            </a:r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after today’s April 10 RTCBTF meeting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1066800"/>
            <a:ext cx="8534400" cy="472439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April 15-  TAC Meeting to consider endorsement of RUC Capacity Short Whitepaper (sets stage for ERCOT to submit draft NPRR)</a:t>
            </a:r>
          </a:p>
          <a:p>
            <a:pPr>
              <a:buFontTx/>
              <a:buChar char="-"/>
            </a:pPr>
            <a:r>
              <a:rPr lang="en-US" sz="1800" dirty="0"/>
              <a:t>May 8- Next RTCBTF</a:t>
            </a:r>
          </a:p>
          <a:p>
            <a:pPr>
              <a:buFontTx/>
              <a:buChar char="-"/>
            </a:pPr>
            <a:r>
              <a:rPr lang="en-US" sz="1800" dirty="0"/>
              <a:t>Limited series of RTC+B Technical Workshops (April-June 2024) </a:t>
            </a:r>
          </a:p>
          <a:p>
            <a:pPr lvl="1">
              <a:buFontTx/>
              <a:buChar char="-"/>
            </a:pPr>
            <a:r>
              <a:rPr lang="en-US" sz="1400" dirty="0"/>
              <a:t>Target audience, vendors and IT development/implementation staff (sent to RTCBTF and TWG)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June 6, 2024:  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Reserved for further discussions if needed and Q&amp;A session.</a:t>
            </a:r>
          </a:p>
          <a:p>
            <a:pPr lvl="1">
              <a:buFontTx/>
              <a:buChar char="-"/>
            </a:pPr>
            <a:r>
              <a:rPr lang="en-US" sz="1400" dirty="0"/>
              <a:t>Based on the feedback from these workshops, ERCOT will finalize ICCP/Market Interface design specifications and publish draft versions to the ERCOT website.  </a:t>
            </a:r>
          </a:p>
          <a:p>
            <a:pPr lvl="1">
              <a:buFontTx/>
              <a:buChar char="-"/>
            </a:pPr>
            <a:r>
              <a:rPr lang="en-US" sz="1400" dirty="0"/>
              <a:t>This engagement will help QSEs and their vendors start planning their RTC+B systems design and implementation early to align with ERCOT’s RTC+B project implementation timelines which is critical for ERCOT to deliver this project successfully and on time.</a:t>
            </a:r>
          </a:p>
          <a:p>
            <a:pPr lvl="1">
              <a:buFontTx/>
              <a:buChar char="-"/>
            </a:pPr>
            <a:r>
              <a:rPr lang="en-US" sz="1400" dirty="0"/>
              <a:t>Discussions and artifacts will be highlighted and shared at regular RTCBTF meetings.</a:t>
            </a:r>
          </a:p>
        </p:txBody>
      </p:sp>
    </p:spTree>
    <p:extLst>
      <p:ext uri="{BB962C8B-B14F-4D97-AF65-F5344CB8AC3E}">
        <p14:creationId xmlns:p14="http://schemas.microsoft.com/office/powerpoint/2010/main" val="412031683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22420</TotalTime>
  <Words>835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Proceed with rest of meeting</vt:lpstr>
      <vt:lpstr>Next steps after today’s April 10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589</cp:revision>
  <cp:lastPrinted>2017-10-10T21:31:05Z</cp:lastPrinted>
  <dcterms:created xsi:type="dcterms:W3CDTF">2016-01-21T15:20:31Z</dcterms:created>
  <dcterms:modified xsi:type="dcterms:W3CDTF">2024-04-09T20:00:20Z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