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3"/>
  </p:notesMasterIdLst>
  <p:handoutMasterIdLst>
    <p:handoutMasterId r:id="rId14"/>
  </p:handoutMasterIdLst>
  <p:sldIdLst>
    <p:sldId id="542" r:id="rId6"/>
    <p:sldId id="563" r:id="rId7"/>
    <p:sldId id="565" r:id="rId8"/>
    <p:sldId id="561" r:id="rId9"/>
    <p:sldId id="562" r:id="rId10"/>
    <p:sldId id="566" r:id="rId11"/>
    <p:sldId id="5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puctDirectives/rtCoOptimization" TargetMode="External"/><Relationship Id="rId2" Type="http://schemas.openxmlformats.org/officeDocument/2006/relationships/hyperlink" Target="https://www.ercot.com/files/docs/2020/04/01/RTC_Key_Principle_Quick_Reference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mktrules/keypriorities/be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4/02/14/RTC%20B%20Modifications%20to%20RUC%20Capacity%20Short%20Calcs%2002192024%20v2.docx" TargetMode="External"/><Relationship Id="rId2" Type="http://schemas.openxmlformats.org/officeDocument/2006/relationships/hyperlink" Target="https://www.ercot.com/files/docs/2024/03/12/Issue4_VerifiableCost%20On-Line%20Hydro.pptx" TargetMode="Externa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5062024-RTC_B-project-Technical-Workshops" TargetMode="External"/><Relationship Id="rId2" Type="http://schemas.openxmlformats.org/officeDocument/2006/relationships/hyperlink" Target="https://www.ercot.com/calendar/04182024-RTC_B-project-Technical-Workshops" TargetMode="Externa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www.ercot.com/calendar/06062024-RTC_B-project-Technical-Workshops" TargetMode="External"/><Relationship Id="rId4" Type="http://schemas.openxmlformats.org/officeDocument/2006/relationships/hyperlink" Target="https://www.ercot.com/calendar/05152024-RTC_B-project-Technical-Worksho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April 10,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Brief Program update: RTC+B Program Update from Feb Board T&amp;S  </a:t>
            </a:r>
          </a:p>
          <a:p>
            <a:pPr>
              <a:buFontTx/>
              <a:buChar char="-"/>
            </a:pPr>
            <a:r>
              <a:rPr lang="en-US" sz="1800" dirty="0"/>
              <a:t>Reminder of RTCBTF Review Cycle </a:t>
            </a:r>
          </a:p>
          <a:p>
            <a:pPr>
              <a:buFontTx/>
              <a:buChar char="-"/>
            </a:pPr>
            <a:r>
              <a:rPr lang="en-US" sz="1800" dirty="0"/>
              <a:t>Review of Issues List- proposed addition regarding Offer Caps</a:t>
            </a:r>
          </a:p>
          <a:p>
            <a:pPr>
              <a:buFontTx/>
              <a:buChar char="-"/>
            </a:pPr>
            <a:r>
              <a:rPr lang="en-US" sz="1800" dirty="0"/>
              <a:t>Today’s topics relate to Issues List:</a:t>
            </a:r>
          </a:p>
          <a:p>
            <a:pPr lvl="1">
              <a:buFontTx/>
              <a:buChar char="-"/>
            </a:pPr>
            <a:r>
              <a:rPr lang="en-US" sz="1400" u="sng" dirty="0"/>
              <a:t>Issue 3</a:t>
            </a:r>
            <a:r>
              <a:rPr lang="en-US" sz="1400" dirty="0"/>
              <a:t> - Framework for periodic analysis comparing RTC and the current ORDC design</a:t>
            </a:r>
          </a:p>
          <a:p>
            <a:pPr lvl="1">
              <a:buFontTx/>
              <a:buChar char="-"/>
            </a:pPr>
            <a:r>
              <a:rPr lang="en-US" sz="1400" u="sng" dirty="0"/>
              <a:t>Issue 4</a:t>
            </a:r>
            <a:r>
              <a:rPr lang="en-US" sz="1400" dirty="0"/>
              <a:t> - Verifiable Cost Manual- Change for on-line hydro Resources per Key Principle 1.3(3)</a:t>
            </a:r>
          </a:p>
          <a:p>
            <a:pPr lvl="1">
              <a:buFontTx/>
              <a:buChar char="-"/>
            </a:pPr>
            <a:r>
              <a:rPr lang="en-US" sz="1400" u="sng" dirty="0"/>
              <a:t>Issue 17</a:t>
            </a:r>
            <a:r>
              <a:rPr lang="en-US" sz="1400" dirty="0"/>
              <a:t> - RUC Capacity Short </a:t>
            </a:r>
            <a:r>
              <a:rPr lang="en-US" sz="1400" i="1" dirty="0">
                <a:solidFill>
                  <a:srgbClr val="FF0000"/>
                </a:solidFill>
              </a:rPr>
              <a:t>(seeking consensus)</a:t>
            </a:r>
          </a:p>
          <a:p>
            <a:pPr lvl="1">
              <a:buFontTx/>
              <a:buChar char="-"/>
            </a:pPr>
            <a:r>
              <a:rPr lang="en-US" sz="1400" u="sng" dirty="0"/>
              <a:t>Issue 18</a:t>
            </a:r>
            <a:r>
              <a:rPr lang="en-US" sz="1400" dirty="0"/>
              <a:t> - Review of the AS Demand Curves in the context of current policy</a:t>
            </a:r>
          </a:p>
          <a:p>
            <a:pPr>
              <a:buFontTx/>
              <a:buChar char="-"/>
            </a:pPr>
            <a:r>
              <a:rPr lang="en-US" sz="1800" dirty="0"/>
              <a:t>Look to complete by 1pm today for CMWG</a:t>
            </a:r>
          </a:p>
          <a:p>
            <a:pPr>
              <a:buFontTx/>
              <a:buChar char="-"/>
            </a:pPr>
            <a:r>
              <a:rPr lang="en-US" sz="1800" dirty="0"/>
              <a:t>Next steps after today’s April 10 RTCBTF meeting</a:t>
            </a:r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85195"/>
          </a:xfrm>
        </p:spPr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Feb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368F54-469B-1FF9-BA6B-5CE6B1F9C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84" y="1028877"/>
            <a:ext cx="8763000" cy="480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02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r>
              <a:rPr lang="en-US" sz="1800" dirty="0"/>
              <a:t>Reminder of RTC+B Program Scope</a:t>
            </a:r>
          </a:p>
          <a:p>
            <a:pPr lvl="1"/>
            <a:r>
              <a:rPr lang="en-US" sz="1400" dirty="0"/>
              <a:t>RTC Key Principles were approved to lay foundation of NPRR1007-1013</a:t>
            </a:r>
          </a:p>
          <a:p>
            <a:pPr lvl="2"/>
            <a:r>
              <a:rPr lang="en-US" sz="1000" dirty="0"/>
              <a:t>Consolidated Key Principles: </a:t>
            </a:r>
            <a:r>
              <a:rPr lang="en-US" sz="1000" dirty="0">
                <a:hlinkClick r:id="rId2"/>
              </a:rPr>
              <a:t>https://www.ercot.com/files/docs/2020/04/01/RTC_Key_Principle_Quick_Reference.docx</a:t>
            </a:r>
            <a:endParaRPr lang="en-US" sz="1000" dirty="0"/>
          </a:p>
          <a:p>
            <a:pPr lvl="2"/>
            <a:r>
              <a:rPr lang="en-US" sz="1000" dirty="0"/>
              <a:t>Library of Key Principles: </a:t>
            </a:r>
            <a:r>
              <a:rPr lang="en-US" sz="1000" dirty="0">
                <a:hlinkClick r:id="rId3"/>
              </a:rPr>
              <a:t>https://www.ercot.com/mktrules/puctDirectives/rtCoOptimization</a:t>
            </a:r>
            <a:r>
              <a:rPr lang="en-US" sz="1000" dirty="0"/>
              <a:t> </a:t>
            </a:r>
          </a:p>
          <a:p>
            <a:pPr lvl="1"/>
            <a:r>
              <a:rPr lang="en-US" sz="1400" dirty="0"/>
              <a:t>Battery Key Topic Concepts approved to lay foundation of NPRR1014</a:t>
            </a:r>
          </a:p>
          <a:p>
            <a:pPr lvl="2"/>
            <a:r>
              <a:rPr lang="en-US" sz="1000" dirty="0">
                <a:hlinkClick r:id="rId4"/>
              </a:rPr>
              <a:t>https://www.ercot.com/mktrules/keypriorities/bes</a:t>
            </a:r>
            <a:endParaRPr lang="en-US" sz="1000" dirty="0"/>
          </a:p>
          <a:p>
            <a:pPr lvl="1"/>
            <a:r>
              <a:rPr lang="en-US" sz="1400" dirty="0"/>
              <a:t>RTC State-of-Charge accounting in NPRR1204</a:t>
            </a:r>
          </a:p>
          <a:p>
            <a:r>
              <a:rPr lang="en-US" sz="1800" dirty="0"/>
              <a:t>Objective is to present concepts or issues that need to be resolved for an effective implementation.</a:t>
            </a:r>
          </a:p>
          <a:p>
            <a:pPr lvl="1"/>
            <a:r>
              <a:rPr lang="en-US" sz="1400" dirty="0"/>
              <a:t>Coordinating timelines for interface requirements and testing, </a:t>
            </a:r>
          </a:p>
          <a:p>
            <a:pPr lvl="1"/>
            <a:r>
              <a:rPr lang="en-US" sz="1400" dirty="0"/>
              <a:t>Providing the forum for any analysis or policy decisions (such as parameter values)</a:t>
            </a:r>
          </a:p>
          <a:p>
            <a:pPr lvl="1"/>
            <a:r>
              <a:rPr lang="en-US" sz="1400" dirty="0"/>
              <a:t>Coordinating market readiness and cutover activities,</a:t>
            </a:r>
          </a:p>
          <a:p>
            <a:pPr lvl="1"/>
            <a:r>
              <a:rPr lang="en-US" sz="1400" dirty="0"/>
              <a:t>Review draft Revision Requests or other artifacts necessary to successfully implement the program within the identified timeframes, and discussing other details as needed.</a:t>
            </a:r>
          </a:p>
          <a:p>
            <a:r>
              <a:rPr lang="en-US" sz="1800" dirty="0"/>
              <a:t>Lessons learned from RTCTF to avoid being delayed in decisions:</a:t>
            </a:r>
          </a:p>
          <a:p>
            <a:pPr lvl="1"/>
            <a:r>
              <a:rPr lang="en-US" sz="1400" dirty="0"/>
              <a:t>Meeting #1: Initial concept presented by ERCOT staff</a:t>
            </a:r>
          </a:p>
          <a:p>
            <a:pPr lvl="1"/>
            <a:r>
              <a:rPr lang="en-US" sz="1400" dirty="0"/>
              <a:t>Meeting #2: Comments and alternatives presented by MPs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Meeting #3: RTCTF consensus achieved or escalated to TAC for a vote to decide the matter.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Meetings and Review Cycles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1142999"/>
          </a:xfrm>
        </p:spPr>
        <p:txBody>
          <a:bodyPr/>
          <a:lstStyle/>
          <a:p>
            <a:r>
              <a:rPr lang="en-US" sz="1800" dirty="0"/>
              <a:t>Link to current issues on today’s meeting page</a:t>
            </a:r>
          </a:p>
          <a:p>
            <a:r>
              <a:rPr lang="en-US" sz="1800" dirty="0"/>
              <a:t>Based on questions received, ERCOT proposes addition of: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Issue #20- Review of the Energy and AS Offer Caps in the context of current policy</a:t>
            </a:r>
          </a:p>
          <a:p>
            <a:pPr lvl="2"/>
            <a:r>
              <a:rPr lang="en-US" sz="1000" dirty="0">
                <a:solidFill>
                  <a:srgbClr val="FF0000"/>
                </a:solidFill>
              </a:rPr>
              <a:t>Defer discussion to May RTCBTF meeting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DD33CB-F000-10D6-B07F-9B37E8A4E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286000"/>
            <a:ext cx="8458200" cy="29503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3BC48B-7C9B-D386-0DEA-96F01F37AC27}"/>
              </a:ext>
            </a:extLst>
          </p:cNvPr>
          <p:cNvSpPr txBox="1"/>
          <p:nvPr/>
        </p:nvSpPr>
        <p:spPr>
          <a:xfrm>
            <a:off x="76200" y="5486400"/>
            <a:ext cx="613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- Moving up discussion of interface changes and market trial configuration</a:t>
            </a:r>
          </a:p>
          <a:p>
            <a:r>
              <a:rPr lang="en-US" sz="1200" dirty="0">
                <a:solidFill>
                  <a:srgbClr val="FF0000"/>
                </a:solidFill>
              </a:rPr>
              <a:t>- Added discussion of Energy and AS Offer Caps per MP requests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64D6445-420D-F841-DFEB-49E3B203278A}"/>
              </a:ext>
            </a:extLst>
          </p:cNvPr>
          <p:cNvCxnSpPr>
            <a:cxnSpLocks/>
          </p:cNvCxnSpPr>
          <p:nvPr/>
        </p:nvCxnSpPr>
        <p:spPr>
          <a:xfrm flipV="1">
            <a:off x="4191000" y="3761178"/>
            <a:ext cx="1828800" cy="17597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29E1958-D79A-F432-4ABF-BB061ABFE71D}"/>
              </a:ext>
            </a:extLst>
          </p:cNvPr>
          <p:cNvCxnSpPr>
            <a:cxnSpLocks/>
          </p:cNvCxnSpPr>
          <p:nvPr/>
        </p:nvCxnSpPr>
        <p:spPr>
          <a:xfrm flipV="1">
            <a:off x="5105400" y="4964316"/>
            <a:ext cx="1061694" cy="8632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486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Proceed with rest of meeting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990600"/>
            <a:ext cx="8534400" cy="495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800" u="sng" dirty="0"/>
              <a:t>Issue 3</a:t>
            </a:r>
            <a:r>
              <a:rPr lang="en-US" sz="1800" dirty="0"/>
              <a:t> - Framework for periodic analysis comparing RTC and the current ORDC design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400" dirty="0"/>
              <a:t>Initial review of concept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800" u="sng" dirty="0"/>
              <a:t>Issue 4</a:t>
            </a:r>
            <a:r>
              <a:rPr lang="en-US" sz="1800" dirty="0"/>
              <a:t> - Verifiable Cost Manual- Change for on-line hydro Resources per Key Principle 1.3(3)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500" dirty="0"/>
              <a:t>Second (and potentially final) review and includes draft language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100" dirty="0"/>
              <a:t>No comments received from March RTCBTF </a:t>
            </a:r>
            <a:r>
              <a:rPr lang="en-US" sz="1100" dirty="0">
                <a:hlinkClick r:id="rId2"/>
              </a:rPr>
              <a:t>presentation</a:t>
            </a:r>
            <a:endParaRPr lang="en-US" sz="1100" dirty="0"/>
          </a:p>
          <a:p>
            <a:pPr lvl="2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100" dirty="0"/>
              <a:t>Reviewing draft revision request language that was posted last week.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800" u="sng" dirty="0"/>
              <a:t>Issue 17</a:t>
            </a:r>
            <a:r>
              <a:rPr lang="en-US" sz="1800" dirty="0"/>
              <a:t> - RUC Capacity Short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500" dirty="0"/>
              <a:t>Final review and potential consensus on Whitepaper and Draft NPRR language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100" dirty="0"/>
              <a:t>No comments from February </a:t>
            </a:r>
            <a:r>
              <a:rPr lang="en-US" sz="1100" dirty="0">
                <a:hlinkClick r:id="rId3"/>
              </a:rPr>
              <a:t>whitepaper</a:t>
            </a:r>
            <a:r>
              <a:rPr lang="en-US" sz="1100" dirty="0"/>
              <a:t> over past 2 meetings.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100" dirty="0"/>
              <a:t>Reviewing draft revision request language that was posted last week.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800" u="sng" dirty="0"/>
              <a:t>Issue 18</a:t>
            </a:r>
            <a:r>
              <a:rPr lang="en-US" sz="1800" dirty="0"/>
              <a:t> - Review of the AS Demand Curves in the context of current policy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500" dirty="0"/>
              <a:t>Shams presentation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en-US" sz="1050" dirty="0"/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900" dirty="0"/>
              <a:t>End by 1pm for CMWG (starts at 1:30pm)</a:t>
            </a:r>
          </a:p>
        </p:txBody>
      </p:sp>
    </p:spTree>
    <p:extLst>
      <p:ext uri="{BB962C8B-B14F-4D97-AF65-F5344CB8AC3E}">
        <p14:creationId xmlns:p14="http://schemas.microsoft.com/office/powerpoint/2010/main" val="2506492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after today’s April 10 RTCBTF meeting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1066800"/>
            <a:ext cx="8534400" cy="472439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April 15-  TAC Meeting to consider endorsement of RUC Capacity Short Whitepaper (sets stage for ERCOT to submit draft NPRR)</a:t>
            </a:r>
          </a:p>
          <a:p>
            <a:pPr>
              <a:buFontTx/>
              <a:buChar char="-"/>
            </a:pPr>
            <a:r>
              <a:rPr lang="en-US" sz="1800" dirty="0"/>
              <a:t>May 8- Next RTCBTF</a:t>
            </a:r>
          </a:p>
          <a:p>
            <a:pPr>
              <a:buFontTx/>
              <a:buChar char="-"/>
            </a:pPr>
            <a:r>
              <a:rPr lang="en-US" sz="1800" dirty="0"/>
              <a:t>Limited series of RTC+B Technical Workshops (April-June 2024) </a:t>
            </a:r>
          </a:p>
          <a:p>
            <a:pPr lvl="1">
              <a:buFontTx/>
              <a:buChar char="-"/>
            </a:pPr>
            <a:r>
              <a:rPr lang="en-US" sz="1400" dirty="0"/>
              <a:t>Target audience, vendors and IT development/implementation staff (sent to RTCBTF and TWG) 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RTC+B Technical Workshop - April 18, 2024:   1:00 PM – 4:00 PM 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Overview of ICCP Telemetry/EMS SCADA/AGC changes &amp; ICCP Configurations for parallel testing.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RTC+B Technical Workshop - May 6, 2024:      1:00 PM – 4:00 PM 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Finalize approach on ICCP configuration approaches for parallel testing and transition. 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RTC+B Technical Workshop - May 15, 2024:    1:00 PM – 4:00 PM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: 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Market Interfaces design specifications (submissions - External API/Market Manager, notifications, and reports)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RTC+B Technical Workshop - June 6, 2024:      1:00 PM – 4:00 PM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: 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Reserved for further discussions if needed and Q&amp;A session.</a:t>
            </a:r>
          </a:p>
          <a:p>
            <a:pPr lvl="1">
              <a:buFontTx/>
              <a:buChar char="-"/>
            </a:pPr>
            <a:r>
              <a:rPr lang="en-US" sz="1400" dirty="0"/>
              <a:t>Based on the feedback from these workshops, ERCOT will finalize ICCP/Market Interface design specifications and publish draft versions to the ERCOT website.  </a:t>
            </a:r>
          </a:p>
          <a:p>
            <a:pPr lvl="1">
              <a:buFontTx/>
              <a:buChar char="-"/>
            </a:pPr>
            <a:r>
              <a:rPr lang="en-US" sz="1400" dirty="0"/>
              <a:t>This engagement will help QSEs and their vendors start planning their RTC+B systems design and implementation early to align with ERCOT’s RTC+B project implementation timelines which is critical for ERCOT to deliver this project successfully and on time.</a:t>
            </a:r>
          </a:p>
          <a:p>
            <a:pPr lvl="1">
              <a:buFontTx/>
              <a:buChar char="-"/>
            </a:pPr>
            <a:r>
              <a:rPr lang="en-US" sz="1400" dirty="0"/>
              <a:t>Discussions and artifacts will be highlighted and shared at regular RTCBTF meetings.</a:t>
            </a:r>
          </a:p>
        </p:txBody>
      </p:sp>
    </p:spTree>
    <p:extLst>
      <p:ext uri="{BB962C8B-B14F-4D97-AF65-F5344CB8AC3E}">
        <p14:creationId xmlns:p14="http://schemas.microsoft.com/office/powerpoint/2010/main" val="4120316833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22420</TotalTime>
  <Words>835</Words>
  <Application>Microsoft Office PowerPoint</Application>
  <PresentationFormat>On-screen Show (4:3)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Cover Slide</vt:lpstr>
      <vt:lpstr>Horizontal Theme</vt:lpstr>
      <vt:lpstr>PowerPoint Presentation</vt:lpstr>
      <vt:lpstr>Outline</vt:lpstr>
      <vt:lpstr>RTC+B Program Update  (excerpt from Feb Board T&amp;S RTC Update)</vt:lpstr>
      <vt:lpstr>Plans for Meetings and Review Cycles</vt:lpstr>
      <vt:lpstr>Current Issues List</vt:lpstr>
      <vt:lpstr>Proceed with rest of meeting</vt:lpstr>
      <vt:lpstr>Next steps after today’s April 10 RTCBTF meeting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589</cp:revision>
  <cp:lastPrinted>2017-10-10T21:31:05Z</cp:lastPrinted>
  <dcterms:created xsi:type="dcterms:W3CDTF">2016-01-21T15:20:31Z</dcterms:created>
  <dcterms:modified xsi:type="dcterms:W3CDTF">2024-04-09T20:00:20Z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