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151ED4-2664-4E92-9DEC-BD139386E642}" v="16" dt="2024-04-04T14:07:31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8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C4151ED4-2664-4E92-9DEC-BD139386E642}"/>
    <pc:docChg chg="undo redo custSel modSld sldOrd">
      <pc:chgData name="Blakey, Eric" userId="29cc8d84-5a45-4cd1-9434-ff07b65a2be5" providerId="ADAL" clId="{C4151ED4-2664-4E92-9DEC-BD139386E642}" dt="2024-04-04T17:27:42.393" v="524" actId="113"/>
      <pc:docMkLst>
        <pc:docMk/>
      </pc:docMkLst>
      <pc:sldChg chg="addSp delSp modSp mod ord">
        <pc:chgData name="Blakey, Eric" userId="29cc8d84-5a45-4cd1-9434-ff07b65a2be5" providerId="ADAL" clId="{C4151ED4-2664-4E92-9DEC-BD139386E642}" dt="2024-04-04T14:30:39.007" v="471" actId="6549"/>
        <pc:sldMkLst>
          <pc:docMk/>
          <pc:sldMk cId="333387915" sldId="257"/>
        </pc:sldMkLst>
        <pc:spChg chg="mod">
          <ac:chgData name="Blakey, Eric" userId="29cc8d84-5a45-4cd1-9434-ff07b65a2be5" providerId="ADAL" clId="{C4151ED4-2664-4E92-9DEC-BD139386E642}" dt="2024-04-04T14:30:39.007" v="471" actId="6549"/>
          <ac:spMkLst>
            <pc:docMk/>
            <pc:sldMk cId="333387915" sldId="257"/>
            <ac:spMk id="3" creationId="{F68F564F-A32A-47D1-911B-E1EE4EFCF616}"/>
          </ac:spMkLst>
        </pc:spChg>
        <pc:graphicFrameChg chg="add del mod">
          <ac:chgData name="Blakey, Eric" userId="29cc8d84-5a45-4cd1-9434-ff07b65a2be5" providerId="ADAL" clId="{C4151ED4-2664-4E92-9DEC-BD139386E642}" dt="2024-04-03T21:18:57.184" v="34"/>
          <ac:graphicFrameMkLst>
            <pc:docMk/>
            <pc:sldMk cId="333387915" sldId="257"/>
            <ac:graphicFrameMk id="5" creationId="{C9C94745-F15C-E011-679F-DFB56AD17687}"/>
          </ac:graphicFrameMkLst>
        </pc:graphicFrameChg>
      </pc:sldChg>
      <pc:sldChg chg="addSp delSp modSp mod">
        <pc:chgData name="Blakey, Eric" userId="29cc8d84-5a45-4cd1-9434-ff07b65a2be5" providerId="ADAL" clId="{C4151ED4-2664-4E92-9DEC-BD139386E642}" dt="2024-04-04T16:12:14.489" v="517" actId="20577"/>
        <pc:sldMkLst>
          <pc:docMk/>
          <pc:sldMk cId="809913610" sldId="267"/>
        </pc:sldMkLst>
        <pc:spChg chg="mod">
          <ac:chgData name="Blakey, Eric" userId="29cc8d84-5a45-4cd1-9434-ff07b65a2be5" providerId="ADAL" clId="{C4151ED4-2664-4E92-9DEC-BD139386E642}" dt="2024-04-04T16:12:14.489" v="517" actId="20577"/>
          <ac:spMkLst>
            <pc:docMk/>
            <pc:sldMk cId="809913610" sldId="267"/>
            <ac:spMk id="3" creationId="{F68F564F-A32A-47D1-911B-E1EE4EFCF616}"/>
          </ac:spMkLst>
        </pc:spChg>
        <pc:graphicFrameChg chg="add del mod">
          <ac:chgData name="Blakey, Eric" userId="29cc8d84-5a45-4cd1-9434-ff07b65a2be5" providerId="ADAL" clId="{C4151ED4-2664-4E92-9DEC-BD139386E642}" dt="2024-04-04T14:04:56.921" v="359"/>
          <ac:graphicFrameMkLst>
            <pc:docMk/>
            <pc:sldMk cId="809913610" sldId="267"/>
            <ac:graphicFrameMk id="4" creationId="{BD68EB95-62DC-CFA5-CD51-DDAB50A4CCE8}"/>
          </ac:graphicFrameMkLst>
        </pc:graphicFrameChg>
        <pc:graphicFrameChg chg="add del mod">
          <ac:chgData name="Blakey, Eric" userId="29cc8d84-5a45-4cd1-9434-ff07b65a2be5" providerId="ADAL" clId="{C4151ED4-2664-4E92-9DEC-BD139386E642}" dt="2024-04-04T14:05:05.984" v="365"/>
          <ac:graphicFrameMkLst>
            <pc:docMk/>
            <pc:sldMk cId="809913610" sldId="267"/>
            <ac:graphicFrameMk id="5" creationId="{48B0610A-073D-5F43-384A-376F6B753601}"/>
          </ac:graphicFrameMkLst>
        </pc:graphicFrameChg>
      </pc:sldChg>
      <pc:sldChg chg="modSp mod">
        <pc:chgData name="Blakey, Eric" userId="29cc8d84-5a45-4cd1-9434-ff07b65a2be5" providerId="ADAL" clId="{C4151ED4-2664-4E92-9DEC-BD139386E642}" dt="2024-04-04T17:27:42.393" v="524" actId="113"/>
        <pc:sldMkLst>
          <pc:docMk/>
          <pc:sldMk cId="324224675" sldId="268"/>
        </pc:sldMkLst>
        <pc:spChg chg="mod">
          <ac:chgData name="Blakey, Eric" userId="29cc8d84-5a45-4cd1-9434-ff07b65a2be5" providerId="ADAL" clId="{C4151ED4-2664-4E92-9DEC-BD139386E642}" dt="2024-04-04T17:27:42.393" v="524" actId="113"/>
          <ac:spMkLst>
            <pc:docMk/>
            <pc:sldMk cId="324224675" sldId="268"/>
            <ac:spMk id="3" creationId="{F68F564F-A32A-47D1-911B-E1EE4EFCF616}"/>
          </ac:spMkLst>
        </pc:spChg>
      </pc:sldChg>
    </pc:docChg>
  </pc:docChgLst>
  <pc:docChgLst>
    <pc:chgData name="Blakey, Eric" userId="29cc8d84-5a45-4cd1-9434-ff07b65a2be5" providerId="ADAL" clId="{BF8E8933-AE8E-44EB-B17D-5068A48A59B7}"/>
    <pc:docChg chg="custSel modSld">
      <pc:chgData name="Blakey, Eric" userId="29cc8d84-5a45-4cd1-9434-ff07b65a2be5" providerId="ADAL" clId="{BF8E8933-AE8E-44EB-B17D-5068A48A59B7}" dt="2024-04-04T12:50:53.099" v="158" actId="6549"/>
      <pc:docMkLst>
        <pc:docMk/>
      </pc:docMkLst>
      <pc:sldChg chg="modSp mod">
        <pc:chgData name="Blakey, Eric" userId="29cc8d84-5a45-4cd1-9434-ff07b65a2be5" providerId="ADAL" clId="{BF8E8933-AE8E-44EB-B17D-5068A48A59B7}" dt="2024-04-04T12:48:47.745" v="117" actId="6549"/>
        <pc:sldMkLst>
          <pc:docMk/>
          <pc:sldMk cId="333387915" sldId="257"/>
        </pc:sldMkLst>
        <pc:spChg chg="mod">
          <ac:chgData name="Blakey, Eric" userId="29cc8d84-5a45-4cd1-9434-ff07b65a2be5" providerId="ADAL" clId="{BF8E8933-AE8E-44EB-B17D-5068A48A59B7}" dt="2024-04-04T12:48:47.745" v="117" actId="6549"/>
          <ac:spMkLst>
            <pc:docMk/>
            <pc:sldMk cId="333387915" sldId="257"/>
            <ac:spMk id="3" creationId="{F68F564F-A32A-47D1-911B-E1EE4EFCF616}"/>
          </ac:spMkLst>
        </pc:spChg>
      </pc:sldChg>
      <pc:sldChg chg="modSp mod">
        <pc:chgData name="Blakey, Eric" userId="29cc8d84-5a45-4cd1-9434-ff07b65a2be5" providerId="ADAL" clId="{BF8E8933-AE8E-44EB-B17D-5068A48A59B7}" dt="2024-04-04T12:50:53.099" v="158" actId="6549"/>
        <pc:sldMkLst>
          <pc:docMk/>
          <pc:sldMk cId="809913610" sldId="267"/>
        </pc:sldMkLst>
        <pc:spChg chg="mod">
          <ac:chgData name="Blakey, Eric" userId="29cc8d84-5a45-4cd1-9434-ff07b65a2be5" providerId="ADAL" clId="{BF8E8933-AE8E-44EB-B17D-5068A48A59B7}" dt="2024-04-04T12:50:53.099" v="158" actId="6549"/>
          <ac:spMkLst>
            <pc:docMk/>
            <pc:sldMk cId="809913610" sldId="267"/>
            <ac:spMk id="3" creationId="{F68F564F-A32A-47D1-911B-E1EE4EFCF616}"/>
          </ac:spMkLst>
        </pc:spChg>
      </pc:sldChg>
      <pc:sldChg chg="modSp mod">
        <pc:chgData name="Blakey, Eric" userId="29cc8d84-5a45-4cd1-9434-ff07b65a2be5" providerId="ADAL" clId="{BF8E8933-AE8E-44EB-B17D-5068A48A59B7}" dt="2024-04-04T12:46:17.742" v="53" actId="20577"/>
        <pc:sldMkLst>
          <pc:docMk/>
          <pc:sldMk cId="324224675" sldId="268"/>
        </pc:sldMkLst>
        <pc:spChg chg="mod">
          <ac:chgData name="Blakey, Eric" userId="29cc8d84-5a45-4cd1-9434-ff07b65a2be5" providerId="ADAL" clId="{BF8E8933-AE8E-44EB-B17D-5068A48A59B7}" dt="2024-04-04T12:46:17.742" v="53" actId="20577"/>
          <ac:spMkLst>
            <pc:docMk/>
            <pc:sldMk cId="324224675" sldId="268"/>
            <ac:spMk id="3" creationId="{F68F564F-A32A-47D1-911B-E1EE4EFCF61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0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, Head Environmental Markets Research, e360 power, LLC</a:t>
            </a: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14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4/4/2024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4032024-WMS-Meet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ew.officeapps.live.com/op/view.aspx?src=https%3A%2F%2Fwww.ercot.com%2Ffiles%2Fdocs%2F2024%2F04%2F02%2F05-firm-fuel-supply-service-report-v2.pptx&amp;wdOrigin=BROWSELINK" TargetMode="External"/><Relationship Id="rId5" Type="http://schemas.openxmlformats.org/officeDocument/2006/relationships/hyperlink" Target="https://view.officeapps.live.com/op/view.aspx?src=https%3A%2F%2Fwww.ercot.com%2Ffiles%2Fdocs%2F2024%2F04%2F03%2F05-timeline-of-2023-mdrpoc-performance-and-methodology-review.pptx&amp;wdOrigin=BROWSELINK" TargetMode="External"/><Relationship Id="rId4" Type="http://schemas.openxmlformats.org/officeDocument/2006/relationships/hyperlink" Target="https://view.officeapps.live.com/op/view.aspx?src=https%3A%2F%2Fwww.ercot.com%2Ffiles%2Fdocs%2F2024%2F04%2F02%2F05-_wms_ecrs_trigger_nprr1224.pptx&amp;wdOrigin=BROWSELIN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4032024-WMS-Meet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iew.officeapps.live.com/op/view.aspx?src=https%3A%2F%2Fwww.ercot.com%2Ffiles%2Fdocs%2F2024%2F04%2F02%2F05-wms_march_ruc_analysis-v2.pptx&amp;wdOrigin=BROWSELINK" TargetMode="External"/><Relationship Id="rId4" Type="http://schemas.openxmlformats.org/officeDocument/2006/relationships/hyperlink" Target="https://view.officeapps.live.com/op/view.aspx?src=https%3A%2F%2Fwww.ercot.com%2Ffiles%2Fdocs%2F2024%2F03%2F27%2F05-solar_eclipse_wms_2024_04_03.pptx&amp;wdOrigin=BROWSELINK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02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00" TargetMode="External"/><Relationship Id="rId12" Type="http://schemas.openxmlformats.org/officeDocument/2006/relationships/hyperlink" Target="https://www.ercot.com/mktrules/issues/NPRR121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98" TargetMode="External"/><Relationship Id="rId11" Type="http://schemas.openxmlformats.org/officeDocument/2006/relationships/hyperlink" Target="https://www.ercot.com/mktrules/issues/SMOGRR028" TargetMode="External"/><Relationship Id="rId5" Type="http://schemas.openxmlformats.org/officeDocument/2006/relationships/hyperlink" Target="https://www.ercot.com/mktrules/issues/NPRR1190" TargetMode="External"/><Relationship Id="rId10" Type="http://schemas.openxmlformats.org/officeDocument/2006/relationships/hyperlink" Target="https://www.ercot.com/mktrules/issues/NPRR1216" TargetMode="External"/><Relationship Id="rId4" Type="http://schemas.openxmlformats.org/officeDocument/2006/relationships/hyperlink" Target="https://www.ercot.com/mktrules/issues/NPRR1162" TargetMode="External"/><Relationship Id="rId9" Type="http://schemas.openxmlformats.org/officeDocument/2006/relationships/hyperlink" Target="https://www.ercot.com/mktrules/issues/NPRR120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April 15,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Apr 3,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Potential Changes to ECRS Deployment/Release Triggers for Summer 2024 (NPRR1224, ECRS Manual Deployment Triggers}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presentation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further discussion on today’s TAC agenda.  WMS did not take action on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NPRR1224.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2023 Maximum Daily Resource Planned Outage Capacity (MDRPOC) Performance and Methodology Review Timeline: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presentation, 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further discussion on today’s TAC agenda</a:t>
            </a:r>
            <a:r>
              <a:rPr lang="en-US" sz="16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Firm Fuel Supply Service (FFSS) Report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provided a 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6"/>
              </a:rPr>
              <a:t>report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on FFSS deployment in January as required by protocols.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During the January cold weather event, 2 FFSSRs failed to come online or stay online.   1 FFSSR was unavailable for deployment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is drafting an NPRR based on lessons learned from this FFSS season: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Adding a procedure to clarify the fuel restocking process.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Modifying the method by which the QSE notifies ERCOT when an alternate replaces an FFSSR.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Clarifying that an FFSSR that receives an HDL override does not qualify for payment under Section 6.6.3.6, Real-Time HDL Override Energy Payment.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Clarifying when a Resource is considered available.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</a:t>
            </a:r>
            <a:r>
              <a:rPr lang="en-US" sz="3600" dirty="0">
                <a:solidFill>
                  <a:schemeClr val="bg1"/>
                </a:solidFill>
                <a:hlinkClick r:id="rId3"/>
              </a:rPr>
              <a:t>Apr 3, 2024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t"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April Solar Eclipse: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solidFill>
                  <a:srgbClr val="2D3338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ERCOT </a:t>
            </a:r>
            <a:r>
              <a:rPr lang="en-US" sz="16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presentation</a:t>
            </a:r>
            <a:r>
              <a:rPr lang="en-US" sz="1600" dirty="0">
                <a:solidFill>
                  <a:srgbClr val="2D3338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 </a:t>
            </a:r>
            <a:r>
              <a:rPr lang="en-US" sz="1600" dirty="0">
                <a:solidFill>
                  <a:srgbClr val="2D3338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on the total solar eclipse on April 8, 2024.  </a:t>
            </a: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3716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March Request Regarding RUC of Resource with Long Min. Run Time: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  <a:hlinkClick r:id="rId5"/>
              </a:rPr>
              <a:t>presentation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, determined the manual RUCs on 03/04 and 03/05 were in response to extremely low committed capacity margins projections for the peak hours on these days.  Caused by forced outages, delays in </a:t>
            </a:r>
            <a:r>
              <a:rPr lang="en-US" sz="1600" dirty="0" err="1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outaged</a:t>
            </a: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units returning to service, and higher forecasted net load.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Working Group Leadership Update: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Resource Cost Working Group (RCWG) –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Chair - Blake Holt (LCRA), </a:t>
            </a:r>
            <a:r>
              <a:rPr lang="en-US" sz="1600" b="1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Vice Chair - Kiran Sidhu (e360 Power)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Market Settlement Working Group (MSWG) –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600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Chair Heddie </a:t>
            </a:r>
            <a:r>
              <a:rPr lang="en-US" sz="1600" i="1" dirty="0" err="1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Lookado</a:t>
            </a:r>
            <a:r>
              <a:rPr lang="en-US" sz="1600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(Shell), </a:t>
            </a:r>
            <a:r>
              <a:rPr lang="en-US" sz="1600" b="1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Vice Chair - Shuye Teng (Constellation)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Wholesale Market Working Group (WMWG) –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en-US" sz="1600" b="1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Chair Kevin Hanson (National Grid), Vice Chair - Blake Holt (LCRA)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Congestion Management Working Group (CMWG) –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Chair Alex Miller (EDF), </a:t>
            </a:r>
            <a:r>
              <a:rPr lang="en-US" sz="1600" i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Vice Chair (Open)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6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2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latin typeface="+mj-lt"/>
              </a:rPr>
              <a:t>Previously </a:t>
            </a:r>
            <a:r>
              <a:rPr lang="en-US" sz="1600" b="1" i="0" dirty="0">
                <a:effectLst/>
                <a:latin typeface="+mj-lt"/>
              </a:rPr>
              <a:t>Tabled Revision Requests:</a:t>
            </a:r>
            <a:endParaRPr lang="en-US" sz="1600" b="1" dirty="0"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3"/>
              </a:rPr>
              <a:t>NPRR1070</a:t>
            </a:r>
            <a:r>
              <a:rPr lang="en-US" sz="1600" dirty="0">
                <a:latin typeface="+mj-lt"/>
              </a:rPr>
              <a:t>, Planning Criteria for GTC Exit Solutions</a:t>
            </a:r>
            <a:endParaRPr lang="en-US" sz="1600" b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4"/>
              </a:rPr>
              <a:t>NPRR1162</a:t>
            </a:r>
            <a:r>
              <a:rPr lang="en-US" sz="1600" dirty="0">
                <a:latin typeface="+mj-lt"/>
              </a:rPr>
              <a:t>, Single Agent Designation for a QSE and its Sub-QSEs for Voice Communications over the ERCOT WAN (WMWG)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latin typeface="+mj-lt"/>
                <a:hlinkClick r:id="rId5"/>
              </a:rPr>
              <a:t>NPRR1190</a:t>
            </a:r>
            <a:r>
              <a:rPr lang="en-US" sz="1600" dirty="0">
                <a:latin typeface="+mj-lt"/>
              </a:rPr>
              <a:t>, High Dispatch Limit Override Provision for Increased NOIE Load Costs (WMWG)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6"/>
              </a:rPr>
              <a:t>NPRR1198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Congestion Mitigation Using Topology Reconfigurations (CMWG)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latin typeface="+mj-lt"/>
              </a:rPr>
              <a:t>    At 4/3/24 WMS, Endorsed with LCRA 3/8/24 comments.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7"/>
              </a:rPr>
              <a:t>NPRR1200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rgbClr val="2998E3"/>
                </a:solidFill>
                <a:latin typeface="+mj-lt"/>
                <a:hlinkClick r:id="rId8"/>
              </a:rPr>
              <a:t>NPRR1202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Refundable Deposits for Large Load Interconnection Studies (WMWG)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NPRR1214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NPRR1216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Implementation of Emergency Pricing Program (WMWG)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  <a:hlinkClick r:id="rId11"/>
              </a:rPr>
              <a:t>SMOGRR028</a:t>
            </a:r>
            <a:r>
              <a:rPr lang="en-US" sz="1600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rgbClr val="2D3338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New Referrals: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hlinkClick r:id="rId12"/>
              </a:rPr>
              <a:t>NPRR1219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Methodology Revisions and New Definitions for the Report on Capacity, Demand and Reserves in the ERCOT Region (CDR)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i="1">
                <a:solidFill>
                  <a:srgbClr val="FF0000"/>
                </a:solidFill>
                <a:latin typeface="+mj-lt"/>
              </a:rPr>
              <a:t>    At 4/3/24 WMS, Tabled </a:t>
            </a:r>
            <a:r>
              <a:rPr lang="en-US" sz="1600" i="1" dirty="0">
                <a:solidFill>
                  <a:srgbClr val="FF0000"/>
                </a:solidFill>
                <a:latin typeface="+mj-lt"/>
              </a:rPr>
              <a:t>and referred to SAWG.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May 1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</a:t>
            </a: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9730CC-A266-4BA8-9C1E-8492A0A26614}">
  <ds:schemaRefs>
    <ds:schemaRef ds:uri="http://schemas.microsoft.com/office/2006/documentManagement/types"/>
    <ds:schemaRef ds:uri="d5814646-16b6-41a0-bab3-bed797625507"/>
    <ds:schemaRef ds:uri="http://www.w3.org/XML/1998/namespace"/>
    <ds:schemaRef ds:uri="eea92c97-0ed9-4d08-b407-8fc09c4dd51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571</Words>
  <Application>Microsoft Office PowerPoint</Application>
  <PresentationFormat>Widescreen</PresentationFormat>
  <Paragraphs>56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Cambria</vt:lpstr>
      <vt:lpstr>Retrospect</vt:lpstr>
      <vt:lpstr>WMS Report</vt:lpstr>
      <vt:lpstr>WMS Meeting  Apr 3, 2024</vt:lpstr>
      <vt:lpstr>WMS Meeting  Apr 3, 2024</vt:lpstr>
      <vt:lpstr>Revision Requests Under WMS Review</vt:lpstr>
      <vt:lpstr>Next Meeting   May 1st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4</cp:revision>
  <cp:lastPrinted>2023-01-18T21:52:04Z</cp:lastPrinted>
  <dcterms:created xsi:type="dcterms:W3CDTF">2021-01-14T19:13:08Z</dcterms:created>
  <dcterms:modified xsi:type="dcterms:W3CDTF">2024-04-04T17:27:42Z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