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3"/>
  </p:sldMasterIdLst>
  <p:notesMasterIdLst>
    <p:notesMasterId r:id="rId12"/>
  </p:notesMasterIdLst>
  <p:sldIdLst>
    <p:sldId id="256" r:id="rId4"/>
    <p:sldId id="273" r:id="rId5"/>
    <p:sldId id="275" r:id="rId6"/>
    <p:sldId id="282" r:id="rId7"/>
    <p:sldId id="280" r:id="rId8"/>
    <p:sldId id="276" r:id="rId9"/>
    <p:sldId id="271" r:id="rId10"/>
    <p:sldId id="281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013" autoAdjust="0"/>
  </p:normalViewPr>
  <p:slideViewPr>
    <p:cSldViewPr snapToGrid="0">
      <p:cViewPr varScale="1">
        <p:scale>
          <a:sx n="148" d="100"/>
          <a:sy n="148" d="100"/>
        </p:scale>
        <p:origin x="740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D1443C-CE44-4172-AB8B-E82421BDF7A4}" type="datetimeFigureOut">
              <a:rPr lang="en-US" smtClean="0"/>
              <a:t>3/19/2024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C0B8DF-3FAF-497E-9097-12EEE8788E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3247321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C0B8DF-3FAF-497E-9097-12EEE8788EF7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31369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C0B8DF-3FAF-497E-9097-12EEE8788EF7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16877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C0B8DF-3FAF-497E-9097-12EEE8788EF7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35160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C0B8DF-3FAF-497E-9097-12EEE8788EF7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11676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C0B8DF-3FAF-497E-9097-12EEE8788EF7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54942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C0B8DF-3FAF-497E-9097-12EEE8788EF7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97934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C0B8DF-3FAF-497E-9097-12EEE8788EF7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5625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C0B8DF-3FAF-497E-9097-12EEE8788EF7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23851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3/19/2024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2002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3/19/2024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2245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3/19/2024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8236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3/19/2024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181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3/19/2024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185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3/19/2024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6432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3/19/2024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342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3/19/2024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477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3/19/2024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1048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3/19/2024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504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3/19/2024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567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D0D46-40A3-4597-A497-A5F10193839D}" type="datetimeFigureOut">
              <a:rPr lang="en-US" smtClean="0"/>
              <a:t>3/19/2024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967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483462"/>
          </a:xfrm>
        </p:spPr>
        <p:txBody>
          <a:bodyPr/>
          <a:lstStyle/>
          <a:p>
            <a:r>
              <a:rPr lang="en-US" dirty="0"/>
              <a:t>Operations Working Group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94503" y="3611870"/>
            <a:ext cx="9144000" cy="165576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Chair- Rickey Floyd</a:t>
            </a:r>
          </a:p>
          <a:p>
            <a:r>
              <a:rPr lang="en-US" dirty="0"/>
              <a:t>Vice-Chair- Tyler Springer</a:t>
            </a:r>
          </a:p>
          <a:p>
            <a:r>
              <a:rPr lang="en-US" dirty="0"/>
              <a:t>HITE List Sub-Chair – Pushkar Chhajed</a:t>
            </a:r>
          </a:p>
          <a:p>
            <a:r>
              <a:rPr lang="en-US" dirty="0"/>
              <a:t>04/04/2024</a:t>
            </a:r>
          </a:p>
        </p:txBody>
      </p:sp>
    </p:spTree>
    <p:extLst>
      <p:ext uri="{BB962C8B-B14F-4D97-AF65-F5344CB8AC3E}">
        <p14:creationId xmlns:p14="http://schemas.microsoft.com/office/powerpoint/2010/main" val="743565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ERCOT Updates and System Operation Report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Unofficial Peaks Reported by ERCOT</a:t>
            </a:r>
          </a:p>
          <a:p>
            <a:r>
              <a:rPr lang="en-US" dirty="0"/>
              <a:t>February Peak Demand – 55,855 MW on 2/19 at 0800. </a:t>
            </a:r>
          </a:p>
          <a:p>
            <a:pPr lvl="1"/>
            <a:r>
              <a:rPr lang="en-US" dirty="0"/>
              <a:t>Previous February Peak 63,508 MW</a:t>
            </a:r>
          </a:p>
          <a:p>
            <a:r>
              <a:rPr lang="en-US" sz="2400" dirty="0"/>
              <a:t>February Solar Penetration – 17,201 - New Record set on 2/19 at 1020</a:t>
            </a:r>
          </a:p>
          <a:p>
            <a:pPr lvl="1"/>
            <a:r>
              <a:rPr lang="en-US" sz="2000" dirty="0"/>
              <a:t>Penetration record at 39.94 %</a:t>
            </a:r>
          </a:p>
          <a:p>
            <a:r>
              <a:rPr lang="en-US" dirty="0"/>
              <a:t>Renewable Penetration – 71.78 % – New Record set on 2/25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38452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Texas Reliability Entity Report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effectLst/>
                <a:latin typeface="Calibri" panose="020F0502020204030204" pitchFamily="34" charset="0"/>
              </a:rPr>
              <a:t>NERC standards out for ballot.</a:t>
            </a:r>
          </a:p>
          <a:p>
            <a:pPr lvl="1">
              <a:spcBef>
                <a:spcPts val="0"/>
              </a:spcBef>
            </a:pPr>
            <a:r>
              <a:rPr lang="en-US" sz="1400" dirty="0">
                <a:latin typeface="Calibri" panose="020F0502020204030204" pitchFamily="34" charset="0"/>
              </a:rPr>
              <a:t>U</a:t>
            </a:r>
            <a:r>
              <a:rPr lang="en-US" sz="1400" dirty="0">
                <a:effectLst/>
                <a:latin typeface="Calibri" panose="020F0502020204030204" pitchFamily="34" charset="0"/>
              </a:rPr>
              <a:t>pdated glossary of terms term on what an IBR is. </a:t>
            </a:r>
          </a:p>
          <a:p>
            <a:pPr lvl="1">
              <a:spcBef>
                <a:spcPts val="0"/>
              </a:spcBef>
            </a:pPr>
            <a:r>
              <a:rPr lang="en-US" sz="1400" dirty="0">
                <a:effectLst/>
                <a:latin typeface="Calibri" panose="020F0502020204030204" pitchFamily="34" charset="0"/>
              </a:rPr>
              <a:t>EOP-004 is out for comment on IBR for event reporting.   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1800" dirty="0">
              <a:latin typeface="Calibri" panose="020F0502020204030204" pitchFamily="34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effectLst/>
                <a:latin typeface="Calibri" panose="020F0502020204030204" pitchFamily="34" charset="0"/>
              </a:rPr>
              <a:t>NERC has new process on prioritizing standard projects. 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1800" dirty="0">
              <a:latin typeface="Calibri" panose="020F0502020204030204" pitchFamily="34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latin typeface="Calibri" panose="020F0502020204030204" pitchFamily="34" charset="0"/>
              </a:rPr>
              <a:t>Industry Outreach </a:t>
            </a:r>
          </a:p>
          <a:p>
            <a:pPr lvl="1">
              <a:spcBef>
                <a:spcPts val="0"/>
              </a:spcBef>
            </a:pPr>
            <a:r>
              <a:rPr lang="en-US" sz="1400" dirty="0">
                <a:effectLst/>
                <a:latin typeface="Calibri" panose="020F0502020204030204" pitchFamily="34" charset="0"/>
              </a:rPr>
              <a:t>Talk with TEXAS webinar 3/13/2024</a:t>
            </a:r>
          </a:p>
          <a:p>
            <a:pPr lvl="1">
              <a:spcBef>
                <a:spcPts val="0"/>
              </a:spcBef>
            </a:pPr>
            <a:r>
              <a:rPr lang="en-US" sz="1400" dirty="0">
                <a:latin typeface="Calibri" panose="020F0502020204030204" pitchFamily="34" charset="0"/>
              </a:rPr>
              <a:t>Week of 3/18 </a:t>
            </a:r>
            <a:r>
              <a:rPr lang="en-US" sz="1400" dirty="0">
                <a:effectLst/>
                <a:latin typeface="Calibri" panose="020F0502020204030204" pitchFamily="34" charset="0"/>
              </a:rPr>
              <a:t>brief </a:t>
            </a:r>
            <a:r>
              <a:rPr lang="en-US" sz="1400" dirty="0" err="1">
                <a:effectLst/>
                <a:latin typeface="Calibri" panose="020F0502020204030204" pitchFamily="34" charset="0"/>
              </a:rPr>
              <a:t>webex</a:t>
            </a:r>
            <a:r>
              <a:rPr lang="en-US" sz="1400" dirty="0">
                <a:effectLst/>
                <a:latin typeface="Calibri" panose="020F0502020204030204" pitchFamily="34" charset="0"/>
              </a:rPr>
              <a:t> on Texas RE roll as interconnection model designee from NERC.  </a:t>
            </a:r>
          </a:p>
          <a:p>
            <a:pPr lvl="1">
              <a:spcBef>
                <a:spcPts val="0"/>
              </a:spcBef>
            </a:pPr>
            <a:r>
              <a:rPr lang="en-US" sz="1400" dirty="0">
                <a:effectLst/>
                <a:latin typeface="Calibri" panose="020F0502020204030204" pitchFamily="34" charset="0"/>
              </a:rPr>
              <a:t>April 24th spring standards and compliance workshop. 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65392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2024 UFLS Survey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2000" dirty="0"/>
              <a:t>Partial implementation of NOGRR 247 modifies the automatic UFLS program by increasing the number of load shed stages from 3 to 5, and with uniform increments of 5%.  With future required utilization of supplemental anti-stall UFLS Stages. </a:t>
            </a:r>
          </a:p>
          <a:p>
            <a:pPr lvl="1"/>
            <a:endParaRPr lang="en-US" sz="2000" dirty="0"/>
          </a:p>
          <a:p>
            <a:pPr lvl="1"/>
            <a:endParaRPr lang="en-US" sz="2000" dirty="0"/>
          </a:p>
          <a:p>
            <a:pPr lvl="1"/>
            <a:endParaRPr lang="en-US" sz="2000" dirty="0"/>
          </a:p>
          <a:p>
            <a:pPr lvl="1"/>
            <a:endParaRPr lang="en-US" sz="2000" dirty="0"/>
          </a:p>
          <a:p>
            <a:pPr lvl="1"/>
            <a:r>
              <a:rPr lang="en-US" sz="2000" dirty="0"/>
              <a:t>Survey Activity Timeline</a:t>
            </a:r>
          </a:p>
          <a:p>
            <a:pPr lvl="2"/>
            <a:r>
              <a:rPr lang="en-US" sz="1800" dirty="0"/>
              <a:t>March 13, Announcement of survey timeline to OWG.</a:t>
            </a:r>
          </a:p>
          <a:p>
            <a:pPr lvl="2"/>
            <a:r>
              <a:rPr lang="en-US" sz="1800" dirty="0"/>
              <a:t>March 28, Market notice sent to Authorized TO Representatives.</a:t>
            </a:r>
          </a:p>
          <a:p>
            <a:pPr lvl="2"/>
            <a:r>
              <a:rPr lang="en-US" sz="1800" dirty="0"/>
              <a:t>May 9 at 1100, Date and time of survey.</a:t>
            </a:r>
          </a:p>
          <a:p>
            <a:pPr lvl="2"/>
            <a:r>
              <a:rPr lang="en-US" sz="1800" dirty="0"/>
              <a:t>July 12, Survey results due to ERCOT.</a:t>
            </a:r>
          </a:p>
          <a:p>
            <a:pPr lvl="2"/>
            <a:r>
              <a:rPr lang="en-US" sz="1800" dirty="0"/>
              <a:t>August – September, Results reported to OWG, ROS, and TAC.</a:t>
            </a:r>
          </a:p>
          <a:p>
            <a:pPr lvl="1"/>
            <a:endParaRPr lang="en-US" sz="2200" dirty="0"/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4D7010F-6787-BA05-88B2-6FAB433D02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6269" y="2717516"/>
            <a:ext cx="2895749" cy="122561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60F485A-1168-5C22-5C7A-173D561E48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52018" y="2752051"/>
            <a:ext cx="2844946" cy="895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4298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816867-77F2-405D-A125-4C368187A5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NPRR 1198 and NOGRR258 - </a:t>
            </a:r>
            <a:r>
              <a:rPr lang="en-US" sz="4400" dirty="0">
                <a:effectLst/>
              </a:rPr>
              <a:t>Congestion Mitigation Using Topology Reconfigurations</a:t>
            </a:r>
            <a:r>
              <a:rPr lang="en-US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1C6292-163C-42B9-9170-D200927010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Blake Holt provided update on LCRA comments</a:t>
            </a:r>
          </a:p>
          <a:p>
            <a:pPr lvl="1"/>
            <a:r>
              <a:rPr lang="en-US" dirty="0"/>
              <a:t>Provided clarity on EAP’s prior to SCED, can be proposed for economic or reliability reasons.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Changes to threshold 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dirty="0"/>
              <a:t>5 million for 3 months within the past 36 months, the 3 months do not need to be consecutive.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dirty="0"/>
              <a:t>Reduced to 2% for 69kV 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dirty="0"/>
              <a:t>Reduced to 1% for 115kV and above</a:t>
            </a:r>
          </a:p>
          <a:p>
            <a:pPr lvl="1"/>
            <a:r>
              <a:rPr lang="en-US" dirty="0"/>
              <a:t>Market participant or ERCOT can propose an existing EAP be suspended. </a:t>
            </a:r>
          </a:p>
          <a:p>
            <a:r>
              <a:rPr lang="en-US" dirty="0"/>
              <a:t>Ready to move forward to ROS.</a:t>
            </a:r>
          </a:p>
        </p:txBody>
      </p:sp>
    </p:spTree>
    <p:extLst>
      <p:ext uri="{BB962C8B-B14F-4D97-AF65-F5344CB8AC3E}">
        <p14:creationId xmlns:p14="http://schemas.microsoft.com/office/powerpoint/2010/main" val="42400994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8BB829-9057-41D5-9389-6CCE4C4E0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NPRR 1070 - </a:t>
            </a:r>
            <a:r>
              <a:rPr lang="en-US" sz="4400" dirty="0">
                <a:effectLst/>
              </a:rPr>
              <a:t>Planning Criteria for GTC Exit Solutions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A1F668E-F004-4A4C-BB88-2F7D46A965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Remains Tabled, no update.</a:t>
            </a:r>
          </a:p>
        </p:txBody>
      </p:sp>
    </p:spTree>
    <p:extLst>
      <p:ext uri="{BB962C8B-B14F-4D97-AF65-F5344CB8AC3E}">
        <p14:creationId xmlns:p14="http://schemas.microsoft.com/office/powerpoint/2010/main" val="7352066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OTWG Update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ERCOT OTS starts next week, registrations still being processed as needed.  Starts Monday at noon, please be on time!</a:t>
            </a:r>
          </a:p>
          <a:p>
            <a:r>
              <a:rPr lang="en-US" dirty="0" err="1"/>
              <a:t>GridGeo</a:t>
            </a:r>
            <a:r>
              <a:rPr lang="en-US" dirty="0"/>
              <a:t> is on track for Black Start. Contingency plans available if not ready. </a:t>
            </a:r>
          </a:p>
          <a:p>
            <a:r>
              <a:rPr lang="en-US" dirty="0"/>
              <a:t>More details of the OTWG update can be found on the OWG February 20th meeting page. </a:t>
            </a:r>
          </a:p>
        </p:txBody>
      </p:sp>
    </p:spTree>
    <p:extLst>
      <p:ext uri="{BB962C8B-B14F-4D97-AF65-F5344CB8AC3E}">
        <p14:creationId xmlns:p14="http://schemas.microsoft.com/office/powerpoint/2010/main" val="38543565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59C5C1-2A89-4FE3-A92B-7FF929157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Business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87ABA1-C071-446A-9B9B-3404EFFD80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effectLst/>
                <a:latin typeface="Calibri" panose="020F0502020204030204" pitchFamily="34" charset="0"/>
              </a:rPr>
              <a:t>EOP 8 plans that are due this week send to supervisors@ercot.com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5383382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sisl xmlns:xsd="http://www.w3.org/2001/XMLSchema" xmlns:xsi="http://www.w3.org/2001/XMLSchema-instance" xmlns="http://www.boldonjames.com/2008/01/sie/internal/label" sislVersion="0" policy="e9c0b8d7-bdb4-4fd3-b62a-f50327aaefce" origin="userSelected">
  <element uid="c5f8eb12-5b27-439d-aaa6-3402af626fa3" value=""/>
  <element uid="d14f5c36-f44a-4315-b438-005cfe8f069f" value=""/>
</sisl>
</file>

<file path=customXml/item2.xml><?xml version="1.0" encoding="utf-8"?>
<WrappedLabelHistory xmlns:xsd="http://www.w3.org/2001/XMLSchema" xmlns:xsi="http://www.w3.org/2001/XMLSchema-instance" xmlns="http://www.boldonjames.com/2016/02/Classifier/internal/wrappedLabelHistory">
  <Value>PD94bWwgdmVyc2lvbj0iMS4wIiBlbmNvZGluZz0idXMtYXNjaWkiPz48bGFiZWxIaXN0b3J5IHhtbG5zOnhzZD0iaHR0cDovL3d3dy53My5vcmcvMjAwMS9YTUxTY2hlbWEiIHhtbG5zOnhzaT0iaHR0cDovL3d3dy53My5vcmcvMjAwMS9YTUxTY2hlbWEtaW5zdGFuY2UiIHhtbG5zPSJodHRwOi8vd3d3LmJvbGRvbmphbWVzLmNvbS8yMDE2LzAyL0NsYXNzaWZpZXIvaW50ZXJuYWwvbGFiZWxIaXN0b3J5Ij48aXRlbT48c2lzbCBzaXNsVmVyc2lvbj0iMCIgcG9saWN5PSJlOWMwYjhkNy1iZGI0LTRmZDMtYjYyYS1mNTAzMjdhYWVmY2UiIG9yaWdpbj0idXNlclNlbGVjdGVkIj48ZWxlbWVudCB1aWQ9ImM1ZjhlYjEyLTViMjctNDM5ZC1hYWE2LTM0MDJhZjYyNmZhMyIgdmFsdWU9IiIgeG1sbnM9Imh0dHA6Ly93d3cuYm9sZG9uamFtZXMuY29tLzIwMDgvMDEvc2llL2ludGVybmFsL2xhYmVsIiAvPjxlbGVtZW50IHVpZD0iZDE0ZjVjMzYtZjQ0YS00MzE1LWI0MzgtMDA1Y2ZlOGYwNjlmIiB2YWx1ZT0iIiB4bWxucz0iaHR0cDovL3d3dy5ib2xkb25qYW1lcy5jb20vMjAwOC8wMS9zaWUvaW50ZXJuYWwvbGFiZWwiIC8+PC9zaXNsPjxVc2VyTmFtZT5DT1JQXHMyMTU5ODU8L1VzZXJOYW1lPjxEYXRlVGltZT4zLzEzLzIwMjQgNDo0MTowOSBQTTwvRGF0ZVRpbWU+PExhYmVsU3RyaW5nPkFFUCBQdWJsaWM8L0xhYmVsU3RyaW5nPjwvaXRlbT48L2xhYmVsSGlzdG9yeT4=</Value>
</WrappedLabelHistory>
</file>

<file path=customXml/itemProps1.xml><?xml version="1.0" encoding="utf-8"?>
<ds:datastoreItem xmlns:ds="http://schemas.openxmlformats.org/officeDocument/2006/customXml" ds:itemID="{32C9E6F6-9D73-4883-8F7D-94E2FB07058A}">
  <ds:schemaRefs>
    <ds:schemaRef ds:uri="http://www.w3.org/2001/XMLSchema"/>
    <ds:schemaRef ds:uri="http://www.boldonjames.com/2008/01/sie/internal/label"/>
  </ds:schemaRefs>
</ds:datastoreItem>
</file>

<file path=customXml/itemProps2.xml><?xml version="1.0" encoding="utf-8"?>
<ds:datastoreItem xmlns:ds="http://schemas.openxmlformats.org/officeDocument/2006/customXml" ds:itemID="{646B5928-8F0E-4F6E-B076-5F58C8BAAEA7}">
  <ds:schemaRefs>
    <ds:schemaRef ds:uri="http://www.w3.org/2001/XMLSchema"/>
    <ds:schemaRef ds:uri="http://www.boldonjames.com/2016/02/Classifier/internal/wrappedLabelHistory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2972</TotalTime>
  <Words>433</Words>
  <Application>Microsoft Office PowerPoint</Application>
  <PresentationFormat>Widescreen</PresentationFormat>
  <Paragraphs>60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Courier New</vt:lpstr>
      <vt:lpstr>Office Theme</vt:lpstr>
      <vt:lpstr>Operations Working Group</vt:lpstr>
      <vt:lpstr>ERCOT Updates and System Operation Report</vt:lpstr>
      <vt:lpstr>Texas Reliability Entity Report</vt:lpstr>
      <vt:lpstr>2024 UFLS Survey</vt:lpstr>
      <vt:lpstr>NPRR 1198 and NOGRR258 - Congestion Mitigation Using Topology Reconfigurations </vt:lpstr>
      <vt:lpstr>NPRR 1070 - Planning Criteria for GTC Exit Solutions</vt:lpstr>
      <vt:lpstr>OTWG Update</vt:lpstr>
      <vt:lpstr>Other Business</vt:lpstr>
    </vt:vector>
  </TitlesOfParts>
  <Company>Garland Power &amp; Light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Operations Working Group</dc:title>
  <dc:creator>Floyd</dc:creator>
  <cp:lastModifiedBy>Floyd, Rickey</cp:lastModifiedBy>
  <cp:revision>46</cp:revision>
  <dcterms:created xsi:type="dcterms:W3CDTF">2017-05-03T20:12:06Z</dcterms:created>
  <dcterms:modified xsi:type="dcterms:W3CDTF">2024-03-19T16:56:18Z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722B413E-14ED-44AB-BA37-C0F7103B7B0E</vt:lpwstr>
  </property>
  <property fmtid="{D5CDD505-2E9C-101B-9397-08002B2CF9AE}" pid="3" name="ArticulatePath">
    <vt:lpwstr>Presentation1</vt:lpwstr>
  </property>
  <property fmtid="{D5CDD505-2E9C-101B-9397-08002B2CF9AE}" pid="4" name="docIndexRef">
    <vt:lpwstr>d8d00dd3-b5ee-45ad-b2f3-03f31e2777f5</vt:lpwstr>
  </property>
  <property fmtid="{D5CDD505-2E9C-101B-9397-08002B2CF9AE}" pid="5" name="bjClsUserRVM">
    <vt:lpwstr>[]</vt:lpwstr>
  </property>
  <property fmtid="{D5CDD505-2E9C-101B-9397-08002B2CF9AE}" pid="6" name="bjSaver">
    <vt:lpwstr>eKjbB4XF/I3lnhLAvyEhKj6Lb8jcG+mE</vt:lpwstr>
  </property>
  <property fmtid="{D5CDD505-2E9C-101B-9397-08002B2CF9AE}" pid="7" name="bjDocumentLabelXML">
    <vt:lpwstr>&lt;?xml version="1.0" encoding="us-ascii"?&gt;&lt;sisl xmlns:xsd="http://www.w3.org/2001/XMLSchema" xmlns:xsi="http://www.w3.org/2001/XMLSchema-instance" sislVersion="0" policy="e9c0b8d7-bdb4-4fd3-b62a-f50327aaefce" origin="userSelected" xmlns="http://www.boldonj</vt:lpwstr>
  </property>
  <property fmtid="{D5CDD505-2E9C-101B-9397-08002B2CF9AE}" pid="8" name="bjDocumentLabelXML-0">
    <vt:lpwstr>ames.com/2008/01/sie/internal/label"&gt;&lt;element uid="c5f8eb12-5b27-439d-aaa6-3402af626fa3" value="" /&gt;&lt;element uid="d14f5c36-f44a-4315-b438-005cfe8f069f" value="" /&gt;&lt;/sisl&gt;</vt:lpwstr>
  </property>
  <property fmtid="{D5CDD505-2E9C-101B-9397-08002B2CF9AE}" pid="9" name="bjDocumentSecurityLabel">
    <vt:lpwstr>AEP Public</vt:lpwstr>
  </property>
  <property fmtid="{D5CDD505-2E9C-101B-9397-08002B2CF9AE}" pid="10" name="MSIP_Label_5c34e43d-0b77-4b2c-b224-1b46981ccfdb_SiteId">
    <vt:lpwstr>15f3c881-6b03-4ff6-8559-77bf5177818f</vt:lpwstr>
  </property>
  <property fmtid="{D5CDD505-2E9C-101B-9397-08002B2CF9AE}" pid="11" name="MSIP_Label_5c34e43d-0b77-4b2c-b224-1b46981ccfdb_Name">
    <vt:lpwstr>AEP Public</vt:lpwstr>
  </property>
  <property fmtid="{D5CDD505-2E9C-101B-9397-08002B2CF9AE}" pid="12" name="MSIP_Label_5c34e43d-0b77-4b2c-b224-1b46981ccfdb_Enabled">
    <vt:lpwstr>true</vt:lpwstr>
  </property>
  <property fmtid="{D5CDD505-2E9C-101B-9397-08002B2CF9AE}" pid="13" name="bjLabelHistoryID">
    <vt:lpwstr>{646B5928-8F0E-4F6E-B076-5F58C8BAAEA7}</vt:lpwstr>
  </property>
</Properties>
</file>