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8"/>
  </p:notesMasterIdLst>
  <p:sldIdLst>
    <p:sldId id="256" r:id="rId2"/>
    <p:sldId id="269" r:id="rId3"/>
    <p:sldId id="273" r:id="rId4"/>
    <p:sldId id="274" r:id="rId5"/>
    <p:sldId id="275" r:id="rId6"/>
    <p:sldId id="262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62" d="100"/>
          <a:sy n="162" d="100"/>
        </p:scale>
        <p:origin x="186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A13450-4CF3-4745-9550-7541FFD94A2B}" type="datetimeFigureOut">
              <a:rPr lang="en-US" smtClean="0"/>
              <a:t>3/28/2024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BAD7-6ACB-44F4-B36D-40EA5E0A975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44517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4202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9307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3778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45807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77244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12911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46978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05172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1961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56934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6731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52014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862463"/>
            <a:ext cx="9144000" cy="2034229"/>
          </a:xfrm>
        </p:spPr>
        <p:txBody>
          <a:bodyPr/>
          <a:lstStyle/>
          <a:p>
            <a:r>
              <a:rPr lang="en-US" dirty="0"/>
              <a:t>Planning Working Group Update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221372"/>
            <a:ext cx="9144000" cy="2894202"/>
          </a:xfrm>
        </p:spPr>
        <p:txBody>
          <a:bodyPr>
            <a:noAutofit/>
          </a:bodyPr>
          <a:lstStyle/>
          <a:p>
            <a:r>
              <a:rPr lang="en-US" dirty="0"/>
              <a:t>To</a:t>
            </a:r>
          </a:p>
          <a:p>
            <a:pPr>
              <a:spcAft>
                <a:spcPts val="1000"/>
              </a:spcAft>
            </a:pPr>
            <a:r>
              <a:rPr lang="en-US" dirty="0"/>
              <a:t>Reliability and Operations Subcommittee</a:t>
            </a:r>
          </a:p>
          <a:p>
            <a:r>
              <a:rPr lang="en-US" dirty="0"/>
              <a:t>Dylan Preas, PLWG Chair</a:t>
            </a:r>
          </a:p>
          <a:p>
            <a:r>
              <a:rPr lang="en-US" dirty="0"/>
              <a:t>Mina Turner, PLWG Vice-Chair</a:t>
            </a:r>
          </a:p>
          <a:p>
            <a:r>
              <a:rPr lang="en-US" sz="1200" dirty="0"/>
              <a:t> </a:t>
            </a:r>
            <a:br>
              <a:rPr lang="en-US" dirty="0"/>
            </a:br>
            <a:r>
              <a:rPr lang="en-US" dirty="0"/>
              <a:t>April 4, 2024</a:t>
            </a:r>
          </a:p>
        </p:txBody>
      </p:sp>
    </p:spTree>
    <p:extLst>
      <p:ext uri="{BB962C8B-B14F-4D97-AF65-F5344CB8AC3E}">
        <p14:creationId xmlns:p14="http://schemas.microsoft.com/office/powerpoint/2010/main" val="13192443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5224" y="1970423"/>
            <a:ext cx="10986082" cy="3818251"/>
          </a:xfrm>
        </p:spPr>
        <p:txBody>
          <a:bodyPr>
            <a:normAutofit/>
          </a:bodyPr>
          <a:lstStyle/>
          <a:p>
            <a:pPr marL="0" indent="0">
              <a:spcBef>
                <a:spcPts val="2400"/>
              </a:spcBef>
              <a:spcAft>
                <a:spcPts val="1200"/>
              </a:spcAft>
              <a:buNone/>
            </a:pPr>
            <a:r>
              <a:rPr lang="en-US" sz="3600" b="1" dirty="0">
                <a:latin typeface="Calibri" panose="020F0502020204030204" pitchFamily="34" charset="0"/>
                <a:cs typeface="Times New Roman" panose="02020603050405020304" pitchFamily="18" charset="0"/>
              </a:rPr>
              <a:t>PGRR107 (NPRR1180) </a:t>
            </a:r>
            <a:r>
              <a:rPr lang="en-US" sz="3600" dirty="0">
                <a:latin typeface="Calibri" panose="020F0502020204030204" pitchFamily="34" charset="0"/>
                <a:cs typeface="Times New Roman" panose="02020603050405020304" pitchFamily="18" charset="0"/>
              </a:rPr>
              <a:t>– Inclusion of Forecasted Load in Planning Analyses</a:t>
            </a:r>
            <a:r>
              <a:rPr lang="en-US" sz="3600" b="1" dirty="0">
                <a:latin typeface="Calibri" panose="020F0502020204030204" pitchFamily="34" charset="0"/>
                <a:cs typeface="Times New Roman" panose="02020603050405020304" pitchFamily="18" charset="0"/>
              </a:rPr>
              <a:t> </a:t>
            </a:r>
          </a:p>
          <a:p>
            <a:pPr marL="800100" lvl="1" indent="-342900">
              <a:lnSpc>
                <a:spcPct val="115000"/>
              </a:lnSpc>
              <a:spcBef>
                <a:spcPts val="0"/>
              </a:spcBef>
              <a:buFont typeface="Symbol" panose="05050102010706020507" pitchFamily="18" charset="2"/>
              <a:buChar char=""/>
            </a:pPr>
            <a:r>
              <a:rPr lang="en-US" sz="3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Stakeholder(s) requested additional time to prepare comments. </a:t>
            </a:r>
          </a:p>
          <a:p>
            <a:pPr marL="800100" lvl="1" indent="-342900">
              <a:lnSpc>
                <a:spcPct val="115000"/>
              </a:lnSpc>
              <a:spcBef>
                <a:spcPts val="0"/>
              </a:spcBef>
              <a:buFont typeface="Symbol" panose="05050102010706020507" pitchFamily="18" charset="2"/>
              <a:buChar char=""/>
            </a:pPr>
            <a:r>
              <a:rPr lang="en-US" sz="3200" dirty="0">
                <a:latin typeface="Calibri" panose="020F0502020204030204" pitchFamily="34" charset="0"/>
                <a:cs typeface="Calibri" panose="020F0502020204030204" pitchFamily="34" charset="0"/>
              </a:rPr>
              <a:t>PLWG agreed to table PGRR107 (NPRR1180) for further discussion.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D617EF68-C3A7-4448-3089-1283DFE6D3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89313" y="331929"/>
            <a:ext cx="5837903" cy="1325563"/>
          </a:xfrm>
        </p:spPr>
        <p:txBody>
          <a:bodyPr>
            <a:noAutofit/>
          </a:bodyPr>
          <a:lstStyle/>
          <a:p>
            <a:pPr algn="ctr"/>
            <a:r>
              <a:rPr lang="en-US" sz="5400" b="1" dirty="0"/>
              <a:t>PLWG Update</a:t>
            </a:r>
            <a:br>
              <a:rPr lang="en-US" sz="4800" b="1" dirty="0"/>
            </a:br>
            <a:r>
              <a:rPr lang="en-US" b="1" dirty="0"/>
              <a:t>March 18, 2024, Meeting</a:t>
            </a:r>
          </a:p>
        </p:txBody>
      </p:sp>
    </p:spTree>
    <p:extLst>
      <p:ext uri="{BB962C8B-B14F-4D97-AF65-F5344CB8AC3E}">
        <p14:creationId xmlns:p14="http://schemas.microsoft.com/office/powerpoint/2010/main" val="26103159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FE00A23-C5A0-6AE6-F20B-5262A499866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A7AA335-1A12-595F-3DC1-E0F8318E525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5223" y="1994020"/>
            <a:ext cx="10986082" cy="3818251"/>
          </a:xfrm>
        </p:spPr>
        <p:txBody>
          <a:bodyPr>
            <a:normAutofit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US" sz="3600" b="1" dirty="0"/>
              <a:t>PGRR113</a:t>
            </a:r>
            <a:r>
              <a:rPr lang="en-US" sz="3600" dirty="0"/>
              <a:t>, Related to NPRR1198, Congestion Mitigation Using Topology Reconfigurations</a:t>
            </a:r>
          </a:p>
          <a:p>
            <a:pPr marL="800100" marR="0" lvl="1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3200" dirty="0">
                <a:latin typeface="Calibri" panose="020F0502020204030204" pitchFamily="34" charset="0"/>
                <a:cs typeface="Calibri" panose="020F0502020204030204" pitchFamily="34" charset="0"/>
              </a:rPr>
              <a:t>PLWG agreed to recommend PGRR113 to ROS for consideration.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AE1EFC9-7801-F6A4-D3E9-7AEAF42E80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89313" y="331929"/>
            <a:ext cx="5837903" cy="1325563"/>
          </a:xfrm>
        </p:spPr>
        <p:txBody>
          <a:bodyPr>
            <a:noAutofit/>
          </a:bodyPr>
          <a:lstStyle/>
          <a:p>
            <a:pPr algn="ctr"/>
            <a:r>
              <a:rPr lang="en-US" sz="5400" b="1" dirty="0"/>
              <a:t>PLWG Update</a:t>
            </a:r>
            <a:br>
              <a:rPr lang="en-US" sz="4800" b="1" dirty="0"/>
            </a:br>
            <a:r>
              <a:rPr lang="en-US" b="1" dirty="0"/>
              <a:t>March 18, 2024, Meeting</a:t>
            </a:r>
          </a:p>
        </p:txBody>
      </p:sp>
    </p:spTree>
    <p:extLst>
      <p:ext uri="{BB962C8B-B14F-4D97-AF65-F5344CB8AC3E}">
        <p14:creationId xmlns:p14="http://schemas.microsoft.com/office/powerpoint/2010/main" val="31305122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9F73684-D1C4-F97A-8D9A-68B5DD7C89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5EE484-ED36-29A1-D31B-51D77F464E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5223" y="1970423"/>
            <a:ext cx="11218594" cy="4453974"/>
          </a:xfrm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3600" b="1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New South Texas GTC in ERCOT RTP</a:t>
            </a:r>
            <a:r>
              <a:rPr lang="en-US" sz="3600" b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Update </a:t>
            </a:r>
          </a:p>
          <a:p>
            <a:pPr marL="800100" marR="0" lvl="1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3100" dirty="0">
                <a:latin typeface="Calibri" panose="020F0502020204030204" pitchFamily="34" charset="0"/>
                <a:cs typeface="Calibri" panose="020F0502020204030204" pitchFamily="34" charset="0"/>
              </a:rPr>
              <a:t>ERCOT provided, at a high level, that the prior RTP was conducted under planning assumptions that are under review, specifically around load scaling and resource adequacy. </a:t>
            </a:r>
          </a:p>
          <a:p>
            <a:pPr marL="800100" marR="0" lvl="1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3100" dirty="0">
                <a:latin typeface="Calibri" panose="020F0502020204030204" pitchFamily="34" charset="0"/>
                <a:cs typeface="Calibri" panose="020F0502020204030204" pitchFamily="34" charset="0"/>
              </a:rPr>
              <a:t>PLWG will discuss topics related to load scaling methodology, addition of generation in the Planning Horizon, and “no regrets” transmission build-out.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C0BC4143-8CE4-521F-FD5B-B9C4BC256D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89313" y="331929"/>
            <a:ext cx="5837903" cy="1325563"/>
          </a:xfrm>
        </p:spPr>
        <p:txBody>
          <a:bodyPr>
            <a:noAutofit/>
          </a:bodyPr>
          <a:lstStyle/>
          <a:p>
            <a:pPr algn="ctr"/>
            <a:r>
              <a:rPr lang="en-US" sz="5400" b="1" dirty="0"/>
              <a:t>PLWG Update</a:t>
            </a:r>
            <a:br>
              <a:rPr lang="en-US" sz="4800" b="1" dirty="0"/>
            </a:br>
            <a:r>
              <a:rPr lang="en-US" b="1" dirty="0"/>
              <a:t>March 18, 2024, Meeting</a:t>
            </a:r>
          </a:p>
        </p:txBody>
      </p:sp>
    </p:spTree>
    <p:extLst>
      <p:ext uri="{BB962C8B-B14F-4D97-AF65-F5344CB8AC3E}">
        <p14:creationId xmlns:p14="http://schemas.microsoft.com/office/powerpoint/2010/main" val="10526749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060DEF-FB1F-AEF0-FA8E-C994F7F4747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5BF2AA-27A0-9908-976D-195C0AC949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5223" y="2715631"/>
            <a:ext cx="10986082" cy="3818251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en-US" sz="3600" b="1" dirty="0"/>
              <a:t>Congestion Cost Test Implementation </a:t>
            </a:r>
            <a:r>
              <a:rPr lang="en-US" sz="3600" dirty="0"/>
              <a:t>&amp;</a:t>
            </a:r>
            <a:r>
              <a:rPr lang="en-US" sz="3600" b="1" dirty="0"/>
              <a:t> NPRR1070 </a:t>
            </a:r>
            <a:r>
              <a:rPr lang="en-US" sz="3600" dirty="0"/>
              <a:t>– Planning Criteria for GTC Exit Solutions</a:t>
            </a:r>
          </a:p>
          <a:p>
            <a:pPr lvl="1">
              <a:spcAft>
                <a:spcPts val="1200"/>
              </a:spcAft>
            </a:pPr>
            <a:r>
              <a:rPr lang="en-US" sz="3200" dirty="0"/>
              <a:t>Remains tabled as ERCOT staff develops draft revision requests</a:t>
            </a:r>
            <a:r>
              <a:rPr lang="en-US" sz="2800" dirty="0"/>
              <a:t>.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070BCDA-440D-9BD7-785E-332EE9646B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89313" y="331929"/>
            <a:ext cx="5837903" cy="1325563"/>
          </a:xfrm>
        </p:spPr>
        <p:txBody>
          <a:bodyPr>
            <a:noAutofit/>
          </a:bodyPr>
          <a:lstStyle/>
          <a:p>
            <a:pPr algn="ctr"/>
            <a:r>
              <a:rPr lang="en-US" sz="5400" b="1" dirty="0"/>
              <a:t>PLWG Update</a:t>
            </a:r>
            <a:br>
              <a:rPr lang="en-US" sz="4800" b="1" dirty="0"/>
            </a:br>
            <a:r>
              <a:rPr lang="en-US" b="1" dirty="0"/>
              <a:t>March 18, 2024, Meeting</a:t>
            </a:r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BBCF7938-347F-53F0-F896-21874FDC2EA1}"/>
              </a:ext>
            </a:extLst>
          </p:cNvPr>
          <p:cNvSpPr txBox="1">
            <a:spLocks/>
          </p:cNvSpPr>
          <p:nvPr/>
        </p:nvSpPr>
        <p:spPr>
          <a:xfrm>
            <a:off x="606474" y="1894578"/>
            <a:ext cx="5819714" cy="84880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000" b="1" dirty="0"/>
              <a:t>Open Action Item(s)</a:t>
            </a:r>
          </a:p>
        </p:txBody>
      </p:sp>
    </p:spTree>
    <p:extLst>
      <p:ext uri="{BB962C8B-B14F-4D97-AF65-F5344CB8AC3E}">
        <p14:creationId xmlns:p14="http://schemas.microsoft.com/office/powerpoint/2010/main" val="34731157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33175705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4582</TotalTime>
  <Words>212</Words>
  <Application>Microsoft Office PowerPoint</Application>
  <PresentationFormat>Widescreen</PresentationFormat>
  <Paragraphs>22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Symbol</vt:lpstr>
      <vt:lpstr>Office Theme</vt:lpstr>
      <vt:lpstr>Planning Working Group Update</vt:lpstr>
      <vt:lpstr>PLWG Update March 18, 2024, Meeting</vt:lpstr>
      <vt:lpstr>PLWG Update March 18, 2024, Meeting</vt:lpstr>
      <vt:lpstr>PLWG Update March 18, 2024, Meeting</vt:lpstr>
      <vt:lpstr>PLWG Update March 18, 2024, Meeting</vt:lpstr>
      <vt:lpstr>Questions?</vt:lpstr>
    </vt:vector>
  </TitlesOfParts>
  <Company>Pedernales Electric Cooperative,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Planning Working Group Update</dc:title>
  <dc:creator>Dewitt, Charles</dc:creator>
  <cp:lastModifiedBy>Dylan Preas</cp:lastModifiedBy>
  <cp:revision>171</cp:revision>
  <dcterms:created xsi:type="dcterms:W3CDTF">2021-03-22T15:18:30Z</dcterms:created>
  <dcterms:modified xsi:type="dcterms:W3CDTF">2024-03-28T16:50:38Z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81ce7164-e805-4ab4-ac95-a582ab107225_Enabled">
    <vt:lpwstr>true</vt:lpwstr>
  </property>
  <property fmtid="{D5CDD505-2E9C-101B-9397-08002B2CF9AE}" pid="3" name="MSIP_Label_81ce7164-e805-4ab4-ac95-a582ab107225_SetDate">
    <vt:lpwstr>2023-02-22T17:19:51Z</vt:lpwstr>
  </property>
  <property fmtid="{D5CDD505-2E9C-101B-9397-08002B2CF9AE}" pid="4" name="MSIP_Label_81ce7164-e805-4ab4-ac95-a582ab107225_Method">
    <vt:lpwstr>Privileged</vt:lpwstr>
  </property>
  <property fmtid="{D5CDD505-2E9C-101B-9397-08002B2CF9AE}" pid="5" name="MSIP_Label_81ce7164-e805-4ab4-ac95-a582ab107225_Name">
    <vt:lpwstr>Public</vt:lpwstr>
  </property>
  <property fmtid="{D5CDD505-2E9C-101B-9397-08002B2CF9AE}" pid="6" name="MSIP_Label_81ce7164-e805-4ab4-ac95-a582ab107225_SiteId">
    <vt:lpwstr>34c5e68e-b374-47fe-91da-0e3d638792fb</vt:lpwstr>
  </property>
  <property fmtid="{D5CDD505-2E9C-101B-9397-08002B2CF9AE}" pid="7" name="MSIP_Label_81ce7164-e805-4ab4-ac95-a582ab107225_ActionId">
    <vt:lpwstr>2faea785-853e-46b5-8b20-5e49bf39d443</vt:lpwstr>
  </property>
  <property fmtid="{D5CDD505-2E9C-101B-9397-08002B2CF9AE}" pid="8" name="MSIP_Label_81ce7164-e805-4ab4-ac95-a582ab107225_ContentBits">
    <vt:lpwstr>0</vt:lpwstr>
  </property>
</Properties>
</file>

<file path=docProps/thumbnail.jpeg>
</file>