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>
  <p:sldMasterIdLst>
    <p:sldMasterId id="2147483653" r:id="rId4"/>
    <p:sldMasterId id="2147483648" r:id="rId5"/>
    <p:sldMasterId id="2147483651" r:id="rId6"/>
  </p:sldMasterIdLst>
  <p:notesMasterIdLst>
    <p:notesMasterId r:id="rId9"/>
  </p:notesMasterIdLst>
  <p:handoutMasterIdLst>
    <p:handoutMasterId r:id="rId10"/>
  </p:handoutMasterIdLst>
  <p:sldIdLst>
    <p:sldId id="355" r:id="rId7"/>
    <p:sldId id="2436" r:id="rId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Author" initials="A" userId="Author" providerId="AD"/>
</p188:authorLst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hor" initials="A" lastIdx="2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8200"/>
    <a:srgbClr val="0076C6"/>
    <a:srgbClr val="B03018"/>
    <a:srgbClr val="685BC7"/>
    <a:srgbClr val="FFD1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0281" autoAdjust="0"/>
  </p:normalViewPr>
  <p:slideViewPr>
    <p:cSldViewPr showGuides="1">
      <p:cViewPr varScale="1">
        <p:scale>
          <a:sx n="99" d="100"/>
          <a:sy n="99" d="100"/>
        </p:scale>
        <p:origin x="1902" y="84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microsoft.com/office/2018/10/relationships/authors" Target="author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commentAuthors" Target="commentAuthors.xml"/><Relationship Id="rId5" Type="http://schemas.openxmlformats.org/officeDocument/2006/relationships/slideMaster" Target="slideMasters/slideMaster2.xml"/><Relationship Id="rId15" Type="http://schemas.openxmlformats.org/officeDocument/2006/relationships/tableStyles" Target="tableStyles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3/29/2024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3/29/2024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Footer text goes here.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Footer text goes here.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prstClr val="black"/>
                </a:solidFill>
              </a:rPr>
              <a:pPr/>
              <a:t>‹#›</a:t>
            </a:fld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9256265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684587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2.png"/><Relationship Id="rId5" Type="http://schemas.openxmlformats.org/officeDocument/2006/relationships/theme" Target="../theme/theme2.xml"/><Relationship Id="rId4" Type="http://schemas.openxmlformats.org/officeDocument/2006/relationships/slideLayout" Target="../slideLayouts/slideLayout5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657600" y="0"/>
            <a:ext cx="54864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2" r:id="rId3"/>
    <p:sldLayoutId id="2147483663" r:id="rId4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886200" y="1629013"/>
            <a:ext cx="4724400" cy="3077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</a:rPr>
              <a:t>NPRR1190 Summary of Alternatives</a:t>
            </a:r>
          </a:p>
          <a:p>
            <a:endParaRPr lang="en-US" sz="2000" dirty="0">
              <a:solidFill>
                <a:schemeClr val="tx2"/>
              </a:solidFill>
            </a:endParaRPr>
          </a:p>
          <a:p>
            <a:endParaRPr lang="en-US" sz="2000" dirty="0">
              <a:solidFill>
                <a:schemeClr val="tx2"/>
              </a:solidFill>
            </a:endParaRPr>
          </a:p>
          <a:p>
            <a:endParaRPr lang="en-US" sz="2000" dirty="0">
              <a:solidFill>
                <a:schemeClr val="tx2"/>
              </a:solidFill>
            </a:endParaRPr>
          </a:p>
          <a:p>
            <a:endParaRPr lang="en-US" sz="2000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Ino González</a:t>
            </a: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WMS</a:t>
            </a:r>
          </a:p>
          <a:p>
            <a:endParaRPr lang="en-US" sz="2000" dirty="0">
              <a:solidFill>
                <a:schemeClr val="tx2"/>
              </a:solidFill>
            </a:endParaRPr>
          </a:p>
          <a:p>
            <a:r>
              <a:rPr lang="en-US" sz="2000" dirty="0">
                <a:solidFill>
                  <a:schemeClr val="tx2"/>
                </a:solidFill>
              </a:rPr>
              <a:t>March 3, 2024</a:t>
            </a:r>
          </a:p>
        </p:txBody>
      </p:sp>
    </p:spTree>
    <p:extLst>
      <p:ext uri="{BB962C8B-B14F-4D97-AF65-F5344CB8AC3E}">
        <p14:creationId xmlns:p14="http://schemas.microsoft.com/office/powerpoint/2010/main" val="34894981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AD48C1-2069-FB32-A9EA-6EC12AF346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</p:spPr>
        <p:txBody>
          <a:bodyPr/>
          <a:lstStyle/>
          <a:p>
            <a:r>
              <a:rPr lang="en-US" dirty="0"/>
              <a:t>Payment Alternatives for a High Dispatch Limit Override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643F45B-03BA-BDCC-910B-8751F8C4D7A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57739" y="838200"/>
            <a:ext cx="8534400" cy="5257800"/>
          </a:xfrm>
        </p:spPr>
        <p:txBody>
          <a:bodyPr/>
          <a:lstStyle/>
          <a:p>
            <a:pPr marL="0" indent="0">
              <a:buNone/>
            </a:pPr>
            <a:r>
              <a:rPr lang="en-US" sz="3000" dirty="0"/>
              <a:t>Demonstrable financial losses are determined based on:</a:t>
            </a:r>
          </a:p>
          <a:p>
            <a:r>
              <a:rPr lang="en-US" sz="2800" dirty="0"/>
              <a:t>Current Protocols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1600" dirty="0"/>
              <a:t>DAM Obligation, energy </a:t>
            </a:r>
            <a:r>
              <a:rPr lang="en-US" sz="1600" u="sng" dirty="0"/>
              <a:t>purchase</a:t>
            </a:r>
            <a:r>
              <a:rPr lang="en-US" sz="1600" dirty="0"/>
              <a:t> or </a:t>
            </a:r>
            <a:r>
              <a:rPr lang="en-US" sz="1600" u="sng" dirty="0"/>
              <a:t>sale</a:t>
            </a:r>
            <a:r>
              <a:rPr lang="en-US" sz="1600" dirty="0"/>
              <a:t> provision of bilateral contracts</a:t>
            </a:r>
          </a:p>
          <a:p>
            <a:r>
              <a:rPr lang="en-US" sz="2800" dirty="0"/>
              <a:t>Austin Energy (with joint submitters)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1600" dirty="0"/>
              <a:t>DAM Obligation, energy </a:t>
            </a:r>
            <a:r>
              <a:rPr lang="en-US" sz="1600" u="sng" dirty="0"/>
              <a:t>purchase</a:t>
            </a:r>
            <a:r>
              <a:rPr lang="en-US" sz="1600" dirty="0"/>
              <a:t> or </a:t>
            </a:r>
            <a:r>
              <a:rPr lang="en-US" sz="1600" u="sng" dirty="0"/>
              <a:t>sale</a:t>
            </a:r>
            <a:r>
              <a:rPr lang="en-US" sz="1600" dirty="0"/>
              <a:t> provision of bilateral contracts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1600" dirty="0"/>
              <a:t>Incremental costs incurred by a NOIE in the Real-Time Market</a:t>
            </a:r>
          </a:p>
          <a:p>
            <a:r>
              <a:rPr lang="en-US" sz="2800" dirty="0"/>
              <a:t>Reliant Energy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1600" dirty="0"/>
              <a:t>DAM Obligation, bilateral contract to </a:t>
            </a:r>
            <a:r>
              <a:rPr lang="en-US" sz="1600" u="sng" dirty="0"/>
              <a:t>sell</a:t>
            </a:r>
            <a:r>
              <a:rPr lang="en-US" sz="1600" dirty="0"/>
              <a:t> energy at Generation Resource Node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1600" dirty="0"/>
              <a:t>Incremental costs incurred by a QSE in the Real-Time Market to serve its Load (where both HDL Override Resource and Load are under same QSE)</a:t>
            </a:r>
            <a:endParaRPr lang="en-US" dirty="0"/>
          </a:p>
          <a:p>
            <a:r>
              <a:rPr lang="en-US" sz="2800" dirty="0"/>
              <a:t>Mr. Eric Goff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1600" dirty="0"/>
              <a:t>Incremental costs due to a bilateral contract to </a:t>
            </a:r>
            <a:r>
              <a:rPr lang="en-US" sz="1600" u="sng" dirty="0"/>
              <a:t>sell</a:t>
            </a:r>
            <a:r>
              <a:rPr lang="en-US" sz="1600" dirty="0"/>
              <a:t> energy at Generation Resource Node</a:t>
            </a:r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AD7D5F1-5F32-FDAE-C5F1-E90518FE9B0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7100093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haredWithUsers xmlns="0990b61b-eca2-43eb-bf62-db63f797b908">
      <UserInfo>
        <DisplayName>Maggio, Dave</DisplayName>
        <AccountId>14</AccountId>
        <AccountType/>
      </UserInfo>
      <UserInfo>
        <DisplayName>King, Ryan</DisplayName>
        <AccountId>12</AccountId>
        <AccountType/>
      </UserInfo>
      <UserInfo>
        <DisplayName>Billo, Jeffrey</DisplayName>
        <AccountId>39</AccountId>
        <AccountType/>
      </UserInfo>
      <UserInfo>
        <DisplayName>Mago, Nitika</DisplayName>
        <AccountId>38</AccountId>
        <AccountType/>
      </UserInfo>
      <UserInfo>
        <DisplayName>Rosel, Austin</DisplayName>
        <AccountId>24</AccountId>
        <AccountType/>
      </UserInfo>
      <UserInfo>
        <DisplayName>Shanks, Magie</DisplayName>
        <AccountId>37</AccountId>
        <AccountType/>
      </UserInfo>
      <UserInfo>
        <DisplayName>Moreno, Alfredo</DisplayName>
        <AccountId>43</AccountId>
        <AccountType/>
      </UserInfo>
      <UserInfo>
        <DisplayName>Adadjo, Fred</DisplayName>
        <AccountId>13</AccountId>
        <AccountType/>
      </UserInfo>
      <UserInfo>
        <DisplayName>Chu, Zhengguo</DisplayName>
        <AccountId>15</AccountId>
        <AccountType/>
      </UserInfo>
      <UserInfo>
        <DisplayName>Hilton, Keely</DisplayName>
        <AccountId>41</AccountId>
        <AccountType/>
      </UserInfo>
      <UserInfo>
        <DisplayName>Rojas, Raeann</DisplayName>
        <AccountId>46</AccountId>
        <AccountType/>
      </UserInfo>
      <UserInfo>
        <DisplayName>Hinojosa, Luis</DisplayName>
        <AccountId>50</AccountId>
        <AccountType/>
      </UserInfo>
      <UserInfo>
        <DisplayName>Phillips, Cory</DisplayName>
        <AccountId>51</AccountId>
        <AccountType/>
      </UserInfo>
    </SharedWithUsers>
    <TaxCatchAll xmlns="0990b61b-eca2-43eb-bf62-db63f797b908" xsi:nil="true"/>
    <lcf76f155ced4ddcb4097134ff3c332f xmlns="f2d15d73-cba3-4daa-9deb-1bc1def57504">
      <Terms xmlns="http://schemas.microsoft.com/office/infopath/2007/PartnerControls"/>
    </lcf76f155ced4ddcb4097134ff3c332f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BD4ECFFBEC7547860D42B472D973CF" ma:contentTypeVersion="12" ma:contentTypeDescription="Create a new document." ma:contentTypeScope="" ma:versionID="33f42f31f0a9a11e8f5aec5506934b01">
  <xsd:schema xmlns:xsd="http://www.w3.org/2001/XMLSchema" xmlns:xs="http://www.w3.org/2001/XMLSchema" xmlns:p="http://schemas.microsoft.com/office/2006/metadata/properties" xmlns:ns2="f2d15d73-cba3-4daa-9deb-1bc1def57504" xmlns:ns3="0990b61b-eca2-43eb-bf62-db63f797b908" targetNamespace="http://schemas.microsoft.com/office/2006/metadata/properties" ma:root="true" ma:fieldsID="b05f6892a72a39fc8b9c4beef38f7888" ns2:_="" ns3:_="">
    <xsd:import namespace="f2d15d73-cba3-4daa-9deb-1bc1def57504"/>
    <xsd:import namespace="0990b61b-eca2-43eb-bf62-db63f797b908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2d15d73-cba3-4daa-9deb-1bc1def5750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lcf76f155ced4ddcb4097134ff3c332f" ma:index="13" nillable="true" ma:taxonomy="true" ma:internalName="lcf76f155ced4ddcb4097134ff3c332f" ma:taxonomyFieldName="MediaServiceImageTags" ma:displayName="Image Tags" ma:readOnly="false" ma:fieldId="{5cf76f15-5ced-4ddc-b409-7134ff3c332f}" ma:taxonomyMulti="true" ma:sspId="a102f585-f336-4ab5-8023-668eed9f00b2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bjectDetectorVersions" ma:index="18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19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990b61b-eca2-43eb-bf62-db63f797b908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4" nillable="true" ma:displayName="Taxonomy Catch All Column" ma:hidden="true" ma:list="{b90ec695-675b-4acc-907b-55544465eb28}" ma:internalName="TaxCatchAll" ma:showField="CatchAllData" ma:web="0990b61b-eca2-43eb-bf62-db63f797b908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252E2744-3A17-4E05-A142-1C1D0B3BC96D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A20C24CE-58BA-4DA7-8F57-D80E2C70B555}">
  <ds:schemaRefs>
    <ds:schemaRef ds:uri="http://schemas.microsoft.com/office/2006/documentManagement/types"/>
    <ds:schemaRef ds:uri="http://purl.org/dc/dcmitype/"/>
    <ds:schemaRef ds:uri="http://www.w3.org/XML/1998/namespace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0990b61b-eca2-43eb-bf62-db63f797b908"/>
    <ds:schemaRef ds:uri="http://schemas.microsoft.com/office/2006/metadata/properties"/>
    <ds:schemaRef ds:uri="f2d15d73-cba3-4daa-9deb-1bc1def57504"/>
    <ds:schemaRef ds:uri="http://purl.org/dc/elements/1.1/"/>
  </ds:schemaRefs>
</ds:datastoreItem>
</file>

<file path=customXml/itemProps3.xml><?xml version="1.0" encoding="utf-8"?>
<ds:datastoreItem xmlns:ds="http://schemas.openxmlformats.org/officeDocument/2006/customXml" ds:itemID="{7056EAD2-42A7-423D-A125-DE37A41316C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f2d15d73-cba3-4daa-9deb-1bc1def57504"/>
    <ds:schemaRef ds:uri="0990b61b-eca2-43eb-bf62-db63f797b908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128</Words>
  <Application>Microsoft Office PowerPoint</Application>
  <PresentationFormat>On-screen Show (4:3)</PresentationFormat>
  <Paragraphs>23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Courier New</vt:lpstr>
      <vt:lpstr>1_Custom Design</vt:lpstr>
      <vt:lpstr>Office Theme</vt:lpstr>
      <vt:lpstr>Custom Design</vt:lpstr>
      <vt:lpstr>PowerPoint Presentation</vt:lpstr>
      <vt:lpstr>Payment Alternatives for a High Dispatch Limit Override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/>
  <cp:revision>281</cp:revision>
  <dcterms:created xsi:type="dcterms:W3CDTF">2017-02-27T16:27:57Z</dcterms:created>
  <dcterms:modified xsi:type="dcterms:W3CDTF">2024-03-29T19:42:39Z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7084cbda-52b8-46fb-a7b7-cb5bd465ed85_Enabled">
    <vt:lpwstr>true</vt:lpwstr>
  </property>
  <property fmtid="{D5CDD505-2E9C-101B-9397-08002B2CF9AE}" pid="3" name="MSIP_Label_7084cbda-52b8-46fb-a7b7-cb5bd465ed85_SetDate">
    <vt:lpwstr>2023-09-20T19:49:35Z</vt:lpwstr>
  </property>
  <property fmtid="{D5CDD505-2E9C-101B-9397-08002B2CF9AE}" pid="4" name="MSIP_Label_7084cbda-52b8-46fb-a7b7-cb5bd465ed85_Method">
    <vt:lpwstr>Standard</vt:lpwstr>
  </property>
  <property fmtid="{D5CDD505-2E9C-101B-9397-08002B2CF9AE}" pid="5" name="MSIP_Label_7084cbda-52b8-46fb-a7b7-cb5bd465ed85_Name">
    <vt:lpwstr>Internal</vt:lpwstr>
  </property>
  <property fmtid="{D5CDD505-2E9C-101B-9397-08002B2CF9AE}" pid="6" name="MSIP_Label_7084cbda-52b8-46fb-a7b7-cb5bd465ed85_SiteId">
    <vt:lpwstr>0afb747d-bff7-4596-a9fc-950ef9e0ec45</vt:lpwstr>
  </property>
  <property fmtid="{D5CDD505-2E9C-101B-9397-08002B2CF9AE}" pid="7" name="MSIP_Label_7084cbda-52b8-46fb-a7b7-cb5bd465ed85_ActionId">
    <vt:lpwstr>a229f497-db6e-43d4-b136-077f13de3c16</vt:lpwstr>
  </property>
  <property fmtid="{D5CDD505-2E9C-101B-9397-08002B2CF9AE}" pid="8" name="MSIP_Label_7084cbda-52b8-46fb-a7b7-cb5bd465ed85_ContentBits">
    <vt:lpwstr>0</vt:lpwstr>
  </property>
  <property fmtid="{D5CDD505-2E9C-101B-9397-08002B2CF9AE}" pid="9" name="ContentTypeId">
    <vt:lpwstr>0x0101002EBD4ECFFBEC7547860D42B472D973CF</vt:lpwstr>
  </property>
  <property fmtid="{D5CDD505-2E9C-101B-9397-08002B2CF9AE}" pid="10" name="MediaServiceImageTags">
    <vt:lpwstr/>
  </property>
</Properties>
</file>

<file path=docProps/thumbnail.jpeg>
</file>