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0"/>
  </p:notesMasterIdLst>
  <p:handoutMasterIdLst>
    <p:handoutMasterId r:id="rId11"/>
  </p:handoutMasterIdLst>
  <p:sldIdLst>
    <p:sldId id="542" r:id="rId7"/>
    <p:sldId id="549" r:id="rId8"/>
    <p:sldId id="55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EF346-00D3-4EE2-8FE6-7FDA72E464CF}" v="5" dt="2023-04-05T20:23:11.95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2/07/27/Methodology%20for%20Calculating%20Maximum%20Daily%20Resource%20Planned%20Outage%20Capacity_07292022.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mailto:OperationsAnalysis@ercot.co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2105561"/>
            <a:ext cx="5209592" cy="2308324"/>
          </a:xfrm>
          <a:prstGeom prst="rect">
            <a:avLst/>
          </a:prstGeom>
          <a:noFill/>
        </p:spPr>
        <p:txBody>
          <a:bodyPr wrap="square" rtlCol="0">
            <a:spAutoFit/>
          </a:bodyPr>
          <a:lstStyle/>
          <a:p>
            <a:r>
              <a:rPr lang="en-US" sz="2400" b="1" dirty="0"/>
              <a:t>Timeline for Review of 2023 MDRPOC Performance and Methodology</a:t>
            </a:r>
            <a:endParaRPr lang="en-US" dirty="0"/>
          </a:p>
          <a:p>
            <a:endParaRPr lang="en-US" dirty="0"/>
          </a:p>
          <a:p>
            <a:r>
              <a:rPr lang="en-US" i="1" dirty="0"/>
              <a:t>ERCOT Staff</a:t>
            </a:r>
          </a:p>
          <a:p>
            <a:endParaRPr lang="en-US" dirty="0"/>
          </a:p>
          <a:p>
            <a:r>
              <a:rPr lang="en-US" dirty="0"/>
              <a:t>3/27/2024</a:t>
            </a: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dirty="0"/>
              <a:t>Review of MDRPOC Performance and Methodology</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p:txBody>
          <a:bodyPr/>
          <a:lstStyle/>
          <a:p>
            <a:pPr marL="0" marR="0" indent="0">
              <a:spcBef>
                <a:spcPts val="0"/>
              </a:spcBef>
              <a:spcAft>
                <a:spcPts val="0"/>
              </a:spcAft>
              <a:buNone/>
              <a:tabLst>
                <a:tab pos="0" algn="ctr"/>
              </a:tabLst>
            </a:pPr>
            <a:r>
              <a:rPr lang="en-US" dirty="0">
                <a:effectLst/>
                <a:latin typeface="+mj-lt"/>
                <a:ea typeface="Times New Roman" panose="02020603050405020304" pitchFamily="18" charset="0"/>
              </a:rPr>
              <a:t>The </a:t>
            </a:r>
            <a:r>
              <a:rPr lang="en-US" b="0" i="0" u="none" strike="noStrike" dirty="0">
                <a:solidFill>
                  <a:srgbClr val="0063DB"/>
                </a:solidFill>
                <a:effectLst/>
                <a:latin typeface="+mj-lt"/>
                <a:cs typeface="Times New Roman" panose="02020603050405020304" pitchFamily="18" charset="0"/>
                <a:hlinkClick r:id="rId2" tooltip="Methodology for Calculating Maximum Daily Resource Planned Outage Capacity"/>
              </a:rPr>
              <a:t>Methodology for Calculating Maximum Daily Resource Planned Outage Capacity</a:t>
            </a:r>
            <a:r>
              <a:rPr lang="en-US" b="0" i="0" u="none" strike="noStrike" dirty="0">
                <a:solidFill>
                  <a:srgbClr val="0063DB"/>
                </a:solidFill>
                <a:effectLst/>
                <a:latin typeface="+mj-lt"/>
                <a:cs typeface="Times New Roman" panose="02020603050405020304" pitchFamily="18" charset="0"/>
              </a:rPr>
              <a:t> </a:t>
            </a:r>
            <a:r>
              <a:rPr lang="en-US" dirty="0">
                <a:effectLst/>
                <a:latin typeface="+mj-lt"/>
                <a:ea typeface="Times New Roman" panose="02020603050405020304" pitchFamily="18" charset="0"/>
              </a:rPr>
              <a:t>includes the following requirement:</a:t>
            </a:r>
            <a:endParaRPr lang="en-US" b="0" i="0" u="none" strike="noStrike" dirty="0">
              <a:solidFill>
                <a:srgbClr val="0063DB"/>
              </a:solidFill>
              <a:effectLst/>
              <a:latin typeface="+mj-lt"/>
            </a:endParaRPr>
          </a:p>
          <a:p>
            <a:pPr marL="0" marR="0" indent="0">
              <a:spcBef>
                <a:spcPts val="0"/>
              </a:spcBef>
              <a:spcAft>
                <a:spcPts val="0"/>
              </a:spcAft>
              <a:buNone/>
              <a:tabLst>
                <a:tab pos="0" algn="ctr"/>
              </a:tabLst>
            </a:pPr>
            <a:endParaRPr lang="en-US" dirty="0">
              <a:effectLst/>
              <a:latin typeface="+mj-lt"/>
              <a:ea typeface="Times New Roman" panose="02020603050405020304" pitchFamily="18" charset="0"/>
            </a:endParaRPr>
          </a:p>
          <a:p>
            <a:pPr marL="0" marR="0" indent="0">
              <a:spcBef>
                <a:spcPts val="0"/>
              </a:spcBef>
              <a:spcAft>
                <a:spcPts val="0"/>
              </a:spcAft>
              <a:buNone/>
              <a:tabLst>
                <a:tab pos="0" algn="ctr"/>
              </a:tabLst>
            </a:pPr>
            <a:r>
              <a:rPr lang="en-US" dirty="0">
                <a:effectLst/>
                <a:latin typeface="+mj-lt"/>
                <a:ea typeface="Times New Roman" panose="02020603050405020304" pitchFamily="18" charset="0"/>
              </a:rPr>
              <a:t>For each calendar year, ERCOT will review the current methodology and the calculated Maximum Daily Resource Planned Outage Capacity and report its findings to Technical Advisory Committee (TAC). The findings will include but not be limited to, the following:</a:t>
            </a:r>
          </a:p>
          <a:p>
            <a:pPr marL="0" marR="0" indent="0">
              <a:spcBef>
                <a:spcPts val="0"/>
              </a:spcBef>
              <a:spcAft>
                <a:spcPts val="0"/>
              </a:spcAft>
              <a:buNone/>
              <a:tabLst>
                <a:tab pos="0" algn="ctr"/>
              </a:tabLst>
            </a:pPr>
            <a:endParaRPr lang="en-US" dirty="0">
              <a:effectLst/>
              <a:latin typeface="+mj-lt"/>
              <a:ea typeface="Times New Roman" panose="02020603050405020304" pitchFamily="18" charset="0"/>
            </a:endParaRPr>
          </a:p>
          <a:p>
            <a:pPr marL="400050" lvl="1">
              <a:spcBef>
                <a:spcPts val="0"/>
              </a:spcBef>
              <a:tabLst>
                <a:tab pos="0" algn="ctr"/>
              </a:tabLst>
            </a:pPr>
            <a:r>
              <a:rPr lang="en-US" sz="2000" dirty="0">
                <a:solidFill>
                  <a:schemeClr val="tx1"/>
                </a:solidFill>
                <a:latin typeface="+mj-lt"/>
              </a:rPr>
              <a:t>The aggregated hours of Resource Outages, including Planned Outages, Maintenance Outages, and Forced Outages in the preceding calendar year.</a:t>
            </a:r>
          </a:p>
          <a:p>
            <a:pPr marL="400050" lvl="1">
              <a:spcBef>
                <a:spcPts val="0"/>
              </a:spcBef>
              <a:tabLst>
                <a:tab pos="0" algn="ctr"/>
              </a:tabLst>
            </a:pPr>
            <a:endParaRPr lang="en-US" sz="2000" dirty="0">
              <a:solidFill>
                <a:schemeClr val="tx1"/>
              </a:solidFill>
              <a:latin typeface="+mj-lt"/>
            </a:endParaRPr>
          </a:p>
          <a:p>
            <a:pPr marL="400050" lvl="1">
              <a:spcBef>
                <a:spcPts val="0"/>
              </a:spcBef>
              <a:tabLst>
                <a:tab pos="0" algn="ctr"/>
              </a:tabLst>
            </a:pPr>
            <a:r>
              <a:rPr lang="en-US" sz="2000" dirty="0">
                <a:solidFill>
                  <a:schemeClr val="tx1"/>
                </a:solidFill>
                <a:latin typeface="+mj-lt"/>
              </a:rPr>
              <a:t>Comparison of the calculated Maximum Daily Resource Planned Outage Capacity and the aggregated hours of thermal Resource Planned Outages in the preceding calendar year.</a:t>
            </a:r>
          </a:p>
          <a:p>
            <a:pPr marL="0" indent="0">
              <a:buNone/>
            </a:pPr>
            <a:endParaRPr lang="en-US" dirty="0"/>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8278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dirty="0"/>
              <a:t>Timeline for Review</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p:txBody>
          <a:bodyPr/>
          <a:lstStyle/>
          <a:p>
            <a:r>
              <a:rPr lang="en-US" dirty="0"/>
              <a:t>ERCOT is requesting stakeholders to email requests for additional analysis for the 2023 MDRPOC performance review by April 10, 2024, to </a:t>
            </a:r>
            <a:r>
              <a:rPr lang="en-US" dirty="0">
                <a:hlinkClick r:id="rId2"/>
              </a:rPr>
              <a:t>OperationsAnalysis@ercot.com</a:t>
            </a:r>
            <a:endParaRPr lang="en-US" dirty="0"/>
          </a:p>
          <a:p>
            <a:pPr marL="0" indent="0">
              <a:buNone/>
            </a:pPr>
            <a:endParaRPr lang="en-US" dirty="0"/>
          </a:p>
          <a:p>
            <a:r>
              <a:rPr lang="en-US" dirty="0"/>
              <a:t>ERCOT will review the requested analysis and present the final scope of the performance review at the May 22, 2024, TAC meeting</a:t>
            </a:r>
          </a:p>
          <a:p>
            <a:endParaRPr lang="en-US" dirty="0"/>
          </a:p>
          <a:p>
            <a:r>
              <a:rPr lang="en-US" dirty="0"/>
              <a:t>Results of the performance review will be presented to TAC by end of 2024.</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455636982"/>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8d5ee879-813f-4fb9-b7c2-a59846c21ae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E044B04-F5D7-4282-8F92-DC4BBABB8935}">
  <ds:schemaRefs>
    <ds:schemaRef ds:uri="8d5ee879-813f-4fb9-b7c2-a59846c21a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TotalTime>
  <Words>197</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Cover Slide</vt:lpstr>
      <vt:lpstr>Horizontal Theme</vt:lpstr>
      <vt:lpstr>Vertical Theme</vt:lpstr>
      <vt:lpstr>PowerPoint Presentation</vt:lpstr>
      <vt:lpstr>Review of MDRPOC Performance and Methodology</vt:lpstr>
      <vt:lpstr>Timeline for Review</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5</cp:revision>
  <cp:lastPrinted>2017-10-10T21:31:05Z</cp:lastPrinted>
  <dcterms:created xsi:type="dcterms:W3CDTF">2016-01-21T15:20:31Z</dcterms:created>
  <dcterms:modified xsi:type="dcterms:W3CDTF">2024-03-22T18:04:09Z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