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9"/>
  </p:notesMasterIdLst>
  <p:handoutMasterIdLst>
    <p:handoutMasterId r:id="rId20"/>
  </p:handoutMasterIdLst>
  <p:sldIdLst>
    <p:sldId id="579" r:id="rId7"/>
    <p:sldId id="549" r:id="rId8"/>
    <p:sldId id="550" r:id="rId9"/>
    <p:sldId id="551" r:id="rId10"/>
    <p:sldId id="552" r:id="rId11"/>
    <p:sldId id="553" r:id="rId12"/>
    <p:sldId id="554" r:id="rId13"/>
    <p:sldId id="578" r:id="rId14"/>
    <p:sldId id="555" r:id="rId15"/>
    <p:sldId id="575" r:id="rId16"/>
    <p:sldId id="577" r:id="rId17"/>
    <p:sldId id="55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93C61"/>
    <a:srgbClr val="00AEC7"/>
    <a:srgbClr val="E6EBF0"/>
    <a:srgbClr val="98C3FA"/>
    <a:srgbClr val="70CDD9"/>
    <a:srgbClr val="8DC3E5"/>
    <a:srgbClr val="A9E5EA"/>
    <a:srgbClr val="5B6770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54" autoAdjust="0"/>
  </p:normalViewPr>
  <p:slideViewPr>
    <p:cSldViewPr snapToGrid="0"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19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65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Segoe UI" panose="020B0502040204020203" pitchFamily="34" charset="0"/>
              </a:rPr>
              <a:t>Can you also include a 3HA forecast? Will that show under forecast in net load for 3/4 also?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02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2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764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  <p:sldLayoutId id="2147483757" r:id="rId1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624263" y="1325563"/>
            <a:ext cx="5519737" cy="230505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Discuss March Request Regarding RUC of Resource with Long Min. Run 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94389" y="4797356"/>
            <a:ext cx="4465637" cy="64928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</a:rPr>
              <a:t>April 3, 2024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</a:rPr>
              <a:t>WMS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624263" y="3429000"/>
            <a:ext cx="4465637" cy="9239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ERCOT Staff</a:t>
            </a:r>
          </a:p>
        </p:txBody>
      </p:sp>
    </p:spTree>
    <p:extLst>
      <p:ext uri="{BB962C8B-B14F-4D97-AF65-F5344CB8AC3E}">
        <p14:creationId xmlns:p14="http://schemas.microsoft.com/office/powerpoint/2010/main" val="2232321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A2B659-16EB-9730-95A1-724A2DB1D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A5664-87DB-C9AC-2FD7-FA8B16CDF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98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D68EF-80F6-D46D-4906-CA1D77378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E364D0DC-6568-37E6-F405-8117FF009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Net Load Forecast Error from 03/03 to 03/04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31ABBC-C27E-5101-68E2-1166F835A490}"/>
              </a:ext>
            </a:extLst>
          </p:cNvPr>
          <p:cNvSpPr txBox="1"/>
          <p:nvPr/>
        </p:nvSpPr>
        <p:spPr>
          <a:xfrm>
            <a:off x="381000" y="866873"/>
            <a:ext cx="8141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In consideration for Net Load Error on Mar 4</a:t>
            </a:r>
            <a:r>
              <a:rPr lang="en-US" baseline="30000" dirty="0"/>
              <a:t>th</a:t>
            </a:r>
            <a:r>
              <a:rPr lang="en-US" dirty="0"/>
              <a:t>, we see that even in accounting for closer to the operating hour forecasts, the net load was still underestimated and was a concern for the net load forecast for 03/05.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D7B9FD4-E6D5-C447-A07F-E12FFAB82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4" y="1819526"/>
            <a:ext cx="8312727" cy="412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2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D68EF-80F6-D46D-4906-CA1D77378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626BF7C3-D5A4-6E97-4500-84CE628F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Details for HE19 on 03/04 and 03/05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B01B91-F732-FC26-1BAB-C2BFD21AD8E5}"/>
              </a:ext>
            </a:extLst>
          </p:cNvPr>
          <p:cNvSpPr txBox="1"/>
          <p:nvPr/>
        </p:nvSpPr>
        <p:spPr>
          <a:xfrm>
            <a:off x="609599" y="701457"/>
            <a:ext cx="78268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On Mar 3</a:t>
            </a:r>
            <a:r>
              <a:rPr lang="en-US" sz="1400" baseline="30000" dirty="0"/>
              <a:t>rd</a:t>
            </a:r>
            <a:r>
              <a:rPr lang="en-US" sz="1400" dirty="0"/>
              <a:t> at 20:26 PM, decided RUC Unit 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On Mar 3</a:t>
            </a:r>
            <a:r>
              <a:rPr lang="en-US" sz="1400" baseline="30000" dirty="0"/>
              <a:t>rd</a:t>
            </a:r>
            <a:r>
              <a:rPr lang="en-US" sz="1400" dirty="0"/>
              <a:t> at 22:48 PM, Large Nuclear Unit (HSL 1,330 MW) updated the COP to delay its return till Mar 4</a:t>
            </a:r>
            <a:r>
              <a:rPr lang="en-US" sz="1400" baseline="30000" dirty="0"/>
              <a:t>th</a:t>
            </a:r>
            <a:r>
              <a:rPr lang="en-US" sz="1400" dirty="0"/>
              <a:t> 20:00 PM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On Mar 4</a:t>
            </a:r>
            <a:r>
              <a:rPr lang="en-US" sz="1400" baseline="30000" dirty="0"/>
              <a:t>th</a:t>
            </a:r>
            <a:r>
              <a:rPr lang="en-US" sz="1400" dirty="0"/>
              <a:t> decided RUC Unit 2 (at 00:34 AM), Unit 3 (at 05:36 AM), and Unit 4 (at 07:35 AM)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On Mar 4</a:t>
            </a:r>
            <a:r>
              <a:rPr lang="en-US" sz="1400" baseline="30000" dirty="0"/>
              <a:t>th</a:t>
            </a:r>
            <a:r>
              <a:rPr lang="en-US" sz="1400" dirty="0"/>
              <a:t> at 11:00 AM, Large Coal Unit (HSL 782 MW) tripped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On Mar 4</a:t>
            </a:r>
            <a:r>
              <a:rPr lang="en-US" sz="1400" baseline="30000" dirty="0"/>
              <a:t>th</a:t>
            </a:r>
            <a:r>
              <a:rPr lang="en-US" sz="1400" dirty="0"/>
              <a:t> executed RUC 4 units, Unit 1 (at 01:00 AM, HSL 250 MW), Unit 2 (at 15:00 PM, HSL 230 MW), Unit 3 (at 17:00 PM, HSL 120 MW), and Unit 4 (at 18:00 PM, HSL 392 MW)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On Mar 4</a:t>
            </a:r>
            <a:r>
              <a:rPr lang="en-US" sz="1400" baseline="30000" dirty="0"/>
              <a:t>th</a:t>
            </a:r>
            <a:r>
              <a:rPr lang="en-US" sz="1400" dirty="0"/>
              <a:t> at 18:40 PM, 550 MW ECRS released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 Mar 4</a:t>
            </a:r>
            <a:r>
              <a:rPr lang="en-US" sz="1400" baseline="30000" dirty="0"/>
              <a:t>th</a:t>
            </a:r>
            <a:r>
              <a:rPr lang="en-US" sz="1400" dirty="0"/>
              <a:t> at 19:46 PM, Large Nuclear Unit returned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 Mar 4</a:t>
            </a:r>
            <a:r>
              <a:rPr lang="en-US" sz="1400" baseline="30000" dirty="0"/>
              <a:t>th</a:t>
            </a:r>
            <a:r>
              <a:rPr lang="en-US" sz="1400" dirty="0"/>
              <a:t> at 20:46 PM, Large Coal Unit returned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 Mar 4</a:t>
            </a:r>
            <a:r>
              <a:rPr lang="en-US" sz="1400" baseline="30000" dirty="0"/>
              <a:t>th</a:t>
            </a:r>
            <a:r>
              <a:rPr lang="en-US" sz="1400" dirty="0"/>
              <a:t> at 22:28 PM, decided RUC Unit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 Mar 5</a:t>
            </a:r>
            <a:r>
              <a:rPr lang="en-US" sz="1400" baseline="30000" dirty="0"/>
              <a:t>th</a:t>
            </a:r>
            <a:r>
              <a:rPr lang="en-US" sz="1400" dirty="0"/>
              <a:t> decided RUC Unit 6 (at 02:26 AM) and Unit 7 (at 11:34 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 Mar 5</a:t>
            </a:r>
            <a:r>
              <a:rPr lang="en-US" sz="1400" baseline="30000" dirty="0"/>
              <a:t>th</a:t>
            </a:r>
            <a:r>
              <a:rPr lang="en-US" sz="1400" dirty="0"/>
              <a:t> executed RUC 3 units, Unit 7 (at 13:00 PM, HSL 36 MW), Unit 5 (at 16:00 PM, HSL 572 MW), and Unit 6 (at 18:00 PM, HSL 18 MW)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607468-C8FD-E3CE-F6C1-23A3B3CCFBD7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07572" y="3777344"/>
            <a:ext cx="777240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9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431A068D-7BF1-0626-B255-494A1629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Reliability Unit Commitment (RUC)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81860FC1-45DD-8B6B-404E-35EA6AD280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411652"/>
              </p:ext>
            </p:extLst>
          </p:nvPr>
        </p:nvGraphicFramePr>
        <p:xfrm>
          <a:off x="2743200" y="2783164"/>
          <a:ext cx="1600201" cy="1941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3999482840"/>
                    </a:ext>
                  </a:extLst>
                </a:gridCol>
              </a:tblGrid>
              <a:tr h="19412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Committed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Capacity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059845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C6FAF5-13DC-4F39-29BE-4101C5F176E0}"/>
              </a:ext>
            </a:extLst>
          </p:cNvPr>
          <p:cNvSpPr txBox="1">
            <a:spLocks/>
          </p:cNvSpPr>
          <p:nvPr/>
        </p:nvSpPr>
        <p:spPr>
          <a:xfrm>
            <a:off x="152400" y="986372"/>
            <a:ext cx="8991599" cy="766228"/>
          </a:xfrm>
          <a:prstGeom prst="rect">
            <a:avLst/>
          </a:prstGeom>
        </p:spPr>
        <p:txBody>
          <a:bodyPr lIns="274320" tIns="274320" rIns="274320" bIns="27432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 cost-optimized process utilized by ERCOT to ensure adequate capacity is available in the proper locations to serve the forecasted load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F2B6E80-B30A-335A-16FD-48B3B58795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554204"/>
              </p:ext>
            </p:extLst>
          </p:nvPr>
        </p:nvGraphicFramePr>
        <p:xfrm>
          <a:off x="4610100" y="2021164"/>
          <a:ext cx="1600200" cy="2703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999482840"/>
                    </a:ext>
                  </a:extLst>
                </a:gridCol>
              </a:tblGrid>
              <a:tr h="27032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Forecasted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Load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059845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2C9F3A2C-7192-F5E8-827D-2DB6EB9B1C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929003"/>
              </p:ext>
            </p:extLst>
          </p:nvPr>
        </p:nvGraphicFramePr>
        <p:xfrm>
          <a:off x="2743199" y="2021164"/>
          <a:ext cx="160020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99948284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RUC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059845"/>
                  </a:ext>
                </a:extLst>
              </a:tr>
            </a:tbl>
          </a:graphicData>
        </a:graphic>
      </p:graphicFrame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CEDBE641-3AFB-CB3E-371A-B0ECAF8F0D94}"/>
              </a:ext>
            </a:extLst>
          </p:cNvPr>
          <p:cNvSpPr txBox="1">
            <a:spLocks/>
          </p:cNvSpPr>
          <p:nvPr/>
        </p:nvSpPr>
        <p:spPr>
          <a:xfrm>
            <a:off x="1824793" y="5040463"/>
            <a:ext cx="5299191" cy="74832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/>
              <a:t>RUC commits additional Capacity to meet </a:t>
            </a:r>
          </a:p>
          <a:p>
            <a:pPr marL="0" indent="0" algn="ctr">
              <a:buNone/>
            </a:pPr>
            <a:r>
              <a:rPr lang="en-US" sz="2000" b="1" dirty="0"/>
              <a:t>Demand + Reserves</a:t>
            </a:r>
          </a:p>
        </p:txBody>
      </p:sp>
    </p:spTree>
    <p:extLst>
      <p:ext uri="{BB962C8B-B14F-4D97-AF65-F5344CB8AC3E}">
        <p14:creationId xmlns:p14="http://schemas.microsoft.com/office/powerpoint/2010/main" val="258278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BB75E-1AA1-1107-9210-6F42FCCD5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DE5BA9F-F8D3-4494-4489-8FC0A51C2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Committed Capacity Margin (CCM) Calculation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236990EA-CA9C-0DA7-A26B-06A30783F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71" y="533400"/>
            <a:ext cx="8534400" cy="2866025"/>
          </a:xfrm>
        </p:spPr>
        <p:txBody>
          <a:bodyPr/>
          <a:lstStyle/>
          <a:p>
            <a:pPr algn="just"/>
            <a:r>
              <a:rPr lang="en-US" dirty="0"/>
              <a:t>Committed Capacity (CC)</a:t>
            </a:r>
          </a:p>
          <a:p>
            <a:pPr lvl="1" algn="just"/>
            <a:r>
              <a:rPr lang="en-US" dirty="0"/>
              <a:t>CC is the summation of the latest COP HSLs for online (including Resource Status of OFFNS and OFFQS) Generation Resources, plus ECRS obligation from CLRs, and excludes DC tie Export Schedules</a:t>
            </a:r>
          </a:p>
          <a:p>
            <a:pPr algn="just"/>
            <a:r>
              <a:rPr lang="en-US" sz="1800" dirty="0"/>
              <a:t>CC = Online COP HSL – max(DC tie Schedules,0) + Offline Non-Spinning + ECRS from CLR</a:t>
            </a:r>
          </a:p>
          <a:p>
            <a:pPr algn="just"/>
            <a:r>
              <a:rPr lang="en-US" sz="1800" dirty="0"/>
              <a:t>CCM = CC – LF (Load Forecast)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656E4A0C-C795-B252-8F16-D2BE43282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242449"/>
              </p:ext>
            </p:extLst>
          </p:nvPr>
        </p:nvGraphicFramePr>
        <p:xfrm>
          <a:off x="1066800" y="3581399"/>
          <a:ext cx="2286000" cy="1924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48797201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13921902"/>
                    </a:ext>
                  </a:extLst>
                </a:gridCol>
              </a:tblGrid>
              <a:tr h="48121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DCSCHED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390750"/>
                  </a:ext>
                </a:extLst>
              </a:tr>
              <a:tr h="481219"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CC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HSLCOPE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20796"/>
                  </a:ext>
                </a:extLst>
              </a:tr>
              <a:tr h="481219"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OFFNS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819474"/>
                  </a:ext>
                </a:extLst>
              </a:tr>
              <a:tr h="481219"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ECRSOBLCL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2654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55A9E52-2729-4981-AE61-B465C8D00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882003"/>
              </p:ext>
            </p:extLst>
          </p:nvPr>
        </p:nvGraphicFramePr>
        <p:xfrm>
          <a:off x="4114800" y="3954707"/>
          <a:ext cx="18288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613921902"/>
                    </a:ext>
                  </a:extLst>
                </a:gridCol>
              </a:tblGrid>
              <a:tr h="318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2079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LF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31920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5C6000-487D-173C-9A5E-681EB16F7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786564"/>
              </p:ext>
            </p:extLst>
          </p:nvPr>
        </p:nvGraphicFramePr>
        <p:xfrm>
          <a:off x="6705602" y="3945829"/>
          <a:ext cx="1828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613921902"/>
                    </a:ext>
                  </a:extLst>
                </a:gridCol>
              </a:tblGrid>
              <a:tr h="318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20796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2D73A8-C04F-158D-8CFC-87B829A03A4E}"/>
              </a:ext>
            </a:extLst>
          </p:cNvPr>
          <p:cNvCxnSpPr/>
          <p:nvPr/>
        </p:nvCxnSpPr>
        <p:spPr>
          <a:xfrm>
            <a:off x="3581400" y="4686227"/>
            <a:ext cx="283885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ABE484-84C2-146A-57AC-48EDF24AAC77}"/>
              </a:ext>
            </a:extLst>
          </p:cNvPr>
          <p:cNvCxnSpPr/>
          <p:nvPr/>
        </p:nvCxnSpPr>
        <p:spPr>
          <a:xfrm>
            <a:off x="6193115" y="4687557"/>
            <a:ext cx="283885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A2B47F-2E58-BFB0-6255-CFEE2C1235A9}"/>
              </a:ext>
            </a:extLst>
          </p:cNvPr>
          <p:cNvCxnSpPr/>
          <p:nvPr/>
        </p:nvCxnSpPr>
        <p:spPr>
          <a:xfrm>
            <a:off x="6193115" y="4839957"/>
            <a:ext cx="283885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1CE1F66-46D9-14C1-0E90-56D82B125C3E}"/>
              </a:ext>
            </a:extLst>
          </p:cNvPr>
          <p:cNvCxnSpPr>
            <a:endCxn id="9" idx="1"/>
          </p:cNvCxnSpPr>
          <p:nvPr/>
        </p:nvCxnSpPr>
        <p:spPr>
          <a:xfrm>
            <a:off x="5638800" y="4128709"/>
            <a:ext cx="106680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CD1A26E-2EB4-743C-0757-7FCA5CD820D3}"/>
              </a:ext>
            </a:extLst>
          </p:cNvPr>
          <p:cNvCxnSpPr/>
          <p:nvPr/>
        </p:nvCxnSpPr>
        <p:spPr>
          <a:xfrm>
            <a:off x="3352800" y="3954707"/>
            <a:ext cx="335280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8">
            <a:extLst>
              <a:ext uri="{FF2B5EF4-FFF2-40B4-BE49-F238E27FC236}">
                <a16:creationId xmlns:a16="http://schemas.microsoft.com/office/drawing/2014/main" id="{183E727B-8CD5-86FB-76A7-2E4AEB975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20515"/>
              </p:ext>
            </p:extLst>
          </p:nvPr>
        </p:nvGraphicFramePr>
        <p:xfrm>
          <a:off x="2971800" y="5790884"/>
          <a:ext cx="6019259" cy="674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8129">
                  <a:extLst>
                    <a:ext uri="{9D8B030D-6E8A-4147-A177-3AD203B41FA5}">
                      <a16:colId xmlns:a16="http://schemas.microsoft.com/office/drawing/2014/main" val="3842541485"/>
                    </a:ext>
                  </a:extLst>
                </a:gridCol>
                <a:gridCol w="987943">
                  <a:extLst>
                    <a:ext uri="{9D8B030D-6E8A-4147-A177-3AD203B41FA5}">
                      <a16:colId xmlns:a16="http://schemas.microsoft.com/office/drawing/2014/main" val="2944985673"/>
                    </a:ext>
                  </a:extLst>
                </a:gridCol>
                <a:gridCol w="1075789">
                  <a:extLst>
                    <a:ext uri="{9D8B030D-6E8A-4147-A177-3AD203B41FA5}">
                      <a16:colId xmlns:a16="http://schemas.microsoft.com/office/drawing/2014/main" val="1844908338"/>
                    </a:ext>
                  </a:extLst>
                </a:gridCol>
                <a:gridCol w="1242391">
                  <a:extLst>
                    <a:ext uri="{9D8B030D-6E8A-4147-A177-3AD203B41FA5}">
                      <a16:colId xmlns:a16="http://schemas.microsoft.com/office/drawing/2014/main" val="301188974"/>
                    </a:ext>
                  </a:extLst>
                </a:gridCol>
                <a:gridCol w="717773">
                  <a:extLst>
                    <a:ext uri="{9D8B030D-6E8A-4147-A177-3AD203B41FA5}">
                      <a16:colId xmlns:a16="http://schemas.microsoft.com/office/drawing/2014/main" val="1776701466"/>
                    </a:ext>
                  </a:extLst>
                </a:gridCol>
                <a:gridCol w="1097234">
                  <a:extLst>
                    <a:ext uri="{9D8B030D-6E8A-4147-A177-3AD203B41FA5}">
                      <a16:colId xmlns:a16="http://schemas.microsoft.com/office/drawing/2014/main" val="4251004802"/>
                    </a:ext>
                  </a:extLst>
                </a:gridCol>
              </a:tblGrid>
              <a:tr h="337127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● HSLCOPE: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COP HSL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● OFFNS: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Offline Non-Spin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b="1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2191810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● DCSCHED: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DC tie export schedules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● ECRSOBLCL: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ECRS Obligation from CLRs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b="1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0785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68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D68EF-80F6-D46D-4906-CA1D77378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4871E758-A1B4-CC16-2D0D-DD2834D1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Reasons for RUC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8BD33D-B737-9A09-4ADF-1BDF1E7F82B9}"/>
              </a:ext>
            </a:extLst>
          </p:cNvPr>
          <p:cNvSpPr txBox="1"/>
          <p:nvPr/>
        </p:nvSpPr>
        <p:spPr>
          <a:xfrm>
            <a:off x="582359" y="2173533"/>
            <a:ext cx="3200399" cy="892552"/>
          </a:xfrm>
          <a:prstGeom prst="rect">
            <a:avLst/>
          </a:prstGeom>
          <a:noFill/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Case 1) Under Commitment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600" dirty="0">
                <a:solidFill>
                  <a:schemeClr val="accent1"/>
                </a:solidFill>
              </a:rPr>
              <a:t>CCM</a:t>
            </a:r>
            <a:r>
              <a:rPr lang="en-US" sz="1600" dirty="0"/>
              <a:t> &lt; </a:t>
            </a:r>
            <a:r>
              <a:rPr lang="en-US" sz="1600" dirty="0">
                <a:solidFill>
                  <a:schemeClr val="accent5"/>
                </a:solidFill>
              </a:rPr>
              <a:t>6,500 MW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600" dirty="0">
                <a:solidFill>
                  <a:schemeClr val="accent4"/>
                </a:solidFill>
              </a:rPr>
              <a:t>HASL</a:t>
            </a:r>
            <a:r>
              <a:rPr lang="en-US" sz="1600" dirty="0"/>
              <a:t> &lt; </a:t>
            </a:r>
            <a:r>
              <a:rPr lang="en-US" sz="1600" dirty="0">
                <a:solidFill>
                  <a:srgbClr val="990099"/>
                </a:solidFill>
              </a:rPr>
              <a:t>Load Forecast (LF)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F1845-300D-C7AA-D75F-9A53BFD824E8}"/>
              </a:ext>
            </a:extLst>
          </p:cNvPr>
          <p:cNvSpPr txBox="1"/>
          <p:nvPr/>
        </p:nvSpPr>
        <p:spPr>
          <a:xfrm>
            <a:off x="5070153" y="2163262"/>
            <a:ext cx="3505199" cy="861774"/>
          </a:xfrm>
          <a:prstGeom prst="rect">
            <a:avLst/>
          </a:prstGeom>
          <a:noFill/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Case 2) Extreme cold days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600" dirty="0">
                <a:solidFill>
                  <a:schemeClr val="accent1"/>
                </a:solidFill>
              </a:rPr>
              <a:t>CCM</a:t>
            </a:r>
            <a:r>
              <a:rPr lang="en-US" sz="1600" dirty="0"/>
              <a:t> &lt; </a:t>
            </a:r>
            <a:r>
              <a:rPr lang="en-US" sz="1600" dirty="0">
                <a:solidFill>
                  <a:schemeClr val="accent5"/>
                </a:solidFill>
              </a:rPr>
              <a:t>6,500 MW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600" dirty="0">
                <a:solidFill>
                  <a:schemeClr val="accent4"/>
                </a:solidFill>
              </a:rPr>
              <a:t>HASL</a:t>
            </a:r>
            <a:r>
              <a:rPr lang="en-US" sz="1600" dirty="0"/>
              <a:t> &gt; </a:t>
            </a:r>
            <a:r>
              <a:rPr lang="en-US" sz="1600" dirty="0">
                <a:solidFill>
                  <a:srgbClr val="990099"/>
                </a:solidFill>
              </a:rPr>
              <a:t>Load Forecast (LF)</a:t>
            </a:r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AB24023-443E-4289-8D66-EDF2C1701097}"/>
              </a:ext>
            </a:extLst>
          </p:cNvPr>
          <p:cNvSpPr txBox="1">
            <a:spLocks/>
          </p:cNvSpPr>
          <p:nvPr/>
        </p:nvSpPr>
        <p:spPr>
          <a:xfrm>
            <a:off x="304800" y="777219"/>
            <a:ext cx="8610600" cy="1203981"/>
          </a:xfrm>
          <a:prstGeom prst="rect">
            <a:avLst/>
          </a:prstGeom>
        </p:spPr>
        <p:txBody>
          <a:bodyPr lIns="274320" tIns="274320" rIns="274320" bIns="27432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RUC instructions are issued when under commitment is detected to serve forecasted load + reserves</a:t>
            </a:r>
          </a:p>
          <a:p>
            <a:pPr algn="just"/>
            <a:r>
              <a:rPr lang="en-US" dirty="0"/>
              <a:t>RUC instructions are issued in anticipation of extreme cold weather/startup failures</a:t>
            </a: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7BFC6935-CCBC-A90C-F190-70B3FA6DCC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131077"/>
              </p:ext>
            </p:extLst>
          </p:nvPr>
        </p:nvGraphicFramePr>
        <p:xfrm>
          <a:off x="259571" y="3241041"/>
          <a:ext cx="1624008" cy="232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4008">
                  <a:extLst>
                    <a:ext uri="{9D8B030D-6E8A-4147-A177-3AD203B41FA5}">
                      <a16:colId xmlns:a16="http://schemas.microsoft.com/office/drawing/2014/main" val="3999482840"/>
                    </a:ext>
                  </a:extLst>
                </a:gridCol>
              </a:tblGrid>
              <a:tr h="462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RUCed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Capacity for CCM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798916"/>
                  </a:ext>
                </a:extLst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RUCed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Capacity for Shortfall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385470"/>
                  </a:ext>
                </a:extLst>
              </a:tr>
              <a:tr h="5537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Offline GEN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NSRS</a:t>
                      </a:r>
                    </a:p>
                  </a:txBody>
                  <a:tcPr anchor="ctr">
                    <a:solidFill>
                      <a:srgbClr val="99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766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Reg-Up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RRS-GEN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Online NSRS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059845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5DFFFD-3B7C-280F-1C1E-9569BA1F014D}"/>
              </a:ext>
            </a:extLst>
          </p:cNvPr>
          <p:cNvCxnSpPr/>
          <p:nvPr/>
        </p:nvCxnSpPr>
        <p:spPr>
          <a:xfrm>
            <a:off x="2219425" y="3152275"/>
            <a:ext cx="0" cy="31048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8555F36-E8DF-9C38-EEEC-BF184B7A6041}"/>
              </a:ext>
            </a:extLst>
          </p:cNvPr>
          <p:cNvSpPr txBox="1"/>
          <p:nvPr/>
        </p:nvSpPr>
        <p:spPr>
          <a:xfrm>
            <a:off x="2183840" y="4826198"/>
            <a:ext cx="112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Online HSL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4AE587-4C5F-5074-EE8F-990461838395}"/>
              </a:ext>
            </a:extLst>
          </p:cNvPr>
          <p:cNvSpPr txBox="1"/>
          <p:nvPr/>
        </p:nvSpPr>
        <p:spPr>
          <a:xfrm>
            <a:off x="2183840" y="5140002"/>
            <a:ext cx="1388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90099"/>
                </a:solidFill>
              </a:rPr>
              <a:t>Load Forecast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C45C9B-AC0C-B0E5-F539-C733D4C11878}"/>
              </a:ext>
            </a:extLst>
          </p:cNvPr>
          <p:cNvSpPr txBox="1"/>
          <p:nvPr/>
        </p:nvSpPr>
        <p:spPr>
          <a:xfrm>
            <a:off x="2193365" y="5542716"/>
            <a:ext cx="685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4"/>
                </a:solidFill>
              </a:rPr>
              <a:t>HASL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3FD611-6799-B6CD-A22B-FC7D51743C14}"/>
              </a:ext>
            </a:extLst>
          </p:cNvPr>
          <p:cNvCxnSpPr>
            <a:cxnSpLocks/>
          </p:cNvCxnSpPr>
          <p:nvPr/>
        </p:nvCxnSpPr>
        <p:spPr>
          <a:xfrm>
            <a:off x="1881273" y="4830964"/>
            <a:ext cx="170728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E1EFC8-2206-93C1-93B1-12C0A2D67F7B}"/>
              </a:ext>
            </a:extLst>
          </p:cNvPr>
          <p:cNvCxnSpPr>
            <a:cxnSpLocks/>
          </p:cNvCxnSpPr>
          <p:nvPr/>
        </p:nvCxnSpPr>
        <p:spPr>
          <a:xfrm>
            <a:off x="2241488" y="5140002"/>
            <a:ext cx="131849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54B6BEE-D481-5907-EC75-33CD9B96EDF8}"/>
              </a:ext>
            </a:extLst>
          </p:cNvPr>
          <p:cNvCxnSpPr>
            <a:cxnSpLocks/>
          </p:cNvCxnSpPr>
          <p:nvPr/>
        </p:nvCxnSpPr>
        <p:spPr>
          <a:xfrm>
            <a:off x="1881996" y="5560377"/>
            <a:ext cx="170728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Brace 16">
            <a:extLst>
              <a:ext uri="{FF2B5EF4-FFF2-40B4-BE49-F238E27FC236}">
                <a16:creationId xmlns:a16="http://schemas.microsoft.com/office/drawing/2014/main" id="{61E0DD03-99D5-F271-266E-152303717474}"/>
              </a:ext>
            </a:extLst>
          </p:cNvPr>
          <p:cNvSpPr/>
          <p:nvPr/>
        </p:nvSpPr>
        <p:spPr>
          <a:xfrm>
            <a:off x="3688571" y="3336667"/>
            <a:ext cx="149859" cy="1803970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938FB4-BBF2-BE94-0484-7BBFF14ADB0E}"/>
              </a:ext>
            </a:extLst>
          </p:cNvPr>
          <p:cNvCxnSpPr>
            <a:cxnSpLocks/>
          </p:cNvCxnSpPr>
          <p:nvPr/>
        </p:nvCxnSpPr>
        <p:spPr>
          <a:xfrm>
            <a:off x="1885806" y="4273862"/>
            <a:ext cx="170728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4E1B5BB-BE0B-6DAF-8943-FD90A2E534D7}"/>
              </a:ext>
            </a:extLst>
          </p:cNvPr>
          <p:cNvSpPr txBox="1"/>
          <p:nvPr/>
        </p:nvSpPr>
        <p:spPr>
          <a:xfrm>
            <a:off x="2189704" y="4267512"/>
            <a:ext cx="1057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Committed Capacity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553CAD-32AC-F4DE-E5D5-DE6A2DDFE63F}"/>
              </a:ext>
            </a:extLst>
          </p:cNvPr>
          <p:cNvSpPr txBox="1"/>
          <p:nvPr/>
        </p:nvSpPr>
        <p:spPr>
          <a:xfrm>
            <a:off x="3796521" y="4086537"/>
            <a:ext cx="1004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5"/>
                </a:solidFill>
              </a:rPr>
              <a:t>6500 MW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4EFA5B-2A9B-8008-2CFB-E286A30D2669}"/>
              </a:ext>
            </a:extLst>
          </p:cNvPr>
          <p:cNvSpPr/>
          <p:nvPr/>
        </p:nvSpPr>
        <p:spPr>
          <a:xfrm>
            <a:off x="3498071" y="4267513"/>
            <a:ext cx="149865" cy="87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CCM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1EA66C-77B6-08D5-CA9A-BEF620059C2C}"/>
              </a:ext>
            </a:extLst>
          </p:cNvPr>
          <p:cNvCxnSpPr/>
          <p:nvPr/>
        </p:nvCxnSpPr>
        <p:spPr>
          <a:xfrm>
            <a:off x="4800600" y="3219762"/>
            <a:ext cx="0" cy="310483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Table 7">
            <a:extLst>
              <a:ext uri="{FF2B5EF4-FFF2-40B4-BE49-F238E27FC236}">
                <a16:creationId xmlns:a16="http://schemas.microsoft.com/office/drawing/2014/main" id="{BB29951C-7490-15E7-7F5C-B171B72827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1743"/>
              </p:ext>
            </p:extLst>
          </p:nvPr>
        </p:nvGraphicFramePr>
        <p:xfrm>
          <a:off x="4924281" y="3616448"/>
          <a:ext cx="1295399" cy="180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3999482840"/>
                    </a:ext>
                  </a:extLst>
                </a:gridCol>
              </a:tblGrid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RUCed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Capacity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385470"/>
                  </a:ext>
                </a:extLst>
              </a:tr>
              <a:tr h="5537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Offline GEN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NSRS</a:t>
                      </a:r>
                    </a:p>
                  </a:txBody>
                  <a:tcPr anchor="ctr">
                    <a:solidFill>
                      <a:srgbClr val="99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766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Reg-Up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RRS-GEN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Online NSRS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059845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8B620E-431C-3641-DD44-CFF03F46ACE8}"/>
              </a:ext>
            </a:extLst>
          </p:cNvPr>
          <p:cNvCxnSpPr/>
          <p:nvPr/>
        </p:nvCxnSpPr>
        <p:spPr>
          <a:xfrm>
            <a:off x="6600681" y="3153210"/>
            <a:ext cx="0" cy="31048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B51915-35A5-1A11-3A02-85969F827AA5}"/>
              </a:ext>
            </a:extLst>
          </p:cNvPr>
          <p:cNvSpPr txBox="1"/>
          <p:nvPr/>
        </p:nvSpPr>
        <p:spPr>
          <a:xfrm>
            <a:off x="6564432" y="4683446"/>
            <a:ext cx="112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Online HSL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CCB3F2-F445-CCAC-6E3C-8E2286BFB32A}"/>
              </a:ext>
            </a:extLst>
          </p:cNvPr>
          <p:cNvSpPr txBox="1"/>
          <p:nvPr/>
        </p:nvSpPr>
        <p:spPr>
          <a:xfrm>
            <a:off x="6573957" y="5399964"/>
            <a:ext cx="685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4"/>
                </a:solidFill>
              </a:rPr>
              <a:t>HASL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B4F5173-B1DE-8AF6-B073-0F4CFD824A3D}"/>
              </a:ext>
            </a:extLst>
          </p:cNvPr>
          <p:cNvCxnSpPr>
            <a:cxnSpLocks/>
          </p:cNvCxnSpPr>
          <p:nvPr/>
        </p:nvCxnSpPr>
        <p:spPr>
          <a:xfrm>
            <a:off x="6218958" y="4685037"/>
            <a:ext cx="170728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3E41AC8-CA8F-063E-3D20-B56F3D8B9FE6}"/>
              </a:ext>
            </a:extLst>
          </p:cNvPr>
          <p:cNvCxnSpPr>
            <a:cxnSpLocks/>
          </p:cNvCxnSpPr>
          <p:nvPr/>
        </p:nvCxnSpPr>
        <p:spPr>
          <a:xfrm>
            <a:off x="6601398" y="5931221"/>
            <a:ext cx="131849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563BA7B-06CB-45D8-21D6-15C2F058DA42}"/>
              </a:ext>
            </a:extLst>
          </p:cNvPr>
          <p:cNvCxnSpPr>
            <a:cxnSpLocks/>
          </p:cNvCxnSpPr>
          <p:nvPr/>
        </p:nvCxnSpPr>
        <p:spPr>
          <a:xfrm>
            <a:off x="6214918" y="5414450"/>
            <a:ext cx="170728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Brace 29">
            <a:extLst>
              <a:ext uri="{FF2B5EF4-FFF2-40B4-BE49-F238E27FC236}">
                <a16:creationId xmlns:a16="http://schemas.microsoft.com/office/drawing/2014/main" id="{03A84283-80AF-B363-36B2-7662FC3F371C}"/>
              </a:ext>
            </a:extLst>
          </p:cNvPr>
          <p:cNvSpPr/>
          <p:nvPr/>
        </p:nvSpPr>
        <p:spPr>
          <a:xfrm>
            <a:off x="8048481" y="3741512"/>
            <a:ext cx="150167" cy="2194560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46C03E-0569-B2BB-B8CA-F00205507B5D}"/>
              </a:ext>
            </a:extLst>
          </p:cNvPr>
          <p:cNvCxnSpPr>
            <a:cxnSpLocks/>
          </p:cNvCxnSpPr>
          <p:nvPr/>
        </p:nvCxnSpPr>
        <p:spPr>
          <a:xfrm>
            <a:off x="6210156" y="4132380"/>
            <a:ext cx="170728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3092222-7199-CA38-3D52-29933A26B3EA}"/>
              </a:ext>
            </a:extLst>
          </p:cNvPr>
          <p:cNvSpPr txBox="1"/>
          <p:nvPr/>
        </p:nvSpPr>
        <p:spPr>
          <a:xfrm>
            <a:off x="8139921" y="4702808"/>
            <a:ext cx="1004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5"/>
                </a:solidFill>
              </a:rPr>
              <a:t>6500 MW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A30467-0E31-11BC-97D2-9FC27722061C}"/>
              </a:ext>
            </a:extLst>
          </p:cNvPr>
          <p:cNvSpPr/>
          <p:nvPr/>
        </p:nvSpPr>
        <p:spPr>
          <a:xfrm>
            <a:off x="7772256" y="4131110"/>
            <a:ext cx="154934" cy="18064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CCM</a:t>
            </a: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A85DC2D2-1445-A3C9-B390-D047C062D86E}"/>
              </a:ext>
            </a:extLst>
          </p:cNvPr>
          <p:cNvSpPr/>
          <p:nvPr/>
        </p:nvSpPr>
        <p:spPr>
          <a:xfrm>
            <a:off x="3687744" y="5180866"/>
            <a:ext cx="152394" cy="379410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5D8BFDB-0AB3-ADFD-276F-EC799A2F97DD}"/>
              </a:ext>
            </a:extLst>
          </p:cNvPr>
          <p:cNvSpPr txBox="1"/>
          <p:nvPr/>
        </p:nvSpPr>
        <p:spPr>
          <a:xfrm>
            <a:off x="3847609" y="5208033"/>
            <a:ext cx="912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/>
                </a:solidFill>
              </a:rPr>
              <a:t>Shortfall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A3E13D1-4344-2CC3-E6BF-9345CE69C925}"/>
              </a:ext>
            </a:extLst>
          </p:cNvPr>
          <p:cNvCxnSpPr>
            <a:cxnSpLocks/>
          </p:cNvCxnSpPr>
          <p:nvPr/>
        </p:nvCxnSpPr>
        <p:spPr>
          <a:xfrm>
            <a:off x="1879040" y="3237206"/>
            <a:ext cx="170728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AF71367-FA66-23E6-F414-06097C872B3A}"/>
              </a:ext>
            </a:extLst>
          </p:cNvPr>
          <p:cNvCxnSpPr>
            <a:cxnSpLocks/>
          </p:cNvCxnSpPr>
          <p:nvPr/>
        </p:nvCxnSpPr>
        <p:spPr>
          <a:xfrm>
            <a:off x="1879040" y="3757692"/>
            <a:ext cx="170728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F65AE50-7B4A-7E9C-FB7C-467BC97A7A1D}"/>
              </a:ext>
            </a:extLst>
          </p:cNvPr>
          <p:cNvCxnSpPr>
            <a:cxnSpLocks/>
          </p:cNvCxnSpPr>
          <p:nvPr/>
        </p:nvCxnSpPr>
        <p:spPr>
          <a:xfrm>
            <a:off x="6217520" y="3616760"/>
            <a:ext cx="170728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06F7828F-F138-FD41-A84F-57C95F25474D}"/>
              </a:ext>
            </a:extLst>
          </p:cNvPr>
          <p:cNvSpPr txBox="1">
            <a:spLocks/>
          </p:cNvSpPr>
          <p:nvPr/>
        </p:nvSpPr>
        <p:spPr>
          <a:xfrm>
            <a:off x="2266745" y="6514396"/>
            <a:ext cx="4515055" cy="332718"/>
          </a:xfrm>
          <a:prstGeom prst="rect">
            <a:avLst/>
          </a:prstGeom>
        </p:spPr>
        <p:txBody>
          <a:bodyPr lIns="274320" tIns="274320" rIns="274320" bIns="27432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1400" dirty="0"/>
              <a:t>Committed Capacity Margin (CCM) = CC - LF</a:t>
            </a:r>
            <a:endParaRPr lang="en-US" sz="1400" b="1" u="sng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3E48CA3-EF58-45A0-D39A-F907AF9AC2A3}"/>
              </a:ext>
            </a:extLst>
          </p:cNvPr>
          <p:cNvSpPr txBox="1"/>
          <p:nvPr/>
        </p:nvSpPr>
        <p:spPr>
          <a:xfrm>
            <a:off x="6553200" y="5929441"/>
            <a:ext cx="1388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90099"/>
                </a:solidFill>
              </a:rPr>
              <a:t>Load Forecast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6374F0-771F-61CE-CEB6-00929F8A9ACA}"/>
              </a:ext>
            </a:extLst>
          </p:cNvPr>
          <p:cNvSpPr txBox="1"/>
          <p:nvPr/>
        </p:nvSpPr>
        <p:spPr>
          <a:xfrm>
            <a:off x="6582253" y="4138223"/>
            <a:ext cx="1057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Committed Capacity</a:t>
            </a:r>
          </a:p>
        </p:txBody>
      </p:sp>
    </p:spTree>
    <p:extLst>
      <p:ext uri="{BB962C8B-B14F-4D97-AF65-F5344CB8AC3E}">
        <p14:creationId xmlns:p14="http://schemas.microsoft.com/office/powerpoint/2010/main" val="204758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D68EF-80F6-D46D-4906-CA1D77378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363A8C-71D7-4598-21FF-EB30F76E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Details on </a:t>
            </a:r>
            <a:r>
              <a:rPr lang="en-US" dirty="0" err="1"/>
              <a:t>RUCed</a:t>
            </a:r>
            <a:r>
              <a:rPr lang="en-US" dirty="0"/>
              <a:t> Units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8251D0-5C87-1D3D-C810-05E1A64B20E1}"/>
              </a:ext>
            </a:extLst>
          </p:cNvPr>
          <p:cNvSpPr txBox="1"/>
          <p:nvPr/>
        </p:nvSpPr>
        <p:spPr>
          <a:xfrm>
            <a:off x="457200" y="914400"/>
            <a:ext cx="821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On Mar 4</a:t>
            </a:r>
            <a:r>
              <a:rPr lang="en-US" baseline="30000" dirty="0"/>
              <a:t>th</a:t>
            </a:r>
            <a:r>
              <a:rPr lang="en-US" dirty="0"/>
              <a:t> ERCOT </a:t>
            </a:r>
            <a:r>
              <a:rPr lang="en-US" dirty="0" err="1"/>
              <a:t>RUCed</a:t>
            </a:r>
            <a:r>
              <a:rPr lang="en-US" dirty="0"/>
              <a:t> four thermal units for a total of 992 MW (HSL) for 03/04 HE19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23C1CD-DDC9-5365-78F3-BE8D55F79A0C}"/>
              </a:ext>
            </a:extLst>
          </p:cNvPr>
          <p:cNvSpPr txBox="1"/>
          <p:nvPr/>
        </p:nvSpPr>
        <p:spPr>
          <a:xfrm>
            <a:off x="457200" y="3810000"/>
            <a:ext cx="821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On Mar 5</a:t>
            </a:r>
            <a:r>
              <a:rPr lang="en-US" baseline="30000" dirty="0"/>
              <a:t>th</a:t>
            </a:r>
            <a:r>
              <a:rPr lang="en-US" dirty="0"/>
              <a:t> ERCOT </a:t>
            </a:r>
            <a:r>
              <a:rPr lang="en-US" dirty="0" err="1"/>
              <a:t>RUCed</a:t>
            </a:r>
            <a:r>
              <a:rPr lang="en-US" dirty="0"/>
              <a:t> three thermal units for a total of 626 MW (HSL) for 03/05 HE 19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6C42A273-7DCE-D292-A358-BEE791665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71367"/>
              </p:ext>
            </p:extLst>
          </p:nvPr>
        </p:nvGraphicFramePr>
        <p:xfrm>
          <a:off x="609600" y="1661160"/>
          <a:ext cx="8120745" cy="192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3738">
                  <a:extLst>
                    <a:ext uri="{9D8B030D-6E8A-4147-A177-3AD203B41FA5}">
                      <a16:colId xmlns:a16="http://schemas.microsoft.com/office/drawing/2014/main" val="4211018385"/>
                    </a:ext>
                  </a:extLst>
                </a:gridCol>
                <a:gridCol w="1661747">
                  <a:extLst>
                    <a:ext uri="{9D8B030D-6E8A-4147-A177-3AD203B41FA5}">
                      <a16:colId xmlns:a16="http://schemas.microsoft.com/office/drawing/2014/main" val="2167696483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0045275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3051977"/>
                    </a:ext>
                  </a:extLst>
                </a:gridCol>
                <a:gridCol w="3305491">
                  <a:extLst>
                    <a:ext uri="{9D8B030D-6E8A-4147-A177-3AD203B41FA5}">
                      <a16:colId xmlns:a16="http://schemas.microsoft.com/office/drawing/2014/main" val="3302563523"/>
                    </a:ext>
                  </a:extLst>
                </a:gridCol>
              </a:tblGrid>
              <a:tr h="422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Commit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HSL </a:t>
                      </a:r>
                    </a:p>
                    <a:p>
                      <a:pPr algn="ctr"/>
                      <a:r>
                        <a:rPr lang="en-US" sz="1600" dirty="0"/>
                        <a:t>(MW)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Delivery Date/Hours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Reason for Commitment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7832323"/>
                  </a:ext>
                </a:extLst>
              </a:tr>
              <a:tr h="2446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03/03 20:26 PM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03/04 HE 01 – 22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Manual commitment for capacity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690666"/>
                  </a:ext>
                </a:extLst>
              </a:tr>
              <a:tr h="2446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03/04 00:34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03/04 HE 15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HRUC recommended for capacity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51031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03/04 05:36 AM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120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03/04 HE 17 – 24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Manual commitment for capacity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55014"/>
                  </a:ext>
                </a:extLst>
              </a:tr>
              <a:tr h="2446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03/04 07:35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03/04 HE 18 –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HRUC recommended for capacity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0627474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5B2402-349C-B4E8-75CD-34C019EDD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227623"/>
              </p:ext>
            </p:extLst>
          </p:nvPr>
        </p:nvGraphicFramePr>
        <p:xfrm>
          <a:off x="609600" y="4572000"/>
          <a:ext cx="8106728" cy="15853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5583">
                  <a:extLst>
                    <a:ext uri="{9D8B030D-6E8A-4147-A177-3AD203B41FA5}">
                      <a16:colId xmlns:a16="http://schemas.microsoft.com/office/drawing/2014/main" val="421101838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167696483"/>
                    </a:ext>
                  </a:extLst>
                </a:gridCol>
                <a:gridCol w="705679">
                  <a:extLst>
                    <a:ext uri="{9D8B030D-6E8A-4147-A177-3AD203B41FA5}">
                      <a16:colId xmlns:a16="http://schemas.microsoft.com/office/drawing/2014/main" val="2004527563"/>
                    </a:ext>
                  </a:extLst>
                </a:gridCol>
                <a:gridCol w="1872761">
                  <a:extLst>
                    <a:ext uri="{9D8B030D-6E8A-4147-A177-3AD203B41FA5}">
                      <a16:colId xmlns:a16="http://schemas.microsoft.com/office/drawing/2014/main" val="343051977"/>
                    </a:ext>
                  </a:extLst>
                </a:gridCol>
                <a:gridCol w="3256305">
                  <a:extLst>
                    <a:ext uri="{9D8B030D-6E8A-4147-A177-3AD203B41FA5}">
                      <a16:colId xmlns:a16="http://schemas.microsoft.com/office/drawing/2014/main" val="3302563523"/>
                    </a:ext>
                  </a:extLst>
                </a:gridCol>
              </a:tblGrid>
              <a:tr h="1943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Commit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HSL </a:t>
                      </a:r>
                    </a:p>
                    <a:p>
                      <a:pPr algn="ctr"/>
                      <a:r>
                        <a:rPr lang="en-US" sz="1600" dirty="0"/>
                        <a:t>(MW)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Delivery Date/Hours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Reason for Commitment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7832323"/>
                  </a:ext>
                </a:extLst>
              </a:tr>
              <a:tr h="1943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03/04 22:28 PM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572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03/05 HE 16 – 24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Manual commitment for capacity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690666"/>
                  </a:ext>
                </a:extLst>
              </a:tr>
              <a:tr h="3356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03/05 02:26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03/05 HE 18 –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HRUC recommended for capacity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5103106"/>
                  </a:ext>
                </a:extLst>
              </a:tr>
              <a:tr h="2557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03/05 11:34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03/05 HE 13 – 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HRUC for congestion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755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96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D68EF-80F6-D46D-4906-CA1D77378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C98E6840-2B8B-CB5D-AFA4-3BA06805A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Committed Capacity Margin (CCM) – 03/04 and 03/05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704A83-AD7C-199F-505E-DFCFDFB19682}"/>
              </a:ext>
            </a:extLst>
          </p:cNvPr>
          <p:cNvSpPr txBox="1"/>
          <p:nvPr/>
        </p:nvSpPr>
        <p:spPr>
          <a:xfrm>
            <a:off x="609600" y="753070"/>
            <a:ext cx="784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On Mar 3</a:t>
            </a:r>
            <a:r>
              <a:rPr lang="en-US" sz="1800" baseline="30000" dirty="0"/>
              <a:t>rd</a:t>
            </a:r>
            <a:r>
              <a:rPr lang="en-US" sz="1800" dirty="0"/>
              <a:t> at 22:48 PM, Large Nuclear Unit (HSL 1,330 MW) updated the COP to delay its return till Mar 4</a:t>
            </a:r>
            <a:r>
              <a:rPr lang="en-US" sz="1800" baseline="30000" dirty="0"/>
              <a:t>th</a:t>
            </a:r>
            <a:r>
              <a:rPr lang="en-US" sz="1800" dirty="0"/>
              <a:t> 20:00 PM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On Mar 4</a:t>
            </a:r>
            <a:r>
              <a:rPr lang="en-US" sz="1800" baseline="30000" dirty="0"/>
              <a:t>th</a:t>
            </a:r>
            <a:r>
              <a:rPr lang="en-US" sz="1800" dirty="0"/>
              <a:t> at 11:00 AM, Large Coal Unit (HSL 782 MW) tripped</a:t>
            </a:r>
          </a:p>
        </p:txBody>
      </p:sp>
      <p:graphicFrame>
        <p:nvGraphicFramePr>
          <p:cNvPr id="5" name="Table 11">
            <a:extLst>
              <a:ext uri="{FF2B5EF4-FFF2-40B4-BE49-F238E27FC236}">
                <a16:creationId xmlns:a16="http://schemas.microsoft.com/office/drawing/2014/main" id="{5509D0C9-DFDE-8F3D-B7EB-F3F96D34C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049461"/>
              </p:ext>
            </p:extLst>
          </p:nvPr>
        </p:nvGraphicFramePr>
        <p:xfrm>
          <a:off x="382169" y="5029200"/>
          <a:ext cx="845820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574">
                  <a:extLst>
                    <a:ext uri="{9D8B030D-6E8A-4147-A177-3AD203B41FA5}">
                      <a16:colId xmlns:a16="http://schemas.microsoft.com/office/drawing/2014/main" val="1811515974"/>
                    </a:ext>
                  </a:extLst>
                </a:gridCol>
                <a:gridCol w="763264">
                  <a:extLst>
                    <a:ext uri="{9D8B030D-6E8A-4147-A177-3AD203B41FA5}">
                      <a16:colId xmlns:a16="http://schemas.microsoft.com/office/drawing/2014/main" val="3724222152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884985604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3094270097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3975909569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2076555138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1536209281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3226790061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1683338544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2598438712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1185966772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823434752"/>
                    </a:ext>
                  </a:extLst>
                </a:gridCol>
                <a:gridCol w="645306">
                  <a:extLst>
                    <a:ext uri="{9D8B030D-6E8A-4147-A177-3AD203B41FA5}">
                      <a16:colId xmlns:a16="http://schemas.microsoft.com/office/drawing/2014/main" val="2743119837"/>
                    </a:ext>
                  </a:extLst>
                </a:gridCol>
              </a:tblGrid>
              <a:tr h="1727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TIME</a:t>
                      </a:r>
                    </a:p>
                    <a:p>
                      <a:pPr algn="ctr"/>
                      <a:r>
                        <a:rPr lang="en-US" sz="1200" dirty="0"/>
                        <a:t>STAMP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13:53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14:53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15:53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16:53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17:53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18:53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19:53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20:53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21:53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22:53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D-1</a:t>
                      </a:r>
                    </a:p>
                    <a:p>
                      <a:pPr algn="ctr"/>
                      <a:r>
                        <a:rPr lang="en-US" sz="1200" dirty="0"/>
                        <a:t>23:53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120328"/>
                  </a:ext>
                </a:extLst>
              </a:tr>
              <a:tr h="172773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CCM</a:t>
                      </a:r>
                    </a:p>
                    <a:p>
                      <a:pPr algn="ctr"/>
                      <a:r>
                        <a:rPr lang="en-US" sz="1200" dirty="0"/>
                        <a:t>(MW)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03/04</a:t>
                      </a:r>
                    </a:p>
                    <a:p>
                      <a:pPr algn="ctr"/>
                      <a:r>
                        <a:rPr lang="en-US" sz="1200" dirty="0"/>
                        <a:t>HE19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5,516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4,869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4,762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4,948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5,480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6,245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6,155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5,934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5,670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4,969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146375"/>
                  </a:ext>
                </a:extLst>
              </a:tr>
              <a:tr h="172773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03/05</a:t>
                      </a:r>
                    </a:p>
                    <a:p>
                      <a:pPr algn="ctr"/>
                      <a:r>
                        <a:rPr lang="en-US" sz="1200" dirty="0"/>
                        <a:t>HE19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-410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1,198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1,116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1,799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2,479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21971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4BC3FC4-0D32-49BE-6967-4F2D8AA7D583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6400"/>
            <a:ext cx="8229600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9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056C219D-80C3-D967-99D2-F2806DEC7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577" y="1914703"/>
            <a:ext cx="6870023" cy="429643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D68EF-80F6-D46D-4906-CA1D77378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E364D0DC-6568-37E6-F405-8117FF009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Actual vs. DA Forecast from 03/03 to 03/05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31ABBC-C27E-5101-68E2-1166F835A490}"/>
              </a:ext>
            </a:extLst>
          </p:cNvPr>
          <p:cNvSpPr txBox="1"/>
          <p:nvPr/>
        </p:nvSpPr>
        <p:spPr>
          <a:xfrm>
            <a:off x="333375" y="714375"/>
            <a:ext cx="8601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On Mar 4</a:t>
            </a:r>
            <a:r>
              <a:rPr lang="en-US" baseline="30000" dirty="0"/>
              <a:t>th</a:t>
            </a:r>
            <a:r>
              <a:rPr lang="en-US" dirty="0"/>
              <a:t>, wind was over-forecasted, load was under-forecasted, and there was an overall under-forecast in net load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Furthermore, temperatures and net load on Mar 5</a:t>
            </a:r>
            <a:r>
              <a:rPr lang="en-US" baseline="30000" dirty="0"/>
              <a:t>th</a:t>
            </a:r>
            <a:r>
              <a:rPr lang="en-US" dirty="0"/>
              <a:t> were forecasted to be higher than on Mar 4</a:t>
            </a:r>
            <a:r>
              <a:rPr lang="en-US" baseline="30000" dirty="0"/>
              <a:t>th</a:t>
            </a:r>
            <a:r>
              <a:rPr lang="en-US" sz="1800" dirty="0"/>
              <a:t>, with the net </a:t>
            </a:r>
            <a:r>
              <a:rPr lang="en-US" dirty="0"/>
              <a:t>load forecasted to be ~4,200 MW higher on Mar 5</a:t>
            </a:r>
            <a:r>
              <a:rPr lang="en-US" baseline="30000" dirty="0"/>
              <a:t>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7CF24D-C6B0-B630-47AE-27508F681C2E}"/>
              </a:ext>
            </a:extLst>
          </p:cNvPr>
          <p:cNvSpPr txBox="1"/>
          <p:nvPr/>
        </p:nvSpPr>
        <p:spPr>
          <a:xfrm>
            <a:off x="3521529" y="3581400"/>
            <a:ext cx="740229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Avg. Actual Load:</a:t>
            </a:r>
          </a:p>
          <a:p>
            <a:r>
              <a:rPr lang="en-US" sz="1100" dirty="0"/>
              <a:t>50,259 MW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8875B-DA86-6AFE-963A-2D9066C6AEF2}"/>
              </a:ext>
            </a:extLst>
          </p:cNvPr>
          <p:cNvSpPr txBox="1"/>
          <p:nvPr/>
        </p:nvSpPr>
        <p:spPr>
          <a:xfrm>
            <a:off x="8038111" y="3572924"/>
            <a:ext cx="892629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Avg. Forecast Load:</a:t>
            </a:r>
          </a:p>
          <a:p>
            <a:r>
              <a:rPr lang="en-US" sz="1100" dirty="0"/>
              <a:t>53,558 MW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C6AE2-848D-7C8A-55EB-78C67AAAF170}"/>
              </a:ext>
            </a:extLst>
          </p:cNvPr>
          <p:cNvSpPr txBox="1"/>
          <p:nvPr/>
        </p:nvSpPr>
        <p:spPr>
          <a:xfrm>
            <a:off x="3543300" y="4950278"/>
            <a:ext cx="740229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Avg. Actual </a:t>
            </a:r>
          </a:p>
          <a:p>
            <a:r>
              <a:rPr lang="en-US" sz="1100" dirty="0"/>
              <a:t>Net Load:</a:t>
            </a:r>
          </a:p>
          <a:p>
            <a:r>
              <a:rPr lang="en-US" sz="1100" dirty="0"/>
              <a:t>38,237 MW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43BD9B-D1C4-0E88-0B72-B79FC771448D}"/>
              </a:ext>
            </a:extLst>
          </p:cNvPr>
          <p:cNvSpPr txBox="1"/>
          <p:nvPr/>
        </p:nvSpPr>
        <p:spPr>
          <a:xfrm>
            <a:off x="8020296" y="4917622"/>
            <a:ext cx="892629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Avg. Forecast </a:t>
            </a:r>
          </a:p>
          <a:p>
            <a:r>
              <a:rPr lang="en-US" sz="1100" dirty="0"/>
              <a:t>Net Load:</a:t>
            </a:r>
          </a:p>
          <a:p>
            <a:r>
              <a:rPr lang="en-US" sz="1100" dirty="0"/>
              <a:t>39,400 MW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F64BA56-7578-3479-7E9E-1105AFABA284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261758" y="3835316"/>
            <a:ext cx="348344" cy="9826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04F854-1729-386C-5E75-49706979712A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4283529" y="5200948"/>
            <a:ext cx="326571" cy="32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8096D8-2A0E-F9E2-B0DE-E22ECC431E76}"/>
              </a:ext>
            </a:extLst>
          </p:cNvPr>
          <p:cNvCxnSpPr>
            <a:cxnSpLocks/>
          </p:cNvCxnSpPr>
          <p:nvPr/>
        </p:nvCxnSpPr>
        <p:spPr>
          <a:xfrm flipH="1" flipV="1">
            <a:off x="7658100" y="5171537"/>
            <a:ext cx="32657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F05FEFC-070D-CB33-4222-AFECE0E49338}"/>
              </a:ext>
            </a:extLst>
          </p:cNvPr>
          <p:cNvSpPr txBox="1"/>
          <p:nvPr/>
        </p:nvSpPr>
        <p:spPr>
          <a:xfrm>
            <a:off x="5181600" y="6147345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*No impact from Solar Forecast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1A7A784-512B-C576-4BE3-2FA7FABE2189}"/>
              </a:ext>
            </a:extLst>
          </p:cNvPr>
          <p:cNvCxnSpPr>
            <a:cxnSpLocks/>
          </p:cNvCxnSpPr>
          <p:nvPr/>
        </p:nvCxnSpPr>
        <p:spPr>
          <a:xfrm flipH="1" flipV="1">
            <a:off x="7667999" y="3827648"/>
            <a:ext cx="32657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00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D68EF-80F6-D46D-4906-CA1D77378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E364D0DC-6568-37E6-F405-8117FF009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Offline Units for HE19 on 03/05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F07448-1467-BE33-2E39-E0D50598BB4C}"/>
              </a:ext>
            </a:extLst>
          </p:cNvPr>
          <p:cNvSpPr txBox="1"/>
          <p:nvPr/>
        </p:nvSpPr>
        <p:spPr>
          <a:xfrm>
            <a:off x="6099315" y="5896835"/>
            <a:ext cx="2435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Unit C* represents Unit 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41DA79-9D20-32AE-D1E7-E2E5C387849E}"/>
              </a:ext>
            </a:extLst>
          </p:cNvPr>
          <p:cNvSpPr txBox="1"/>
          <p:nvPr/>
        </p:nvSpPr>
        <p:spPr>
          <a:xfrm>
            <a:off x="381000" y="875851"/>
            <a:ext cx="83735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At 22:28 PM on 03/04, when the decision to commit additional units was made, Unit 5 had the shortest startup time among resources that were not short start units.  Due to longer startup time, Unit D would not be available until after peak for 03/05.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Additionally, Unit A and Unit B were also </a:t>
            </a:r>
            <a:r>
              <a:rPr lang="en-US" dirty="0" err="1"/>
              <a:t>RUCd</a:t>
            </a:r>
            <a:r>
              <a:rPr lang="en-US" dirty="0"/>
              <a:t> at 02:38am on 03/05. 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74B7AC-70B2-C696-D95A-C5CA7AB0E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06" y="2534478"/>
            <a:ext cx="9144000" cy="336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7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D68EF-80F6-D46D-4906-CA1D77378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436D553B-0A1A-465E-BE37-71246DCE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4EC144-4BAE-230B-9E46-FA497CC4EFB9}"/>
              </a:ext>
            </a:extLst>
          </p:cNvPr>
          <p:cNvSpPr txBox="1"/>
          <p:nvPr/>
        </p:nvSpPr>
        <p:spPr>
          <a:xfrm>
            <a:off x="609599" y="1006257"/>
            <a:ext cx="78268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D0D0D"/>
                </a:solidFill>
                <a:effectLst/>
              </a:rPr>
              <a:t>The manual RUCs on 03/04 and 03/05 were in response to extremely low committed capacity margins projections for the peak hours on these days.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D0D0D"/>
                </a:solidFill>
              </a:rPr>
              <a:t>These were</a:t>
            </a:r>
            <a:r>
              <a:rPr lang="en-US" sz="2000" b="0" i="0" dirty="0">
                <a:solidFill>
                  <a:srgbClr val="0D0D0D"/>
                </a:solidFill>
                <a:effectLst/>
              </a:rPr>
              <a:t> caused by forced outages, delays in </a:t>
            </a:r>
            <a:r>
              <a:rPr lang="en-US" sz="2000" b="0" i="0" dirty="0" err="1">
                <a:solidFill>
                  <a:srgbClr val="0D0D0D"/>
                </a:solidFill>
                <a:effectLst/>
              </a:rPr>
              <a:t>outaged</a:t>
            </a:r>
            <a:r>
              <a:rPr lang="en-US" sz="2000" b="0" i="0" dirty="0">
                <a:solidFill>
                  <a:srgbClr val="0D0D0D"/>
                </a:solidFill>
                <a:effectLst/>
              </a:rPr>
              <a:t> units returning to service, and higher forecasted net load.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437367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</TotalTime>
  <Words>1124</Words>
  <Application>Microsoft Office PowerPoint</Application>
  <PresentationFormat>On-screen Show (4:3)</PresentationFormat>
  <Paragraphs>228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Segoe UI</vt:lpstr>
      <vt:lpstr>Wingdings</vt:lpstr>
      <vt:lpstr>Cover Slide</vt:lpstr>
      <vt:lpstr>Horizontal Theme</vt:lpstr>
      <vt:lpstr>Vertical Theme</vt:lpstr>
      <vt:lpstr>PowerPoint Presentation</vt:lpstr>
      <vt:lpstr>Reliability Unit Commitment (RUC)</vt:lpstr>
      <vt:lpstr>Committed Capacity Margin (CCM) Calculation</vt:lpstr>
      <vt:lpstr>Reasons for RUC</vt:lpstr>
      <vt:lpstr>Details on RUCed Units</vt:lpstr>
      <vt:lpstr>Committed Capacity Margin (CCM) – 03/04 and 03/05</vt:lpstr>
      <vt:lpstr>Actual vs. DA Forecast from 03/03 to 03/05</vt:lpstr>
      <vt:lpstr>Offline Units for HE19 on 03/05</vt:lpstr>
      <vt:lpstr>Conclusion</vt:lpstr>
      <vt:lpstr>Appendix</vt:lpstr>
      <vt:lpstr>Net Load Forecast Error from 03/03 to 03/04</vt:lpstr>
      <vt:lpstr>Details for HE19 on 03/04 and 03/05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Hinojosa, Luis</cp:lastModifiedBy>
  <cp:revision>43</cp:revision>
  <cp:lastPrinted>2017-10-10T21:31:05Z</cp:lastPrinted>
  <dcterms:created xsi:type="dcterms:W3CDTF">2016-01-21T15:20:31Z</dcterms:created>
  <dcterms:modified xsi:type="dcterms:W3CDTF">2024-04-02T20:16:32Z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