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19"/>
  </p:notesMasterIdLst>
  <p:handoutMasterIdLst>
    <p:handoutMasterId r:id="rId20"/>
  </p:handoutMasterIdLst>
  <p:sldIdLst>
    <p:sldId id="579" r:id="rId7"/>
    <p:sldId id="549" r:id="rId8"/>
    <p:sldId id="550" r:id="rId9"/>
    <p:sldId id="551" r:id="rId10"/>
    <p:sldId id="552" r:id="rId11"/>
    <p:sldId id="553" r:id="rId12"/>
    <p:sldId id="554" r:id="rId13"/>
    <p:sldId id="578" r:id="rId14"/>
    <p:sldId id="555" r:id="rId15"/>
    <p:sldId id="575" r:id="rId16"/>
    <p:sldId id="577" r:id="rId17"/>
    <p:sldId id="556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93C61"/>
    <a:srgbClr val="00AEC7"/>
    <a:srgbClr val="E6EBF0"/>
    <a:srgbClr val="98C3FA"/>
    <a:srgbClr val="70CDD9"/>
    <a:srgbClr val="8DC3E5"/>
    <a:srgbClr val="A9E5EA"/>
    <a:srgbClr val="5B6770"/>
    <a:srgbClr val="26D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254" autoAdjust="0"/>
  </p:normalViewPr>
  <p:slideViewPr>
    <p:cSldViewPr snapToGrid="0"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2613F-3576-4EE9-945C-25503B987A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5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19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65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Segoe UI" panose="020B0502040204020203" pitchFamily="34" charset="0"/>
              </a:rPr>
              <a:t>Can you also include a 3HA forecast? Will that show under forecast in net load for 3/4 also?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302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083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25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124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53683"/>
            <a:ext cx="8534400" cy="2042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650E65A-77F2-BD31-7884-036E0E1C769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038600"/>
            <a:ext cx="8340436" cy="20573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307E5F9A-4C8E-B655-9F97-B41B055E27A3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219201"/>
            <a:ext cx="8305800" cy="2042317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5108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0BA04B7-EE99-D736-11AC-D183C0DF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5A8A3F-3706-273B-1AFB-760A102730E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29BC0-04FA-F2B5-5399-0E40A64D356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838199"/>
            <a:ext cx="3352800" cy="54102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2EE9DFC8-B2E5-E793-2150-517381008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78E2229-F384-0D03-A606-DDA1EF9C159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1692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A025B271-82B7-1F6E-F1D4-5CDE1CA26D69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026729" y="762000"/>
            <a:ext cx="2819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17644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84D1CB6-92C2-F892-BEE2-D7DE748AC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29"/>
            <a:ext cx="73914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8241" y="3962400"/>
            <a:ext cx="554416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D3E071B-3191-735B-1E53-53195D771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775D9C-A163-0AE2-B1A6-0B1992510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EF50F-9FD6-D876-630B-1BB9772EDA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7620002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A9812F-1971-A6EB-3683-540A7570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3FC956-A879-5B22-35BA-D236C87F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6A410FC-F79C-D1EE-BC59-B3D7D498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96012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A8D8C4E-4BE2-888F-3F85-54FC3D912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73ABB5D-9742-CBF2-15A7-11E66774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4572000" cy="61722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nd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42DC6D-47B2-4BEB-A8AA-8A0002CC1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922C3B1-E57B-52E5-9F21-33863CDB2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89977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182A6B-DC34-4468-C956-97A4DC543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7AFAAF5-F226-6389-E586-DC046360078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1600200" y="3429000"/>
            <a:ext cx="7010400" cy="2819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99807EB-47DD-8DF6-305A-C4E5A3D89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0"/>
            <a:ext cx="7696200" cy="3429000"/>
          </a:xfrm>
          <a:prstGeom prst="rect">
            <a:avLst/>
          </a:prstGeom>
        </p:spPr>
        <p:txBody>
          <a:bodyPr lIns="914400" tIns="91440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4264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A4A3320-2AAB-0F80-784F-76D0C98A4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17BDA0E-C1F9-FF52-4A21-937465BDD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4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3CF171C-297F-4950-0C7E-D8D375822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EB5CE23-0801-2645-C33A-9F9E19FF4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8A263E8-3DE1-FE29-FE2A-6585C0D4DCC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24D0FB-E176-3A85-94A0-3D5271A7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09889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699664-72AA-34F1-784C-6E6582F03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06EE49-B184-8DE1-DEB3-C9D706F27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990600"/>
            <a:ext cx="33528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830282-F265-20EB-31BA-835917B411D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105400" y="990601"/>
            <a:ext cx="3505200" cy="541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2C17FD-3EC6-0937-A579-73189B20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638300" y="1127931"/>
            <a:ext cx="7213840" cy="26284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 marL="914400" indent="0">
              <a:buNone/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638300" y="3962400"/>
            <a:ext cx="7213840" cy="2268313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FB956A1-A25D-DD57-0C23-A5E2DB94E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F52A6F6-BF09-CAD7-9F06-9654C6694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72282"/>
            <a:ext cx="7315200" cy="518318"/>
          </a:xfrm>
          <a:prstGeom prst="rect">
            <a:avLst/>
          </a:prstGeom>
        </p:spPr>
        <p:txBody>
          <a:bodyPr lIns="274320"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5B6770"/>
                </a:solidFill>
              </a:defRPr>
            </a:lvl2pPr>
            <a:lvl3pPr>
              <a:defRPr sz="1600">
                <a:solidFill>
                  <a:srgbClr val="5B6770"/>
                </a:solidFill>
              </a:defRPr>
            </a:lvl3pPr>
            <a:lvl4pPr>
              <a:defRPr sz="1400">
                <a:solidFill>
                  <a:srgbClr val="5B6770"/>
                </a:solidFill>
              </a:defRPr>
            </a:lvl4pPr>
            <a:lvl5pPr>
              <a:defRPr sz="12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514600"/>
          </a:xfrm>
          <a:prstGeom prst="rect">
            <a:avLst/>
          </a:prstGeom>
        </p:spPr>
        <p:txBody>
          <a:bodyPr lIns="274320" tIns="274320" rIns="274320" bIns="36576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4290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28BCE00-998E-E986-BAB5-DFC04DAB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0386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800600"/>
            <a:ext cx="8534400" cy="12954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slideLayout" Target="../slideLayouts/slideLayout20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7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13" r:id="rId5"/>
    <p:sldLayoutId id="2147483714" r:id="rId6"/>
    <p:sldLayoutId id="2147483715" r:id="rId7"/>
    <p:sldLayoutId id="2147483716" r:id="rId8"/>
    <p:sldLayoutId id="2147483755" r:id="rId9"/>
    <p:sldLayoutId id="2147483756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22" r:id="rId16"/>
    <p:sldLayoutId id="2147483737" r:id="rId17"/>
    <p:sldLayoutId id="2147483721" r:id="rId18"/>
    <p:sldLayoutId id="2147483757" r:id="rId1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2" y="5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914400" y="6019800"/>
            <a:ext cx="3" cy="4572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627B9B1-E043-8DC1-3EC7-0618B8D4608F}"/>
              </a:ext>
            </a:extLst>
          </p:cNvPr>
          <p:cNvSpPr/>
          <p:nvPr userDrawn="1"/>
        </p:nvSpPr>
        <p:spPr>
          <a:xfrm>
            <a:off x="8534402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0C3A2F-8F20-B658-C764-43B7B4E03C14}"/>
              </a:ext>
            </a:extLst>
          </p:cNvPr>
          <p:cNvSpPr/>
          <p:nvPr userDrawn="1"/>
        </p:nvSpPr>
        <p:spPr>
          <a:xfrm>
            <a:off x="9019630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8D08-DDEE-00ED-73FF-063414CEEA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AB031E7-226A-613D-9699-D5B9B138274C}"/>
              </a:ext>
            </a:extLst>
          </p:cNvPr>
          <p:cNvCxnSpPr>
            <a:cxnSpLocks/>
          </p:cNvCxnSpPr>
          <p:nvPr userDrawn="1"/>
        </p:nvCxnSpPr>
        <p:spPr>
          <a:xfrm>
            <a:off x="914402" y="6477005"/>
            <a:ext cx="813815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A18A6C-1485-2DE6-42D7-00D0F66FEAE0}"/>
              </a:ext>
            </a:extLst>
          </p:cNvPr>
          <p:cNvSpPr txBox="1"/>
          <p:nvPr userDrawn="1"/>
        </p:nvSpPr>
        <p:spPr>
          <a:xfrm>
            <a:off x="8382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3624263" y="1325563"/>
            <a:ext cx="5519737" cy="230505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solidFill>
                  <a:schemeClr val="tx2"/>
                </a:solidFill>
              </a:rPr>
              <a:t>Discuss March Request Regarding RUC of Resource with Long Min. Run Time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3694389" y="4797356"/>
            <a:ext cx="4465637" cy="649287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chemeClr val="tx2"/>
                </a:solidFill>
              </a:rPr>
              <a:t>April 3, 2024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tx2"/>
                </a:solidFill>
              </a:rPr>
              <a:t>WMS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3624263" y="3429000"/>
            <a:ext cx="4465637" cy="92392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ERCOT Staff</a:t>
            </a:r>
          </a:p>
        </p:txBody>
      </p:sp>
    </p:spTree>
    <p:extLst>
      <p:ext uri="{BB962C8B-B14F-4D97-AF65-F5344CB8AC3E}">
        <p14:creationId xmlns:p14="http://schemas.microsoft.com/office/powerpoint/2010/main" val="2232321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3A2B659-16EB-9730-95A1-724A2DB1DB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DA5664-87DB-C9AC-2FD7-FA8B16CDF7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898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8D68EF-80F6-D46D-4906-CA1D77378E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E364D0DC-6568-37E6-F405-8117FF009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Net Load Forecast Error from 03/03 to 03/04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31ABBC-C27E-5101-68E2-1166F835A490}"/>
              </a:ext>
            </a:extLst>
          </p:cNvPr>
          <p:cNvSpPr txBox="1"/>
          <p:nvPr/>
        </p:nvSpPr>
        <p:spPr>
          <a:xfrm>
            <a:off x="381000" y="866873"/>
            <a:ext cx="81412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In consideration for Net Load Error on Mar 4</a:t>
            </a:r>
            <a:r>
              <a:rPr lang="en-US" baseline="30000" dirty="0"/>
              <a:t>th</a:t>
            </a:r>
            <a:r>
              <a:rPr lang="en-US" dirty="0"/>
              <a:t>, we see that even in accounting for closer to the operating hour forecasts, the net load was still underestimated and was a concern for the net load forecast for 03/05.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D7B9FD4-E6D5-C447-A07F-E12FFAB827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74" y="1819526"/>
            <a:ext cx="8312727" cy="412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72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8D68EF-80F6-D46D-4906-CA1D77378E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626BF7C3-D5A4-6E97-4500-84CE628F8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Details for HE19 on 03/04 and 03/05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B01B91-F732-FC26-1BAB-C2BFD21AD8E5}"/>
              </a:ext>
            </a:extLst>
          </p:cNvPr>
          <p:cNvSpPr txBox="1"/>
          <p:nvPr/>
        </p:nvSpPr>
        <p:spPr>
          <a:xfrm>
            <a:off x="609599" y="701457"/>
            <a:ext cx="782682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On Mar 3</a:t>
            </a:r>
            <a:r>
              <a:rPr lang="en-US" sz="1400" baseline="30000" dirty="0"/>
              <a:t>rd</a:t>
            </a:r>
            <a:r>
              <a:rPr lang="en-US" sz="1400" dirty="0"/>
              <a:t> at 20:26 PM, decided RUC Unit 1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On Mar 3</a:t>
            </a:r>
            <a:r>
              <a:rPr lang="en-US" sz="1400" baseline="30000" dirty="0"/>
              <a:t>rd</a:t>
            </a:r>
            <a:r>
              <a:rPr lang="en-US" sz="1400" dirty="0"/>
              <a:t> at 22:48 PM, Large Nuclear Unit (HSL 1,330 MW) updated the COP to delay its return till Mar 4</a:t>
            </a:r>
            <a:r>
              <a:rPr lang="en-US" sz="1400" baseline="30000" dirty="0"/>
              <a:t>th</a:t>
            </a:r>
            <a:r>
              <a:rPr lang="en-US" sz="1400" dirty="0"/>
              <a:t> 20:00 PM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On Mar 4</a:t>
            </a:r>
            <a:r>
              <a:rPr lang="en-US" sz="1400" baseline="30000" dirty="0"/>
              <a:t>th</a:t>
            </a:r>
            <a:r>
              <a:rPr lang="en-US" sz="1400" dirty="0"/>
              <a:t> decided RUC Unit 2 (at 00:34 AM), Unit 3 (at 05:36 AM), and Unit 4 (at 07:35 AM)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On Mar 4</a:t>
            </a:r>
            <a:r>
              <a:rPr lang="en-US" sz="1400" baseline="30000" dirty="0"/>
              <a:t>th</a:t>
            </a:r>
            <a:r>
              <a:rPr lang="en-US" sz="1400" dirty="0"/>
              <a:t> at 11:00 AM, Large Coal Unit (HSL 782 MW) tripped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On Mar 4</a:t>
            </a:r>
            <a:r>
              <a:rPr lang="en-US" sz="1400" baseline="30000" dirty="0"/>
              <a:t>th</a:t>
            </a:r>
            <a:r>
              <a:rPr lang="en-US" sz="1400" dirty="0"/>
              <a:t> executed RUC 4 units, Unit 1 (at 01:00 AM, HSL 250 MW), Unit 2 (at 15:00 PM, HSL 230 MW), Unit 3 (at 17:00 PM, HSL 120 MW), and Unit 4 (at 18:00 PM, HSL 392 MW)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On Mar 4</a:t>
            </a:r>
            <a:r>
              <a:rPr lang="en-US" sz="1400" baseline="30000" dirty="0"/>
              <a:t>th</a:t>
            </a:r>
            <a:r>
              <a:rPr lang="en-US" sz="1400" dirty="0"/>
              <a:t> at 18:40 PM, 550 MW ECRS released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 Mar 4</a:t>
            </a:r>
            <a:r>
              <a:rPr lang="en-US" sz="1400" baseline="30000" dirty="0"/>
              <a:t>th</a:t>
            </a:r>
            <a:r>
              <a:rPr lang="en-US" sz="1400" dirty="0"/>
              <a:t> at 19:46 PM, Large Nuclear Unit returned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 Mar 4</a:t>
            </a:r>
            <a:r>
              <a:rPr lang="en-US" sz="1400" baseline="30000" dirty="0"/>
              <a:t>th</a:t>
            </a:r>
            <a:r>
              <a:rPr lang="en-US" sz="1400" dirty="0"/>
              <a:t> at 20:46 PM, Large Coal Unit returned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 Mar 4</a:t>
            </a:r>
            <a:r>
              <a:rPr lang="en-US" sz="1400" baseline="30000" dirty="0"/>
              <a:t>th</a:t>
            </a:r>
            <a:r>
              <a:rPr lang="en-US" sz="1400" dirty="0"/>
              <a:t> at 22:28 PM, decided RUC Unit 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 Mar 5</a:t>
            </a:r>
            <a:r>
              <a:rPr lang="en-US" sz="1400" baseline="30000" dirty="0"/>
              <a:t>th</a:t>
            </a:r>
            <a:r>
              <a:rPr lang="en-US" sz="1400" dirty="0"/>
              <a:t> decided RUC Unit 6 (at 02:26 AM) and Unit 7 (at 11:34 AM)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 Mar 5</a:t>
            </a:r>
            <a:r>
              <a:rPr lang="en-US" sz="1400" baseline="30000" dirty="0"/>
              <a:t>th</a:t>
            </a:r>
            <a:r>
              <a:rPr lang="en-US" sz="1400" dirty="0"/>
              <a:t> executed RUC 3 units, Unit 7 (at 13:00 PM, HSL 36 MW), Unit 5 (at 16:00 PM, HSL 572 MW), and Unit 6 (at 18:00 PM, HSL 18 MW)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607468-C8FD-E3CE-F6C1-23A3B3CCFBD7}"/>
              </a:ext>
            </a:extLst>
          </p:cNvPr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07572" y="3777344"/>
            <a:ext cx="7772400" cy="265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392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431EAA-58E5-A784-9766-F191CC4BF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431A068D-7BF1-0626-B255-494A16299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Reliability Unit Commitment (RUC)</a:t>
            </a:r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81860FC1-45DD-8B6B-404E-35EA6AD280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1411652"/>
              </p:ext>
            </p:extLst>
          </p:nvPr>
        </p:nvGraphicFramePr>
        <p:xfrm>
          <a:off x="2743200" y="2783164"/>
          <a:ext cx="1600201" cy="19412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3999482840"/>
                    </a:ext>
                  </a:extLst>
                </a:gridCol>
              </a:tblGrid>
              <a:tr h="19412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Committed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Capacity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059845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2C6FAF5-13DC-4F39-29BE-4101C5F176E0}"/>
              </a:ext>
            </a:extLst>
          </p:cNvPr>
          <p:cNvSpPr txBox="1">
            <a:spLocks/>
          </p:cNvSpPr>
          <p:nvPr/>
        </p:nvSpPr>
        <p:spPr>
          <a:xfrm>
            <a:off x="152400" y="986372"/>
            <a:ext cx="8991599" cy="766228"/>
          </a:xfrm>
          <a:prstGeom prst="rect">
            <a:avLst/>
          </a:prstGeom>
        </p:spPr>
        <p:txBody>
          <a:bodyPr lIns="274320" tIns="274320" rIns="274320" bIns="274320"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A cost-optimized process utilized by ERCOT to ensure adequate capacity is available in the proper locations to serve the forecasted load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F2B6E80-B30A-335A-16FD-48B3B58795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5554204"/>
              </p:ext>
            </p:extLst>
          </p:nvPr>
        </p:nvGraphicFramePr>
        <p:xfrm>
          <a:off x="4610100" y="2021164"/>
          <a:ext cx="1600200" cy="27032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3999482840"/>
                    </a:ext>
                  </a:extLst>
                </a:gridCol>
              </a:tblGrid>
              <a:tr h="27032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Forecasted</a:t>
                      </a: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Load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059845"/>
                  </a:ext>
                </a:extLst>
              </a:tr>
            </a:tbl>
          </a:graphicData>
        </a:graphic>
      </p:graphicFrame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2C9F3A2C-7192-F5E8-827D-2DB6EB9B1C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4929003"/>
              </p:ext>
            </p:extLst>
          </p:nvPr>
        </p:nvGraphicFramePr>
        <p:xfrm>
          <a:off x="2743199" y="2021164"/>
          <a:ext cx="1600200" cy="68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3999482840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RUC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059845"/>
                  </a:ext>
                </a:extLst>
              </a:tr>
            </a:tbl>
          </a:graphicData>
        </a:graphic>
      </p:graphicFrame>
      <p:sp>
        <p:nvSpPr>
          <p:cNvPr id="10" name="Content Placeholder 13">
            <a:extLst>
              <a:ext uri="{FF2B5EF4-FFF2-40B4-BE49-F238E27FC236}">
                <a16:creationId xmlns:a16="http://schemas.microsoft.com/office/drawing/2014/main" id="{CEDBE641-3AFB-CB3E-371A-B0ECAF8F0D94}"/>
              </a:ext>
            </a:extLst>
          </p:cNvPr>
          <p:cNvSpPr txBox="1">
            <a:spLocks/>
          </p:cNvSpPr>
          <p:nvPr/>
        </p:nvSpPr>
        <p:spPr>
          <a:xfrm>
            <a:off x="1824793" y="5040463"/>
            <a:ext cx="5299191" cy="74832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b="1" dirty="0"/>
              <a:t>RUC commits additional Capacity to meet </a:t>
            </a:r>
          </a:p>
          <a:p>
            <a:pPr marL="0" indent="0" algn="ctr">
              <a:buNone/>
            </a:pPr>
            <a:r>
              <a:rPr lang="en-US" sz="2000" b="1" dirty="0"/>
              <a:t>Demand + Reserves</a:t>
            </a:r>
          </a:p>
        </p:txBody>
      </p:sp>
    </p:spTree>
    <p:extLst>
      <p:ext uri="{BB962C8B-B14F-4D97-AF65-F5344CB8AC3E}">
        <p14:creationId xmlns:p14="http://schemas.microsoft.com/office/powerpoint/2010/main" val="2582787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BB75E-1AA1-1107-9210-6F42FCCD59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6DE5BA9F-F8D3-4494-4489-8FC0A51C2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Committed Capacity Margin (CCM) Calculation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236990EA-CA9C-0DA7-A26B-06A30783F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71" y="533400"/>
            <a:ext cx="8534400" cy="2866025"/>
          </a:xfrm>
        </p:spPr>
        <p:txBody>
          <a:bodyPr/>
          <a:lstStyle/>
          <a:p>
            <a:pPr algn="just"/>
            <a:r>
              <a:rPr lang="en-US" dirty="0"/>
              <a:t>Committed Capacity (CC)</a:t>
            </a:r>
          </a:p>
          <a:p>
            <a:pPr lvl="1" algn="just"/>
            <a:r>
              <a:rPr lang="en-US" dirty="0"/>
              <a:t>CC is the summation of the latest COP HSLs for online (including Resource Status of OFFNS and OFFQS) Generation Resources, plus ECRS obligation from CLRs, and excludes DC tie Export Schedules</a:t>
            </a:r>
          </a:p>
          <a:p>
            <a:pPr algn="just"/>
            <a:r>
              <a:rPr lang="en-US" sz="1800" dirty="0"/>
              <a:t>CC = Online COP HSL – max(DC tie Schedules,0) + Offline Non-Spinning + ECRS from CLR</a:t>
            </a:r>
          </a:p>
          <a:p>
            <a:pPr algn="just"/>
            <a:r>
              <a:rPr lang="en-US" sz="1800" dirty="0"/>
              <a:t>CCM = CC – LF (Load Forecast)</a:t>
            </a:r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656E4A0C-C795-B252-8F16-D2BE432820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242449"/>
              </p:ext>
            </p:extLst>
          </p:nvPr>
        </p:nvGraphicFramePr>
        <p:xfrm>
          <a:off x="1066800" y="3581399"/>
          <a:ext cx="2286000" cy="19248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48797201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613921902"/>
                    </a:ext>
                  </a:extLst>
                </a:gridCol>
              </a:tblGrid>
              <a:tr h="481219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DCSCHED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390750"/>
                  </a:ext>
                </a:extLst>
              </a:tr>
              <a:tr h="481219">
                <a:tc rowSpan="3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CC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HSLCOPE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20796"/>
                  </a:ext>
                </a:extLst>
              </a:tr>
              <a:tr h="481219">
                <a:tc v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OFFNS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819474"/>
                  </a:ext>
                </a:extLst>
              </a:tr>
              <a:tr h="481219">
                <a:tc v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ECRSOBLCL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2654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A55A9E52-2729-4981-AE61-B465C8D009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882003"/>
              </p:ext>
            </p:extLst>
          </p:nvPr>
        </p:nvGraphicFramePr>
        <p:xfrm>
          <a:off x="4114800" y="3954707"/>
          <a:ext cx="18288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613921902"/>
                    </a:ext>
                  </a:extLst>
                </a:gridCol>
              </a:tblGrid>
              <a:tr h="318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20796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LF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31920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05C6000-487D-173C-9A5E-681EB16F79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786564"/>
              </p:ext>
            </p:extLst>
          </p:nvPr>
        </p:nvGraphicFramePr>
        <p:xfrm>
          <a:off x="6705602" y="3945829"/>
          <a:ext cx="18288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613921902"/>
                    </a:ext>
                  </a:extLst>
                </a:gridCol>
              </a:tblGrid>
              <a:tr h="3183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CCM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20796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02D73A8-C04F-158D-8CFC-87B829A03A4E}"/>
              </a:ext>
            </a:extLst>
          </p:cNvPr>
          <p:cNvCxnSpPr/>
          <p:nvPr/>
        </p:nvCxnSpPr>
        <p:spPr>
          <a:xfrm>
            <a:off x="3581400" y="4686227"/>
            <a:ext cx="283885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1ABE484-84C2-146A-57AC-48EDF24AAC77}"/>
              </a:ext>
            </a:extLst>
          </p:cNvPr>
          <p:cNvCxnSpPr/>
          <p:nvPr/>
        </p:nvCxnSpPr>
        <p:spPr>
          <a:xfrm>
            <a:off x="6193115" y="4687557"/>
            <a:ext cx="283885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A2B47F-2E58-BFB0-6255-CFEE2C1235A9}"/>
              </a:ext>
            </a:extLst>
          </p:cNvPr>
          <p:cNvCxnSpPr/>
          <p:nvPr/>
        </p:nvCxnSpPr>
        <p:spPr>
          <a:xfrm>
            <a:off x="6193115" y="4839957"/>
            <a:ext cx="283885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1CE1F66-46D9-14C1-0E90-56D82B125C3E}"/>
              </a:ext>
            </a:extLst>
          </p:cNvPr>
          <p:cNvCxnSpPr>
            <a:endCxn id="9" idx="1"/>
          </p:cNvCxnSpPr>
          <p:nvPr/>
        </p:nvCxnSpPr>
        <p:spPr>
          <a:xfrm>
            <a:off x="5638800" y="4128709"/>
            <a:ext cx="106680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CD1A26E-2EB4-743C-0757-7FCA5CD820D3}"/>
              </a:ext>
            </a:extLst>
          </p:cNvPr>
          <p:cNvCxnSpPr/>
          <p:nvPr/>
        </p:nvCxnSpPr>
        <p:spPr>
          <a:xfrm>
            <a:off x="3352800" y="3954707"/>
            <a:ext cx="3352802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 8">
            <a:extLst>
              <a:ext uri="{FF2B5EF4-FFF2-40B4-BE49-F238E27FC236}">
                <a16:creationId xmlns:a16="http://schemas.microsoft.com/office/drawing/2014/main" id="{183E727B-8CD5-86FB-76A7-2E4AEB9756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320515"/>
              </p:ext>
            </p:extLst>
          </p:nvPr>
        </p:nvGraphicFramePr>
        <p:xfrm>
          <a:off x="2971800" y="5790884"/>
          <a:ext cx="6019259" cy="6742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8129">
                  <a:extLst>
                    <a:ext uri="{9D8B030D-6E8A-4147-A177-3AD203B41FA5}">
                      <a16:colId xmlns:a16="http://schemas.microsoft.com/office/drawing/2014/main" val="3842541485"/>
                    </a:ext>
                  </a:extLst>
                </a:gridCol>
                <a:gridCol w="987943">
                  <a:extLst>
                    <a:ext uri="{9D8B030D-6E8A-4147-A177-3AD203B41FA5}">
                      <a16:colId xmlns:a16="http://schemas.microsoft.com/office/drawing/2014/main" val="2944985673"/>
                    </a:ext>
                  </a:extLst>
                </a:gridCol>
                <a:gridCol w="1075789">
                  <a:extLst>
                    <a:ext uri="{9D8B030D-6E8A-4147-A177-3AD203B41FA5}">
                      <a16:colId xmlns:a16="http://schemas.microsoft.com/office/drawing/2014/main" val="1844908338"/>
                    </a:ext>
                  </a:extLst>
                </a:gridCol>
                <a:gridCol w="1242391">
                  <a:extLst>
                    <a:ext uri="{9D8B030D-6E8A-4147-A177-3AD203B41FA5}">
                      <a16:colId xmlns:a16="http://schemas.microsoft.com/office/drawing/2014/main" val="301188974"/>
                    </a:ext>
                  </a:extLst>
                </a:gridCol>
                <a:gridCol w="717773">
                  <a:extLst>
                    <a:ext uri="{9D8B030D-6E8A-4147-A177-3AD203B41FA5}">
                      <a16:colId xmlns:a16="http://schemas.microsoft.com/office/drawing/2014/main" val="1776701466"/>
                    </a:ext>
                  </a:extLst>
                </a:gridCol>
                <a:gridCol w="1097234">
                  <a:extLst>
                    <a:ext uri="{9D8B030D-6E8A-4147-A177-3AD203B41FA5}">
                      <a16:colId xmlns:a16="http://schemas.microsoft.com/office/drawing/2014/main" val="4251004802"/>
                    </a:ext>
                  </a:extLst>
                </a:gridCol>
              </a:tblGrid>
              <a:tr h="337127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● HSLCOPE:</a:t>
                      </a:r>
                      <a:endParaRPr lang="en-US" sz="1000" b="1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COP HSL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● OFFNS:</a:t>
                      </a:r>
                      <a:endParaRPr lang="en-US" sz="1000" b="1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Offline Non-Spin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000" b="1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0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02191810"/>
                  </a:ext>
                </a:extLst>
              </a:tr>
              <a:tr h="337127"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● DCSCHED:</a:t>
                      </a:r>
                      <a:endParaRPr lang="en-US" sz="1000" b="1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DC tie export schedules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● ECRSOBLCL:</a:t>
                      </a:r>
                      <a:endParaRPr lang="en-US" sz="1000" b="1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ECRS Obligation from CLRs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000" b="1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000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50785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681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8D68EF-80F6-D46D-4906-CA1D77378E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4871E758-A1B4-CC16-2D0D-DD2834D16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Reasons for RUC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8BD33D-B737-9A09-4ADF-1BDF1E7F82B9}"/>
              </a:ext>
            </a:extLst>
          </p:cNvPr>
          <p:cNvSpPr txBox="1"/>
          <p:nvPr/>
        </p:nvSpPr>
        <p:spPr>
          <a:xfrm>
            <a:off x="582359" y="2173533"/>
            <a:ext cx="3200399" cy="892552"/>
          </a:xfrm>
          <a:prstGeom prst="rect">
            <a:avLst/>
          </a:prstGeom>
          <a:noFill/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Case 1) Under Commitment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1600" dirty="0">
                <a:solidFill>
                  <a:schemeClr val="accent1"/>
                </a:solidFill>
              </a:rPr>
              <a:t>CCM</a:t>
            </a:r>
            <a:r>
              <a:rPr lang="en-US" sz="1600" dirty="0"/>
              <a:t> &lt; </a:t>
            </a:r>
            <a:r>
              <a:rPr lang="en-US" sz="1600" dirty="0">
                <a:solidFill>
                  <a:schemeClr val="accent5"/>
                </a:solidFill>
              </a:rPr>
              <a:t>6,500 MW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1600" dirty="0">
                <a:solidFill>
                  <a:schemeClr val="accent4"/>
                </a:solidFill>
              </a:rPr>
              <a:t>HASL</a:t>
            </a:r>
            <a:r>
              <a:rPr lang="en-US" sz="1600" dirty="0"/>
              <a:t> &lt; </a:t>
            </a:r>
            <a:r>
              <a:rPr lang="en-US" sz="1600" dirty="0">
                <a:solidFill>
                  <a:srgbClr val="990099"/>
                </a:solidFill>
              </a:rPr>
              <a:t>Load Forecast (LF)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F1845-300D-C7AA-D75F-9A53BFD824E8}"/>
              </a:ext>
            </a:extLst>
          </p:cNvPr>
          <p:cNvSpPr txBox="1"/>
          <p:nvPr/>
        </p:nvSpPr>
        <p:spPr>
          <a:xfrm>
            <a:off x="5070153" y="2163262"/>
            <a:ext cx="3505199" cy="861774"/>
          </a:xfrm>
          <a:prstGeom prst="rect">
            <a:avLst/>
          </a:prstGeom>
          <a:noFill/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Case 2) Extreme cold days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1600" dirty="0">
                <a:solidFill>
                  <a:schemeClr val="accent1"/>
                </a:solidFill>
              </a:rPr>
              <a:t>CCM</a:t>
            </a:r>
            <a:r>
              <a:rPr lang="en-US" sz="1600" dirty="0"/>
              <a:t> &lt; </a:t>
            </a:r>
            <a:r>
              <a:rPr lang="en-US" sz="1600" dirty="0">
                <a:solidFill>
                  <a:schemeClr val="accent5"/>
                </a:solidFill>
              </a:rPr>
              <a:t>6,500 MW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1600" dirty="0">
                <a:solidFill>
                  <a:schemeClr val="accent4"/>
                </a:solidFill>
              </a:rPr>
              <a:t>HASL</a:t>
            </a:r>
            <a:r>
              <a:rPr lang="en-US" sz="1600" dirty="0"/>
              <a:t> &gt; </a:t>
            </a:r>
            <a:r>
              <a:rPr lang="en-US" sz="1600" dirty="0">
                <a:solidFill>
                  <a:srgbClr val="990099"/>
                </a:solidFill>
              </a:rPr>
              <a:t>Load Forecast (LF)</a:t>
            </a:r>
            <a:endParaRPr lang="en-US" dirty="0">
              <a:solidFill>
                <a:srgbClr val="990099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AB24023-443E-4289-8D66-EDF2C1701097}"/>
              </a:ext>
            </a:extLst>
          </p:cNvPr>
          <p:cNvSpPr txBox="1">
            <a:spLocks/>
          </p:cNvSpPr>
          <p:nvPr/>
        </p:nvSpPr>
        <p:spPr>
          <a:xfrm>
            <a:off x="304800" y="777219"/>
            <a:ext cx="8610600" cy="1203981"/>
          </a:xfrm>
          <a:prstGeom prst="rect">
            <a:avLst/>
          </a:prstGeom>
        </p:spPr>
        <p:txBody>
          <a:bodyPr lIns="274320" tIns="274320" rIns="274320" bIns="274320"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/>
              <a:t>RUC instructions are issued when under commitment is detected to serve forecasted load + reserves</a:t>
            </a:r>
          </a:p>
          <a:p>
            <a:pPr algn="just"/>
            <a:r>
              <a:rPr lang="en-US" dirty="0"/>
              <a:t>RUC instructions are issued in anticipation of extreme cold weather/startup failures</a:t>
            </a:r>
          </a:p>
        </p:txBody>
      </p:sp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7BFC6935-CCBC-A90C-F190-70B3FA6DCC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5131077"/>
              </p:ext>
            </p:extLst>
          </p:nvPr>
        </p:nvGraphicFramePr>
        <p:xfrm>
          <a:off x="259571" y="3241041"/>
          <a:ext cx="1624008" cy="2321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4008">
                  <a:extLst>
                    <a:ext uri="{9D8B030D-6E8A-4147-A177-3AD203B41FA5}">
                      <a16:colId xmlns:a16="http://schemas.microsoft.com/office/drawing/2014/main" val="3999482840"/>
                    </a:ext>
                  </a:extLst>
                </a:gridCol>
              </a:tblGrid>
              <a:tr h="4622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RUCed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Capacity for CCM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798916"/>
                  </a:ext>
                </a:extLst>
              </a:tr>
              <a:tr h="4622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RUCed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Capacity for Shortfall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385470"/>
                  </a:ext>
                </a:extLst>
              </a:tr>
              <a:tr h="5537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Offline GEN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NSRS</a:t>
                      </a:r>
                    </a:p>
                  </a:txBody>
                  <a:tcPr anchor="ctr">
                    <a:solidFill>
                      <a:srgbClr val="993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766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Reg-Up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RRS-GEN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Online NSRS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059845"/>
                  </a:ext>
                </a:extLst>
              </a:tr>
            </a:tbl>
          </a:graphicData>
        </a:graphic>
      </p:graphicFrame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95DFFFD-3B7C-280F-1C1E-9569BA1F014D}"/>
              </a:ext>
            </a:extLst>
          </p:cNvPr>
          <p:cNvCxnSpPr/>
          <p:nvPr/>
        </p:nvCxnSpPr>
        <p:spPr>
          <a:xfrm>
            <a:off x="2219425" y="3152275"/>
            <a:ext cx="0" cy="31048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8555F36-E8DF-9C38-EEEC-BF184B7A6041}"/>
              </a:ext>
            </a:extLst>
          </p:cNvPr>
          <p:cNvSpPr txBox="1"/>
          <p:nvPr/>
        </p:nvSpPr>
        <p:spPr>
          <a:xfrm>
            <a:off x="2183840" y="4826198"/>
            <a:ext cx="1121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Online HSL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4AE587-4C5F-5074-EE8F-990461838395}"/>
              </a:ext>
            </a:extLst>
          </p:cNvPr>
          <p:cNvSpPr txBox="1"/>
          <p:nvPr/>
        </p:nvSpPr>
        <p:spPr>
          <a:xfrm>
            <a:off x="2183840" y="5140002"/>
            <a:ext cx="1388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90099"/>
                </a:solidFill>
              </a:rPr>
              <a:t>Load Forecast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C45C9B-AC0C-B0E5-F539-C733D4C11878}"/>
              </a:ext>
            </a:extLst>
          </p:cNvPr>
          <p:cNvSpPr txBox="1"/>
          <p:nvPr/>
        </p:nvSpPr>
        <p:spPr>
          <a:xfrm>
            <a:off x="2193365" y="5542716"/>
            <a:ext cx="685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4"/>
                </a:solidFill>
              </a:rPr>
              <a:t>HASL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13FD611-6799-B6CD-A22B-FC7D51743C14}"/>
              </a:ext>
            </a:extLst>
          </p:cNvPr>
          <p:cNvCxnSpPr>
            <a:cxnSpLocks/>
          </p:cNvCxnSpPr>
          <p:nvPr/>
        </p:nvCxnSpPr>
        <p:spPr>
          <a:xfrm>
            <a:off x="1881273" y="4830964"/>
            <a:ext cx="170728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0E1EFC8-2206-93C1-93B1-12C0A2D67F7B}"/>
              </a:ext>
            </a:extLst>
          </p:cNvPr>
          <p:cNvCxnSpPr>
            <a:cxnSpLocks/>
          </p:cNvCxnSpPr>
          <p:nvPr/>
        </p:nvCxnSpPr>
        <p:spPr>
          <a:xfrm>
            <a:off x="2241488" y="5140002"/>
            <a:ext cx="131849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54B6BEE-D481-5907-EC75-33CD9B96EDF8}"/>
              </a:ext>
            </a:extLst>
          </p:cNvPr>
          <p:cNvCxnSpPr>
            <a:cxnSpLocks/>
          </p:cNvCxnSpPr>
          <p:nvPr/>
        </p:nvCxnSpPr>
        <p:spPr>
          <a:xfrm>
            <a:off x="1881996" y="5560377"/>
            <a:ext cx="170728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ight Brace 16">
            <a:extLst>
              <a:ext uri="{FF2B5EF4-FFF2-40B4-BE49-F238E27FC236}">
                <a16:creationId xmlns:a16="http://schemas.microsoft.com/office/drawing/2014/main" id="{61E0DD03-99D5-F271-266E-152303717474}"/>
              </a:ext>
            </a:extLst>
          </p:cNvPr>
          <p:cNvSpPr/>
          <p:nvPr/>
        </p:nvSpPr>
        <p:spPr>
          <a:xfrm>
            <a:off x="3688571" y="3336667"/>
            <a:ext cx="149859" cy="1803970"/>
          </a:xfrm>
          <a:prstGeom prst="righ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B938FB4-BBF2-BE94-0484-7BBFF14ADB0E}"/>
              </a:ext>
            </a:extLst>
          </p:cNvPr>
          <p:cNvCxnSpPr>
            <a:cxnSpLocks/>
          </p:cNvCxnSpPr>
          <p:nvPr/>
        </p:nvCxnSpPr>
        <p:spPr>
          <a:xfrm>
            <a:off x="1885806" y="4273862"/>
            <a:ext cx="170728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4E1B5BB-BE0B-6DAF-8943-FD90A2E534D7}"/>
              </a:ext>
            </a:extLst>
          </p:cNvPr>
          <p:cNvSpPr txBox="1"/>
          <p:nvPr/>
        </p:nvSpPr>
        <p:spPr>
          <a:xfrm>
            <a:off x="2189704" y="4267512"/>
            <a:ext cx="1057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Committed Capacity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D553CAD-32AC-F4DE-E5D5-DE6A2DDFE63F}"/>
              </a:ext>
            </a:extLst>
          </p:cNvPr>
          <p:cNvSpPr txBox="1"/>
          <p:nvPr/>
        </p:nvSpPr>
        <p:spPr>
          <a:xfrm>
            <a:off x="3796521" y="4086537"/>
            <a:ext cx="1004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5"/>
                </a:solidFill>
              </a:rPr>
              <a:t>6500 MW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54EFA5B-2A9B-8008-2CFB-E286A30D2669}"/>
              </a:ext>
            </a:extLst>
          </p:cNvPr>
          <p:cNvSpPr/>
          <p:nvPr/>
        </p:nvSpPr>
        <p:spPr>
          <a:xfrm>
            <a:off x="3498071" y="4267513"/>
            <a:ext cx="149865" cy="876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CCM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B1EA66C-77B6-08D5-CA9A-BEF620059C2C}"/>
              </a:ext>
            </a:extLst>
          </p:cNvPr>
          <p:cNvCxnSpPr/>
          <p:nvPr/>
        </p:nvCxnSpPr>
        <p:spPr>
          <a:xfrm>
            <a:off x="4800600" y="3219762"/>
            <a:ext cx="0" cy="310483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23" name="Table 7">
            <a:extLst>
              <a:ext uri="{FF2B5EF4-FFF2-40B4-BE49-F238E27FC236}">
                <a16:creationId xmlns:a16="http://schemas.microsoft.com/office/drawing/2014/main" id="{BB29951C-7490-15E7-7F5C-B171B72827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41743"/>
              </p:ext>
            </p:extLst>
          </p:nvPr>
        </p:nvGraphicFramePr>
        <p:xfrm>
          <a:off x="4924281" y="3616448"/>
          <a:ext cx="1295399" cy="180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5399">
                  <a:extLst>
                    <a:ext uri="{9D8B030D-6E8A-4147-A177-3AD203B41FA5}">
                      <a16:colId xmlns:a16="http://schemas.microsoft.com/office/drawing/2014/main" val="3999482840"/>
                    </a:ext>
                  </a:extLst>
                </a:gridCol>
              </a:tblGrid>
              <a:tr h="4622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bg1"/>
                          </a:solidFill>
                        </a:rPr>
                        <a:t>RUCed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 Capacity</a:t>
                      </a: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385470"/>
                  </a:ext>
                </a:extLst>
              </a:tr>
              <a:tr h="5537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Offline GEN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NSRS</a:t>
                      </a:r>
                    </a:p>
                  </a:txBody>
                  <a:tcPr anchor="ctr">
                    <a:solidFill>
                      <a:srgbClr val="993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766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Reg-Up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RRS-GEN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Online NSRS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059845"/>
                  </a:ext>
                </a:extLst>
              </a:tr>
            </a:tbl>
          </a:graphicData>
        </a:graphic>
      </p:graphicFrame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8B620E-431C-3641-DD44-CFF03F46ACE8}"/>
              </a:ext>
            </a:extLst>
          </p:cNvPr>
          <p:cNvCxnSpPr/>
          <p:nvPr/>
        </p:nvCxnSpPr>
        <p:spPr>
          <a:xfrm>
            <a:off x="6600681" y="3153210"/>
            <a:ext cx="0" cy="31048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CB51915-35A5-1A11-3A02-85969F827AA5}"/>
              </a:ext>
            </a:extLst>
          </p:cNvPr>
          <p:cNvSpPr txBox="1"/>
          <p:nvPr/>
        </p:nvSpPr>
        <p:spPr>
          <a:xfrm>
            <a:off x="6564432" y="4683446"/>
            <a:ext cx="1121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Online HSL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0CCB3F2-F445-CCAC-6E3C-8E2286BFB32A}"/>
              </a:ext>
            </a:extLst>
          </p:cNvPr>
          <p:cNvSpPr txBox="1"/>
          <p:nvPr/>
        </p:nvSpPr>
        <p:spPr>
          <a:xfrm>
            <a:off x="6573957" y="5399964"/>
            <a:ext cx="685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4"/>
                </a:solidFill>
              </a:rPr>
              <a:t>HASL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B4F5173-B1DE-8AF6-B073-0F4CFD824A3D}"/>
              </a:ext>
            </a:extLst>
          </p:cNvPr>
          <p:cNvCxnSpPr>
            <a:cxnSpLocks/>
          </p:cNvCxnSpPr>
          <p:nvPr/>
        </p:nvCxnSpPr>
        <p:spPr>
          <a:xfrm>
            <a:off x="6218958" y="4685037"/>
            <a:ext cx="170728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3E41AC8-CA8F-063E-3D20-B56F3D8B9FE6}"/>
              </a:ext>
            </a:extLst>
          </p:cNvPr>
          <p:cNvCxnSpPr>
            <a:cxnSpLocks/>
          </p:cNvCxnSpPr>
          <p:nvPr/>
        </p:nvCxnSpPr>
        <p:spPr>
          <a:xfrm>
            <a:off x="6601398" y="5931221"/>
            <a:ext cx="131849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563BA7B-06CB-45D8-21D6-15C2F058DA42}"/>
              </a:ext>
            </a:extLst>
          </p:cNvPr>
          <p:cNvCxnSpPr>
            <a:cxnSpLocks/>
          </p:cNvCxnSpPr>
          <p:nvPr/>
        </p:nvCxnSpPr>
        <p:spPr>
          <a:xfrm>
            <a:off x="6214918" y="5414450"/>
            <a:ext cx="170728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ight Brace 29">
            <a:extLst>
              <a:ext uri="{FF2B5EF4-FFF2-40B4-BE49-F238E27FC236}">
                <a16:creationId xmlns:a16="http://schemas.microsoft.com/office/drawing/2014/main" id="{03A84283-80AF-B363-36B2-7662FC3F371C}"/>
              </a:ext>
            </a:extLst>
          </p:cNvPr>
          <p:cNvSpPr/>
          <p:nvPr/>
        </p:nvSpPr>
        <p:spPr>
          <a:xfrm>
            <a:off x="8048481" y="3741512"/>
            <a:ext cx="150167" cy="2194560"/>
          </a:xfrm>
          <a:prstGeom prst="righ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446C03E-0569-B2BB-B8CA-F00205507B5D}"/>
              </a:ext>
            </a:extLst>
          </p:cNvPr>
          <p:cNvCxnSpPr>
            <a:cxnSpLocks/>
          </p:cNvCxnSpPr>
          <p:nvPr/>
        </p:nvCxnSpPr>
        <p:spPr>
          <a:xfrm>
            <a:off x="6210156" y="4132380"/>
            <a:ext cx="170728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D3092222-7199-CA38-3D52-29933A26B3EA}"/>
              </a:ext>
            </a:extLst>
          </p:cNvPr>
          <p:cNvSpPr txBox="1"/>
          <p:nvPr/>
        </p:nvSpPr>
        <p:spPr>
          <a:xfrm>
            <a:off x="8139921" y="4702808"/>
            <a:ext cx="1004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5"/>
                </a:solidFill>
              </a:rPr>
              <a:t>6500 MW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3A30467-0E31-11BC-97D2-9FC27722061C}"/>
              </a:ext>
            </a:extLst>
          </p:cNvPr>
          <p:cNvSpPr/>
          <p:nvPr/>
        </p:nvSpPr>
        <p:spPr>
          <a:xfrm>
            <a:off x="7772256" y="4131110"/>
            <a:ext cx="154934" cy="18064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CCM</a:t>
            </a:r>
          </a:p>
        </p:txBody>
      </p:sp>
      <p:sp>
        <p:nvSpPr>
          <p:cNvPr id="34" name="Right Brace 33">
            <a:extLst>
              <a:ext uri="{FF2B5EF4-FFF2-40B4-BE49-F238E27FC236}">
                <a16:creationId xmlns:a16="http://schemas.microsoft.com/office/drawing/2014/main" id="{A85DC2D2-1445-A3C9-B390-D047C062D86E}"/>
              </a:ext>
            </a:extLst>
          </p:cNvPr>
          <p:cNvSpPr/>
          <p:nvPr/>
        </p:nvSpPr>
        <p:spPr>
          <a:xfrm>
            <a:off x="3687744" y="5180866"/>
            <a:ext cx="152394" cy="379410"/>
          </a:xfrm>
          <a:prstGeom prst="righ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5D8BFDB-0AB3-ADFD-276F-EC799A2F97DD}"/>
              </a:ext>
            </a:extLst>
          </p:cNvPr>
          <p:cNvSpPr txBox="1"/>
          <p:nvPr/>
        </p:nvSpPr>
        <p:spPr>
          <a:xfrm>
            <a:off x="3847609" y="5208033"/>
            <a:ext cx="9127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3"/>
                </a:solidFill>
              </a:rPr>
              <a:t>Shortfall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A3E13D1-4344-2CC3-E6BF-9345CE69C925}"/>
              </a:ext>
            </a:extLst>
          </p:cNvPr>
          <p:cNvCxnSpPr>
            <a:cxnSpLocks/>
          </p:cNvCxnSpPr>
          <p:nvPr/>
        </p:nvCxnSpPr>
        <p:spPr>
          <a:xfrm>
            <a:off x="1879040" y="3237206"/>
            <a:ext cx="170728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AF71367-FA66-23E6-F414-06097C872B3A}"/>
              </a:ext>
            </a:extLst>
          </p:cNvPr>
          <p:cNvCxnSpPr>
            <a:cxnSpLocks/>
          </p:cNvCxnSpPr>
          <p:nvPr/>
        </p:nvCxnSpPr>
        <p:spPr>
          <a:xfrm>
            <a:off x="1879040" y="3757692"/>
            <a:ext cx="170728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F65AE50-7B4A-7E9C-FB7C-467BC97A7A1D}"/>
              </a:ext>
            </a:extLst>
          </p:cNvPr>
          <p:cNvCxnSpPr>
            <a:cxnSpLocks/>
          </p:cNvCxnSpPr>
          <p:nvPr/>
        </p:nvCxnSpPr>
        <p:spPr>
          <a:xfrm>
            <a:off x="6217520" y="3616760"/>
            <a:ext cx="170728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06F7828F-F138-FD41-A84F-57C95F25474D}"/>
              </a:ext>
            </a:extLst>
          </p:cNvPr>
          <p:cNvSpPr txBox="1">
            <a:spLocks/>
          </p:cNvSpPr>
          <p:nvPr/>
        </p:nvSpPr>
        <p:spPr>
          <a:xfrm>
            <a:off x="2266745" y="6514396"/>
            <a:ext cx="4515055" cy="332718"/>
          </a:xfrm>
          <a:prstGeom prst="rect">
            <a:avLst/>
          </a:prstGeom>
        </p:spPr>
        <p:txBody>
          <a:bodyPr lIns="274320" tIns="274320" rIns="274320" bIns="274320"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200" kern="120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sz="1400" dirty="0"/>
              <a:t>Committed Capacity Margin (CCM) = CC - LF</a:t>
            </a:r>
            <a:endParaRPr lang="en-US" sz="1400" b="1" u="sng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3E48CA3-EF58-45A0-D39A-F907AF9AC2A3}"/>
              </a:ext>
            </a:extLst>
          </p:cNvPr>
          <p:cNvSpPr txBox="1"/>
          <p:nvPr/>
        </p:nvSpPr>
        <p:spPr>
          <a:xfrm>
            <a:off x="6553200" y="5929441"/>
            <a:ext cx="13882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990099"/>
                </a:solidFill>
              </a:rPr>
              <a:t>Load Forecast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E6374F0-771F-61CE-CEB6-00929F8A9ACA}"/>
              </a:ext>
            </a:extLst>
          </p:cNvPr>
          <p:cNvSpPr txBox="1"/>
          <p:nvPr/>
        </p:nvSpPr>
        <p:spPr>
          <a:xfrm>
            <a:off x="6582253" y="4138223"/>
            <a:ext cx="1057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Committed Capacity</a:t>
            </a:r>
          </a:p>
        </p:txBody>
      </p:sp>
    </p:spTree>
    <p:extLst>
      <p:ext uri="{BB962C8B-B14F-4D97-AF65-F5344CB8AC3E}">
        <p14:creationId xmlns:p14="http://schemas.microsoft.com/office/powerpoint/2010/main" val="2047587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8D68EF-80F6-D46D-4906-CA1D77378E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363A8C-71D7-4598-21FF-EB30F76E3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Details on </a:t>
            </a:r>
            <a:r>
              <a:rPr lang="en-US" dirty="0" err="1"/>
              <a:t>RUCed</a:t>
            </a:r>
            <a:r>
              <a:rPr lang="en-US" dirty="0"/>
              <a:t> Units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8251D0-5C87-1D3D-C810-05E1A64B20E1}"/>
              </a:ext>
            </a:extLst>
          </p:cNvPr>
          <p:cNvSpPr txBox="1"/>
          <p:nvPr/>
        </p:nvSpPr>
        <p:spPr>
          <a:xfrm>
            <a:off x="457200" y="914400"/>
            <a:ext cx="8218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On Mar 4</a:t>
            </a:r>
            <a:r>
              <a:rPr lang="en-US" baseline="30000" dirty="0"/>
              <a:t>th</a:t>
            </a:r>
            <a:r>
              <a:rPr lang="en-US" dirty="0"/>
              <a:t> ERCOT </a:t>
            </a:r>
            <a:r>
              <a:rPr lang="en-US" dirty="0" err="1"/>
              <a:t>RUCed</a:t>
            </a:r>
            <a:r>
              <a:rPr lang="en-US" dirty="0"/>
              <a:t> four thermal units for a total of 992 MW (HSL) for 03/04 HE19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23C1CD-DDC9-5365-78F3-BE8D55F79A0C}"/>
              </a:ext>
            </a:extLst>
          </p:cNvPr>
          <p:cNvSpPr txBox="1"/>
          <p:nvPr/>
        </p:nvSpPr>
        <p:spPr>
          <a:xfrm>
            <a:off x="457200" y="3810000"/>
            <a:ext cx="8218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On Mar 5</a:t>
            </a:r>
            <a:r>
              <a:rPr lang="en-US" baseline="30000" dirty="0"/>
              <a:t>th</a:t>
            </a:r>
            <a:r>
              <a:rPr lang="en-US" dirty="0"/>
              <a:t> ERCOT </a:t>
            </a:r>
            <a:r>
              <a:rPr lang="en-US" dirty="0" err="1"/>
              <a:t>RUCed</a:t>
            </a:r>
            <a:r>
              <a:rPr lang="en-US" dirty="0"/>
              <a:t> three thermal units for a total of 626 MW (HSL) for 03/05 HE 19</a:t>
            </a:r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6C42A273-7DCE-D292-A358-BEE7916655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71367"/>
              </p:ext>
            </p:extLst>
          </p:nvPr>
        </p:nvGraphicFramePr>
        <p:xfrm>
          <a:off x="609600" y="1661160"/>
          <a:ext cx="8120745" cy="1920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3738">
                  <a:extLst>
                    <a:ext uri="{9D8B030D-6E8A-4147-A177-3AD203B41FA5}">
                      <a16:colId xmlns:a16="http://schemas.microsoft.com/office/drawing/2014/main" val="4211018385"/>
                    </a:ext>
                  </a:extLst>
                </a:gridCol>
                <a:gridCol w="1661747">
                  <a:extLst>
                    <a:ext uri="{9D8B030D-6E8A-4147-A177-3AD203B41FA5}">
                      <a16:colId xmlns:a16="http://schemas.microsoft.com/office/drawing/2014/main" val="2167696483"/>
                    </a:ext>
                  </a:extLst>
                </a:gridCol>
                <a:gridCol w="720969">
                  <a:extLst>
                    <a:ext uri="{9D8B030D-6E8A-4147-A177-3AD203B41FA5}">
                      <a16:colId xmlns:a16="http://schemas.microsoft.com/office/drawing/2014/main" val="20045275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43051977"/>
                    </a:ext>
                  </a:extLst>
                </a:gridCol>
                <a:gridCol w="3305491">
                  <a:extLst>
                    <a:ext uri="{9D8B030D-6E8A-4147-A177-3AD203B41FA5}">
                      <a16:colId xmlns:a16="http://schemas.microsoft.com/office/drawing/2014/main" val="3302563523"/>
                    </a:ext>
                  </a:extLst>
                </a:gridCol>
              </a:tblGrid>
              <a:tr h="4225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Commit 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HSL </a:t>
                      </a:r>
                    </a:p>
                    <a:p>
                      <a:pPr algn="ctr"/>
                      <a:r>
                        <a:rPr lang="en-US" sz="1600" dirty="0"/>
                        <a:t>(MW)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Delivery Date/Hours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Reason for Commitment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7832323"/>
                  </a:ext>
                </a:extLst>
              </a:tr>
              <a:tr h="24461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03/03 20:26 PM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250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03/04 HE 01 – 22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Manual commitment for capacity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690666"/>
                  </a:ext>
                </a:extLst>
              </a:tr>
              <a:tr h="2446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03/04 00:34 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03/04 HE 15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HRUC recommended for capacity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5103106"/>
                  </a:ext>
                </a:extLst>
              </a:tr>
              <a:tr h="32191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C00000"/>
                          </a:solidFill>
                        </a:rPr>
                        <a:t>03/04 05:36 AM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C00000"/>
                          </a:solidFill>
                        </a:rPr>
                        <a:t>120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</a:rPr>
                        <a:t>03/04 HE 17 – 24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</a:rPr>
                        <a:t>Manual commitment for capacity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755014"/>
                  </a:ext>
                </a:extLst>
              </a:tr>
              <a:tr h="2446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03/04 07:35 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03/04 HE 18 – 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HRUC recommended for capacity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0627474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45B2402-349C-B4E8-75CD-34C019EDD4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227623"/>
              </p:ext>
            </p:extLst>
          </p:nvPr>
        </p:nvGraphicFramePr>
        <p:xfrm>
          <a:off x="609600" y="4572000"/>
          <a:ext cx="8106728" cy="15853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5583">
                  <a:extLst>
                    <a:ext uri="{9D8B030D-6E8A-4147-A177-3AD203B41FA5}">
                      <a16:colId xmlns:a16="http://schemas.microsoft.com/office/drawing/2014/main" val="4211018385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167696483"/>
                    </a:ext>
                  </a:extLst>
                </a:gridCol>
                <a:gridCol w="705679">
                  <a:extLst>
                    <a:ext uri="{9D8B030D-6E8A-4147-A177-3AD203B41FA5}">
                      <a16:colId xmlns:a16="http://schemas.microsoft.com/office/drawing/2014/main" val="2004527563"/>
                    </a:ext>
                  </a:extLst>
                </a:gridCol>
                <a:gridCol w="1872761">
                  <a:extLst>
                    <a:ext uri="{9D8B030D-6E8A-4147-A177-3AD203B41FA5}">
                      <a16:colId xmlns:a16="http://schemas.microsoft.com/office/drawing/2014/main" val="343051977"/>
                    </a:ext>
                  </a:extLst>
                </a:gridCol>
                <a:gridCol w="3256305">
                  <a:extLst>
                    <a:ext uri="{9D8B030D-6E8A-4147-A177-3AD203B41FA5}">
                      <a16:colId xmlns:a16="http://schemas.microsoft.com/office/drawing/2014/main" val="3302563523"/>
                    </a:ext>
                  </a:extLst>
                </a:gridCol>
              </a:tblGrid>
              <a:tr h="1943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Commit 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HSL </a:t>
                      </a:r>
                    </a:p>
                    <a:p>
                      <a:pPr algn="ctr"/>
                      <a:r>
                        <a:rPr lang="en-US" sz="1600" dirty="0"/>
                        <a:t>(MW)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Delivery Date/Hours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Reason for Commitment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7832323"/>
                  </a:ext>
                </a:extLst>
              </a:tr>
              <a:tr h="1943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C00000"/>
                          </a:solidFill>
                        </a:rPr>
                        <a:t>03/04 22:28 PM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C00000"/>
                          </a:solidFill>
                        </a:rPr>
                        <a:t>572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C00000"/>
                          </a:solidFill>
                        </a:rPr>
                        <a:t>03/05 HE 16 – 24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</a:rPr>
                        <a:t>Manual commitment for capacity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690666"/>
                  </a:ext>
                </a:extLst>
              </a:tr>
              <a:tr h="33563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03/05 02:26 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03/05 HE 18 – 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HRUC recommended for capacity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5103106"/>
                  </a:ext>
                </a:extLst>
              </a:tr>
              <a:tr h="25572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03/05 11:34 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03/05 HE 13 – 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HRUC for congestion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3755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966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8D68EF-80F6-D46D-4906-CA1D77378E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C98E6840-2B8B-CB5D-AFA4-3BA06805A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Committed Capacity Margin (CCM) – 03/04 and 03/05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704A83-AD7C-199F-505E-DFCFDFB19682}"/>
              </a:ext>
            </a:extLst>
          </p:cNvPr>
          <p:cNvSpPr txBox="1"/>
          <p:nvPr/>
        </p:nvSpPr>
        <p:spPr>
          <a:xfrm>
            <a:off x="609600" y="753070"/>
            <a:ext cx="78486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dirty="0"/>
              <a:t>On Mar 3</a:t>
            </a:r>
            <a:r>
              <a:rPr lang="en-US" sz="1800" baseline="30000" dirty="0"/>
              <a:t>rd</a:t>
            </a:r>
            <a:r>
              <a:rPr lang="en-US" sz="1800" dirty="0"/>
              <a:t> at 22:48 PM, Large Nuclear Unit (HSL 1,330 MW) updated the COP to delay its return till Mar 4</a:t>
            </a:r>
            <a:r>
              <a:rPr lang="en-US" sz="1800" baseline="30000" dirty="0"/>
              <a:t>th</a:t>
            </a:r>
            <a:r>
              <a:rPr lang="en-US" sz="1800" dirty="0"/>
              <a:t> 20:00 PM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dirty="0"/>
              <a:t>On Mar 4</a:t>
            </a:r>
            <a:r>
              <a:rPr lang="en-US" sz="1800" baseline="30000" dirty="0"/>
              <a:t>th</a:t>
            </a:r>
            <a:r>
              <a:rPr lang="en-US" sz="1800" dirty="0"/>
              <a:t> at 11:00 AM, Large Coal Unit (HSL 782 MW) tripped</a:t>
            </a:r>
          </a:p>
        </p:txBody>
      </p:sp>
      <p:graphicFrame>
        <p:nvGraphicFramePr>
          <p:cNvPr id="5" name="Table 11">
            <a:extLst>
              <a:ext uri="{FF2B5EF4-FFF2-40B4-BE49-F238E27FC236}">
                <a16:creationId xmlns:a16="http://schemas.microsoft.com/office/drawing/2014/main" id="{5509D0C9-DFDE-8F3D-B7EB-F3F96D34C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049461"/>
              </p:ext>
            </p:extLst>
          </p:nvPr>
        </p:nvGraphicFramePr>
        <p:xfrm>
          <a:off x="382169" y="5029200"/>
          <a:ext cx="845820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574">
                  <a:extLst>
                    <a:ext uri="{9D8B030D-6E8A-4147-A177-3AD203B41FA5}">
                      <a16:colId xmlns:a16="http://schemas.microsoft.com/office/drawing/2014/main" val="1811515974"/>
                    </a:ext>
                  </a:extLst>
                </a:gridCol>
                <a:gridCol w="763264">
                  <a:extLst>
                    <a:ext uri="{9D8B030D-6E8A-4147-A177-3AD203B41FA5}">
                      <a16:colId xmlns:a16="http://schemas.microsoft.com/office/drawing/2014/main" val="3724222152"/>
                    </a:ext>
                  </a:extLst>
                </a:gridCol>
                <a:gridCol w="645306">
                  <a:extLst>
                    <a:ext uri="{9D8B030D-6E8A-4147-A177-3AD203B41FA5}">
                      <a16:colId xmlns:a16="http://schemas.microsoft.com/office/drawing/2014/main" val="884985604"/>
                    </a:ext>
                  </a:extLst>
                </a:gridCol>
                <a:gridCol w="645306">
                  <a:extLst>
                    <a:ext uri="{9D8B030D-6E8A-4147-A177-3AD203B41FA5}">
                      <a16:colId xmlns:a16="http://schemas.microsoft.com/office/drawing/2014/main" val="3094270097"/>
                    </a:ext>
                  </a:extLst>
                </a:gridCol>
                <a:gridCol w="645306">
                  <a:extLst>
                    <a:ext uri="{9D8B030D-6E8A-4147-A177-3AD203B41FA5}">
                      <a16:colId xmlns:a16="http://schemas.microsoft.com/office/drawing/2014/main" val="3975909569"/>
                    </a:ext>
                  </a:extLst>
                </a:gridCol>
                <a:gridCol w="645306">
                  <a:extLst>
                    <a:ext uri="{9D8B030D-6E8A-4147-A177-3AD203B41FA5}">
                      <a16:colId xmlns:a16="http://schemas.microsoft.com/office/drawing/2014/main" val="2076555138"/>
                    </a:ext>
                  </a:extLst>
                </a:gridCol>
                <a:gridCol w="645306">
                  <a:extLst>
                    <a:ext uri="{9D8B030D-6E8A-4147-A177-3AD203B41FA5}">
                      <a16:colId xmlns:a16="http://schemas.microsoft.com/office/drawing/2014/main" val="1536209281"/>
                    </a:ext>
                  </a:extLst>
                </a:gridCol>
                <a:gridCol w="645306">
                  <a:extLst>
                    <a:ext uri="{9D8B030D-6E8A-4147-A177-3AD203B41FA5}">
                      <a16:colId xmlns:a16="http://schemas.microsoft.com/office/drawing/2014/main" val="3226790061"/>
                    </a:ext>
                  </a:extLst>
                </a:gridCol>
                <a:gridCol w="645306">
                  <a:extLst>
                    <a:ext uri="{9D8B030D-6E8A-4147-A177-3AD203B41FA5}">
                      <a16:colId xmlns:a16="http://schemas.microsoft.com/office/drawing/2014/main" val="1683338544"/>
                    </a:ext>
                  </a:extLst>
                </a:gridCol>
                <a:gridCol w="645306">
                  <a:extLst>
                    <a:ext uri="{9D8B030D-6E8A-4147-A177-3AD203B41FA5}">
                      <a16:colId xmlns:a16="http://schemas.microsoft.com/office/drawing/2014/main" val="2598438712"/>
                    </a:ext>
                  </a:extLst>
                </a:gridCol>
                <a:gridCol w="645306">
                  <a:extLst>
                    <a:ext uri="{9D8B030D-6E8A-4147-A177-3AD203B41FA5}">
                      <a16:colId xmlns:a16="http://schemas.microsoft.com/office/drawing/2014/main" val="1185966772"/>
                    </a:ext>
                  </a:extLst>
                </a:gridCol>
                <a:gridCol w="645306">
                  <a:extLst>
                    <a:ext uri="{9D8B030D-6E8A-4147-A177-3AD203B41FA5}">
                      <a16:colId xmlns:a16="http://schemas.microsoft.com/office/drawing/2014/main" val="823434752"/>
                    </a:ext>
                  </a:extLst>
                </a:gridCol>
                <a:gridCol w="645306">
                  <a:extLst>
                    <a:ext uri="{9D8B030D-6E8A-4147-A177-3AD203B41FA5}">
                      <a16:colId xmlns:a16="http://schemas.microsoft.com/office/drawing/2014/main" val="2743119837"/>
                    </a:ext>
                  </a:extLst>
                </a:gridCol>
              </a:tblGrid>
              <a:tr h="17277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TIME</a:t>
                      </a:r>
                    </a:p>
                    <a:p>
                      <a:pPr algn="ctr"/>
                      <a:r>
                        <a:rPr lang="en-US" sz="1200" dirty="0"/>
                        <a:t>STAMP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D-1</a:t>
                      </a:r>
                    </a:p>
                    <a:p>
                      <a:pPr algn="ctr"/>
                      <a:r>
                        <a:rPr lang="en-US" sz="1200" dirty="0"/>
                        <a:t>13:53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D-1</a:t>
                      </a:r>
                    </a:p>
                    <a:p>
                      <a:pPr algn="ctr"/>
                      <a:r>
                        <a:rPr lang="en-US" sz="1200" dirty="0"/>
                        <a:t>14:53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D-1</a:t>
                      </a:r>
                    </a:p>
                    <a:p>
                      <a:pPr algn="ctr"/>
                      <a:r>
                        <a:rPr lang="en-US" sz="1200" dirty="0"/>
                        <a:t>15:53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D-1</a:t>
                      </a:r>
                    </a:p>
                    <a:p>
                      <a:pPr algn="ctr"/>
                      <a:r>
                        <a:rPr lang="en-US" sz="1200" dirty="0"/>
                        <a:t>16:53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D-1</a:t>
                      </a:r>
                    </a:p>
                    <a:p>
                      <a:pPr algn="ctr"/>
                      <a:r>
                        <a:rPr lang="en-US" sz="1200" dirty="0"/>
                        <a:t>17:53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D-1</a:t>
                      </a:r>
                    </a:p>
                    <a:p>
                      <a:pPr algn="ctr"/>
                      <a:r>
                        <a:rPr lang="en-US" sz="1200" dirty="0"/>
                        <a:t>18:53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D-1</a:t>
                      </a:r>
                    </a:p>
                    <a:p>
                      <a:pPr algn="ctr"/>
                      <a:r>
                        <a:rPr lang="en-US" sz="1200" dirty="0"/>
                        <a:t>19:53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D-1</a:t>
                      </a:r>
                    </a:p>
                    <a:p>
                      <a:pPr algn="ctr"/>
                      <a:r>
                        <a:rPr lang="en-US" sz="1200" dirty="0"/>
                        <a:t>20:53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D-1</a:t>
                      </a:r>
                    </a:p>
                    <a:p>
                      <a:pPr algn="ctr"/>
                      <a:r>
                        <a:rPr lang="en-US" sz="1200" dirty="0"/>
                        <a:t>21:53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D-1</a:t>
                      </a:r>
                    </a:p>
                    <a:p>
                      <a:pPr algn="ctr"/>
                      <a:r>
                        <a:rPr lang="en-US" sz="1200" dirty="0"/>
                        <a:t>22:53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D-1</a:t>
                      </a:r>
                    </a:p>
                    <a:p>
                      <a:pPr algn="ctr"/>
                      <a:r>
                        <a:rPr lang="en-US" sz="1200" dirty="0"/>
                        <a:t>23:53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120328"/>
                  </a:ext>
                </a:extLst>
              </a:tr>
              <a:tr h="172773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CCM</a:t>
                      </a:r>
                    </a:p>
                    <a:p>
                      <a:pPr algn="ctr"/>
                      <a:r>
                        <a:rPr lang="en-US" sz="1200" dirty="0"/>
                        <a:t>(MW)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03/04</a:t>
                      </a:r>
                    </a:p>
                    <a:p>
                      <a:pPr algn="ctr"/>
                      <a:r>
                        <a:rPr lang="en-US" sz="1200" dirty="0"/>
                        <a:t>HE19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5,516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4,869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4,762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4,948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5,480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6,245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6,155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5,934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5,900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5,670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4,969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146375"/>
                  </a:ext>
                </a:extLst>
              </a:tr>
              <a:tr h="172773"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03/05</a:t>
                      </a:r>
                    </a:p>
                    <a:p>
                      <a:pPr algn="ctr"/>
                      <a:r>
                        <a:rPr lang="en-US" sz="1200" dirty="0"/>
                        <a:t>HE19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-410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635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764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1,198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C00000"/>
                          </a:solidFill>
                        </a:rPr>
                        <a:t>1,116</a:t>
                      </a: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1,799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2,479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3219718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14BC3FC4-0D32-49BE-6967-4F2D8AA7D583}"/>
              </a:ext>
            </a:extLst>
          </p:cNvPr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676400"/>
            <a:ext cx="8229600" cy="338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391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056C219D-80C3-D967-99D2-F2806DEC77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577" y="1914703"/>
            <a:ext cx="6870023" cy="429643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8D68EF-80F6-D46D-4906-CA1D77378E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E364D0DC-6568-37E6-F405-8117FF009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Actual vs. DA Forecast from 03/03 to 03/05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31ABBC-C27E-5101-68E2-1166F835A490}"/>
              </a:ext>
            </a:extLst>
          </p:cNvPr>
          <p:cNvSpPr txBox="1"/>
          <p:nvPr/>
        </p:nvSpPr>
        <p:spPr>
          <a:xfrm>
            <a:off x="333375" y="714375"/>
            <a:ext cx="86010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On Mar 4</a:t>
            </a:r>
            <a:r>
              <a:rPr lang="en-US" baseline="30000" dirty="0"/>
              <a:t>th</a:t>
            </a:r>
            <a:r>
              <a:rPr lang="en-US" dirty="0"/>
              <a:t>, wind was over-forecasted, load was under-forecasted, and there was an overall under-forecast in net load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Furthermore, temperatures and net load on Mar 5</a:t>
            </a:r>
            <a:r>
              <a:rPr lang="en-US" baseline="30000" dirty="0"/>
              <a:t>th</a:t>
            </a:r>
            <a:r>
              <a:rPr lang="en-US" dirty="0"/>
              <a:t> were forecasted to be higher than on Mar 4</a:t>
            </a:r>
            <a:r>
              <a:rPr lang="en-US" baseline="30000" dirty="0"/>
              <a:t>th</a:t>
            </a:r>
            <a:r>
              <a:rPr lang="en-US" sz="1800" dirty="0"/>
              <a:t>, with the net </a:t>
            </a:r>
            <a:r>
              <a:rPr lang="en-US" dirty="0"/>
              <a:t>load forecasted to be ~4,200 MW higher on Mar 5</a:t>
            </a:r>
            <a:r>
              <a:rPr lang="en-US" baseline="30000" dirty="0"/>
              <a:t>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7CF24D-C6B0-B630-47AE-27508F681C2E}"/>
              </a:ext>
            </a:extLst>
          </p:cNvPr>
          <p:cNvSpPr txBox="1"/>
          <p:nvPr/>
        </p:nvSpPr>
        <p:spPr>
          <a:xfrm>
            <a:off x="3521529" y="3581400"/>
            <a:ext cx="740229" cy="5078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/>
              <a:t>Avg. Actual Load:</a:t>
            </a:r>
          </a:p>
          <a:p>
            <a:r>
              <a:rPr lang="en-US" sz="1100" dirty="0"/>
              <a:t>50,259 MW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C8875B-DA86-6AFE-963A-2D9066C6AEF2}"/>
              </a:ext>
            </a:extLst>
          </p:cNvPr>
          <p:cNvSpPr txBox="1"/>
          <p:nvPr/>
        </p:nvSpPr>
        <p:spPr>
          <a:xfrm>
            <a:off x="8038111" y="3572924"/>
            <a:ext cx="892629" cy="5078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/>
              <a:t>Avg. Forecast Load:</a:t>
            </a:r>
          </a:p>
          <a:p>
            <a:r>
              <a:rPr lang="en-US" sz="1100" dirty="0"/>
              <a:t>53,558 MW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8C6AE2-848D-7C8A-55EB-78C67AAAF170}"/>
              </a:ext>
            </a:extLst>
          </p:cNvPr>
          <p:cNvSpPr txBox="1"/>
          <p:nvPr/>
        </p:nvSpPr>
        <p:spPr>
          <a:xfrm>
            <a:off x="3543300" y="4950278"/>
            <a:ext cx="740229" cy="5078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/>
              <a:t>Avg. Actual </a:t>
            </a:r>
          </a:p>
          <a:p>
            <a:r>
              <a:rPr lang="en-US" sz="1100" dirty="0"/>
              <a:t>Net Load:</a:t>
            </a:r>
          </a:p>
          <a:p>
            <a:r>
              <a:rPr lang="en-US" sz="1100" dirty="0"/>
              <a:t>38,237 MW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43BD9B-D1C4-0E88-0B72-B79FC771448D}"/>
              </a:ext>
            </a:extLst>
          </p:cNvPr>
          <p:cNvSpPr txBox="1"/>
          <p:nvPr/>
        </p:nvSpPr>
        <p:spPr>
          <a:xfrm>
            <a:off x="8020296" y="4917622"/>
            <a:ext cx="892629" cy="5078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dirty="0"/>
              <a:t>Avg. Forecast </a:t>
            </a:r>
          </a:p>
          <a:p>
            <a:r>
              <a:rPr lang="en-US" sz="1100" dirty="0"/>
              <a:t>Net Load:</a:t>
            </a:r>
          </a:p>
          <a:p>
            <a:r>
              <a:rPr lang="en-US" sz="1100" dirty="0"/>
              <a:t>39,400 MW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F64BA56-7578-3479-7E9E-1105AFABA284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4261758" y="3835316"/>
            <a:ext cx="348344" cy="9826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204F854-1729-386C-5E75-49706979712A}"/>
              </a:ext>
            </a:extLst>
          </p:cNvPr>
          <p:cNvCxnSpPr>
            <a:cxnSpLocks/>
            <a:stCxn id="8" idx="3"/>
          </p:cNvCxnSpPr>
          <p:nvPr/>
        </p:nvCxnSpPr>
        <p:spPr>
          <a:xfrm flipV="1">
            <a:off x="4283529" y="5200948"/>
            <a:ext cx="326571" cy="324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28096D8-2A0E-F9E2-B0DE-E22ECC431E76}"/>
              </a:ext>
            </a:extLst>
          </p:cNvPr>
          <p:cNvCxnSpPr>
            <a:cxnSpLocks/>
          </p:cNvCxnSpPr>
          <p:nvPr/>
        </p:nvCxnSpPr>
        <p:spPr>
          <a:xfrm flipH="1" flipV="1">
            <a:off x="7658100" y="5171537"/>
            <a:ext cx="326571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F05FEFC-070D-CB33-4222-AFECE0E49338}"/>
              </a:ext>
            </a:extLst>
          </p:cNvPr>
          <p:cNvSpPr txBox="1"/>
          <p:nvPr/>
        </p:nvSpPr>
        <p:spPr>
          <a:xfrm>
            <a:off x="5181600" y="6147345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/>
              <a:t>*No impact from Solar Forecast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01A7A784-512B-C576-4BE3-2FA7FABE2189}"/>
              </a:ext>
            </a:extLst>
          </p:cNvPr>
          <p:cNvCxnSpPr>
            <a:cxnSpLocks/>
          </p:cNvCxnSpPr>
          <p:nvPr/>
        </p:nvCxnSpPr>
        <p:spPr>
          <a:xfrm flipH="1" flipV="1">
            <a:off x="7667999" y="3827648"/>
            <a:ext cx="326571" cy="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0005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8D68EF-80F6-D46D-4906-CA1D77378E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E364D0DC-6568-37E6-F405-8117FF009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Offline Units for HE19 on 03/05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F07448-1467-BE33-2E39-E0D50598BB4C}"/>
              </a:ext>
            </a:extLst>
          </p:cNvPr>
          <p:cNvSpPr txBox="1"/>
          <p:nvPr/>
        </p:nvSpPr>
        <p:spPr>
          <a:xfrm>
            <a:off x="6099315" y="5896835"/>
            <a:ext cx="24350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Unit C* represents Unit 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41DA79-9D20-32AE-D1E7-E2E5C387849E}"/>
              </a:ext>
            </a:extLst>
          </p:cNvPr>
          <p:cNvSpPr txBox="1"/>
          <p:nvPr/>
        </p:nvSpPr>
        <p:spPr>
          <a:xfrm>
            <a:off x="381000" y="875851"/>
            <a:ext cx="83735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At 22:28 PM on 03/04, when the decision to commit additional units was made, Unit 5 had the shortest startup time among resources that were not short start units.  Due to longer startup time, Unit D would not be available until after peak for 03/05.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Additionally, Unit A and Unit B were also </a:t>
            </a:r>
            <a:r>
              <a:rPr lang="en-US" dirty="0" err="1"/>
              <a:t>RUCd</a:t>
            </a:r>
            <a:r>
              <a:rPr lang="en-US" dirty="0"/>
              <a:t> at 02:38am on 03/05. 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474B7AC-70B2-C696-D95A-C5CA7AB0E4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206" y="2534478"/>
            <a:ext cx="9144000" cy="336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579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8D68EF-80F6-D46D-4906-CA1D77378E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436D553B-0A1A-465E-BE37-71246DCE7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4EC144-4BAE-230B-9E46-FA497CC4EFB9}"/>
              </a:ext>
            </a:extLst>
          </p:cNvPr>
          <p:cNvSpPr txBox="1"/>
          <p:nvPr/>
        </p:nvSpPr>
        <p:spPr>
          <a:xfrm>
            <a:off x="609599" y="1006257"/>
            <a:ext cx="78268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D0D0D"/>
                </a:solidFill>
                <a:effectLst/>
              </a:rPr>
              <a:t>The manual RUCs on 03/04 and 03/05 were in response to extremely low committed capacity margins projections for the peak hours on these days.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D0D0D"/>
                </a:solidFill>
              </a:rPr>
              <a:t>These were</a:t>
            </a:r>
            <a:r>
              <a:rPr lang="en-US" sz="2000" b="0" i="0" dirty="0">
                <a:solidFill>
                  <a:srgbClr val="0D0D0D"/>
                </a:solidFill>
                <a:effectLst/>
              </a:rPr>
              <a:t> caused by forced outages, delays in </a:t>
            </a:r>
            <a:r>
              <a:rPr lang="en-US" sz="2000" b="0" i="0" dirty="0" err="1">
                <a:solidFill>
                  <a:srgbClr val="0D0D0D"/>
                </a:solidFill>
                <a:effectLst/>
              </a:rPr>
              <a:t>outaged</a:t>
            </a:r>
            <a:r>
              <a:rPr lang="en-US" sz="2000" b="0" i="0" dirty="0">
                <a:solidFill>
                  <a:srgbClr val="0D0D0D"/>
                </a:solidFill>
                <a:effectLst/>
              </a:rPr>
              <a:t> units returning to service, and higher forecasted net load.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4373678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7" ma:contentTypeDescription="Create a new document." ma:contentTypeScope="" ma:versionID="f334b19ed6e11c8a018bfc43c5e9f5e2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6d0723ded436bfb6175ba8e1f6eccadf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  <xsd:element ref="ns2:Dimensions" minOccurs="0"/>
                <xsd:element ref="ns2:MediaServiceObjectDetectorVersions" minOccurs="0"/>
                <xsd:element ref="ns2:Mont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Confidential"/>
          <xsd:enumeration value="Public"/>
          <xsd:enumeration value="Internal"/>
          <xsd:enumeration value="Board of Directors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imensions" ma:index="12" nillable="true" ma:displayName="Dimensions" ma:format="Dropdown" ma:internalName="Dimensions">
      <xsd:simpleType>
        <xsd:restriction base="dms:Choice">
          <xsd:enumeration value="Widescreen (16:9)"/>
          <xsd:enumeration value="Default Width"/>
          <xsd:enumeration value="HD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onth" ma:index="14" nillable="true" ma:displayName="Month" ma:format="Dropdown" ma:internalName="Month">
      <xsd:simpleType>
        <xsd:restriction base="dms:Choice">
          <xsd:enumeration value="January"/>
          <xsd:enumeration value="February"/>
          <xsd:enumeration value="March"/>
          <xsd:enumeration value="April"/>
          <xsd:enumeration value="MAy"/>
          <xsd:enumeration value="June"/>
          <xsd:enumeration value="July"/>
          <xsd:enumeration value="August"/>
          <xsd:enumeration value="September"/>
          <xsd:enumeration value="October"/>
          <xsd:enumeration value="November"/>
          <xsd:enumeration value="December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  <Dimensions xmlns="8d5ee879-813f-4fb9-b7c2-a59846c21aeb">Default Width</Dimensions>
    <Month xmlns="8d5ee879-813f-4fb9-b7c2-a59846c21ae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6A6CD9-B3E1-40D4-996B-E55652A7B6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8d5ee879-813f-4fb9-b7c2-a59846c21ae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1582</TotalTime>
  <Words>1124</Words>
  <Application>Microsoft Office PowerPoint</Application>
  <PresentationFormat>On-screen Show (4:3)</PresentationFormat>
  <Paragraphs>228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Segoe UI</vt:lpstr>
      <vt:lpstr>Wingdings</vt:lpstr>
      <vt:lpstr>Cover Slide</vt:lpstr>
      <vt:lpstr>Horizontal Theme</vt:lpstr>
      <vt:lpstr>Vertical Theme</vt:lpstr>
      <vt:lpstr>PowerPoint Presentation</vt:lpstr>
      <vt:lpstr>Reliability Unit Commitment (RUC)</vt:lpstr>
      <vt:lpstr>Committed Capacity Margin (CCM) Calculation</vt:lpstr>
      <vt:lpstr>Reasons for RUC</vt:lpstr>
      <vt:lpstr>Details on RUCed Units</vt:lpstr>
      <vt:lpstr>Committed Capacity Margin (CCM) – 03/04 and 03/05</vt:lpstr>
      <vt:lpstr>Actual vs. DA Forecast from 03/03 to 03/05</vt:lpstr>
      <vt:lpstr>Offline Units for HE19 on 03/05</vt:lpstr>
      <vt:lpstr>Conclusion</vt:lpstr>
      <vt:lpstr>Appendix</vt:lpstr>
      <vt:lpstr>Net Load Forecast Error from 03/03 to 03/04</vt:lpstr>
      <vt:lpstr>Details for HE19 on 03/04 and 03/05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Hinojosa, Luis</cp:lastModifiedBy>
  <cp:revision>43</cp:revision>
  <cp:lastPrinted>2017-10-10T21:31:05Z</cp:lastPrinted>
  <dcterms:created xsi:type="dcterms:W3CDTF">2016-01-21T15:20:31Z</dcterms:created>
  <dcterms:modified xsi:type="dcterms:W3CDTF">2024-04-02T20:16:32Z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2023-04-04T20:11:24Z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2ffd7455-2a10-4c42-ab9a-33fe7556bcb5</vt:lpwstr>
  </property>
  <property fmtid="{D5CDD505-2E9C-101B-9397-08002B2CF9AE}" pid="9" name="MSIP_Label_7084cbda-52b8-46fb-a7b7-cb5bd465ed85_ContentBits">
    <vt:lpwstr>0</vt:lpwstr>
  </property>
</Properties>
</file>