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17"/>
  </p:notesMasterIdLst>
  <p:handoutMasterIdLst>
    <p:handoutMasterId r:id="rId18"/>
  </p:handoutMasterIdLst>
  <p:sldIdLst>
    <p:sldId id="270" r:id="rId4"/>
    <p:sldId id="573" r:id="rId5"/>
    <p:sldId id="574" r:id="rId6"/>
    <p:sldId id="2680" r:id="rId7"/>
    <p:sldId id="2428" r:id="rId8"/>
    <p:sldId id="2677" r:id="rId9"/>
    <p:sldId id="2675" r:id="rId10"/>
    <p:sldId id="2682" r:id="rId11"/>
    <p:sldId id="2679" r:id="rId12"/>
    <p:sldId id="2634" r:id="rId13"/>
    <p:sldId id="2626" r:id="rId14"/>
    <p:sldId id="2678" r:id="rId15"/>
    <p:sldId id="263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76508" autoAdjust="0"/>
  </p:normalViewPr>
  <p:slideViewPr>
    <p:cSldViewPr snapToGrid="0">
      <p:cViewPr varScale="1">
        <p:scale>
          <a:sx n="99" d="100"/>
          <a:sy n="99" d="100"/>
        </p:scale>
        <p:origin x="1806" y="90"/>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4/2/2024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4/2/2024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TAC Motion:  To endorse the 2024 Ancillary Services Methodology as recommended by ERCOT on the commitment from ERCOT to bring the methodology back up for TAC review by April 30, 2024</a:t>
            </a:r>
          </a:p>
          <a:p>
            <a:r>
              <a:rPr lang="en-US" dirty="0"/>
              <a:t>Source: https://www.ercot.com/files/docs/2023/12/04/2023%20TAC%20AS%20Methodology%20Ballot%2020231204.xls</a:t>
            </a:r>
          </a:p>
          <a:p>
            <a:endParaRPr lang="en-US" dirty="0"/>
          </a:p>
          <a:p>
            <a:r>
              <a:rPr lang="en-US" dirty="0"/>
              <a:t>ERCOT </a:t>
            </a:r>
            <a:r>
              <a:rPr lang="en-US" dirty="0" err="1"/>
              <a:t>BoD</a:t>
            </a:r>
            <a:r>
              <a:rPr lang="en-US" dirty="0"/>
              <a:t> Slide #7</a:t>
            </a:r>
          </a:p>
          <a:p>
            <a:r>
              <a:rPr lang="en-US" dirty="0"/>
              <a:t>ERCOT has committed to TAC to perform additional assessment related to ECRS prior to April 30, 2024 which could result in an intra-year update to the methodology or deployment procedures related to ECRS. </a:t>
            </a:r>
          </a:p>
          <a:p>
            <a:r>
              <a:rPr lang="en-US" dirty="0"/>
              <a:t>Source: https://www.ercot.com/files/docs/2023/12/11/14.1%20ERCOT%20Recommendation%20regarding%202024%20ERCOT%20Methodologies%20for%20Determining%20Minimum%20Ancillary%20Service%20Requirements.pdf</a:t>
            </a:r>
          </a:p>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2</a:t>
            </a:fld>
            <a:endParaRPr lang="en-US"/>
          </a:p>
        </p:txBody>
      </p:sp>
    </p:spTree>
    <p:extLst>
      <p:ext uri="{BB962C8B-B14F-4D97-AF65-F5344CB8AC3E}">
        <p14:creationId xmlns:p14="http://schemas.microsoft.com/office/powerpoint/2010/main" val="2283017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3</a:t>
            </a:fld>
            <a:endParaRPr lang="en-US"/>
          </a:p>
        </p:txBody>
      </p:sp>
    </p:spTree>
    <p:extLst>
      <p:ext uri="{BB962C8B-B14F-4D97-AF65-F5344CB8AC3E}">
        <p14:creationId xmlns:p14="http://schemas.microsoft.com/office/powerpoint/2010/main" val="340469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4</a:t>
            </a:fld>
            <a:endParaRPr lang="en-US"/>
          </a:p>
        </p:txBody>
      </p:sp>
    </p:spTree>
    <p:extLst>
      <p:ext uri="{BB962C8B-B14F-4D97-AF65-F5344CB8AC3E}">
        <p14:creationId xmlns:p14="http://schemas.microsoft.com/office/powerpoint/2010/main" val="1203767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72613F-3576-4EE9-945C-25503B987A39}" type="slidenum">
              <a:rPr lang="en-US" smtClean="0"/>
              <a:t>10</a:t>
            </a:fld>
            <a:endParaRPr lang="en-US"/>
          </a:p>
        </p:txBody>
      </p:sp>
    </p:spTree>
    <p:extLst>
      <p:ext uri="{BB962C8B-B14F-4D97-AF65-F5344CB8AC3E}">
        <p14:creationId xmlns:p14="http://schemas.microsoft.com/office/powerpoint/2010/main" val="1460192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ercot.com/files/docs/2024/02/13/ASDC%20Overview%20-%20RTCBTF%20-%2002212024.pptx" TargetMode="External"/><Relationship Id="rId2" Type="http://schemas.openxmlformats.org/officeDocument/2006/relationships/hyperlink" Target="https://www.ercot.com/calendar/02212024-RTCBTF-Meeting" TargetMode="Externa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calendar/03192024-2024-Ancillary-Services-Methodolog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sz="3200" dirty="0"/>
              <a:t>Discuss NPRR1224 -Potential Changes to ECRS Deployment/Release Triggers</a:t>
            </a:r>
          </a:p>
        </p:txBody>
      </p:sp>
      <p:sp>
        <p:nvSpPr>
          <p:cNvPr id="3" name="Text Placeholder 2"/>
          <p:cNvSpPr>
            <a:spLocks noGrp="1"/>
          </p:cNvSpPr>
          <p:nvPr>
            <p:ph type="body" sz="quarter" idx="3"/>
          </p:nvPr>
        </p:nvSpPr>
        <p:spPr/>
        <p:txBody>
          <a:bodyPr/>
          <a:lstStyle/>
          <a:p>
            <a:r>
              <a:rPr lang="en-US" dirty="0"/>
              <a:t>April 4, 2024</a:t>
            </a:r>
          </a:p>
          <a:p>
            <a:r>
              <a:rPr lang="en-US" dirty="0"/>
              <a:t>ROS</a:t>
            </a:r>
          </a:p>
        </p:txBody>
      </p:sp>
      <p:sp>
        <p:nvSpPr>
          <p:cNvPr id="4" name="Text Placeholder 3"/>
          <p:cNvSpPr>
            <a:spLocks noGrp="1"/>
          </p:cNvSpPr>
          <p:nvPr>
            <p:ph type="body" sz="quarter" idx="10"/>
          </p:nvPr>
        </p:nvSpPr>
        <p:spPr/>
        <p:txBody>
          <a:bodyPr/>
          <a:lstStyle/>
          <a:p>
            <a:r>
              <a:rPr lang="en-US" dirty="0"/>
              <a:t>ERCOT Staff</a:t>
            </a:r>
          </a:p>
        </p:txBody>
      </p:sp>
    </p:spTree>
    <p:extLst>
      <p:ext uri="{BB962C8B-B14F-4D97-AF65-F5344CB8AC3E}">
        <p14:creationId xmlns:p14="http://schemas.microsoft.com/office/powerpoint/2010/main" val="2188054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sz="2800" dirty="0"/>
              <a:t>Recap</a:t>
            </a:r>
            <a:r>
              <a:rPr lang="en-US" sz="2800" dirty="0">
                <a:solidFill>
                  <a:srgbClr val="FF0000"/>
                </a:solidFill>
              </a:rPr>
              <a:t> </a:t>
            </a:r>
            <a:r>
              <a:rPr lang="en-US" sz="2800" dirty="0"/>
              <a:t>Capacity for Frequency Recovery </a:t>
            </a:r>
          </a:p>
        </p:txBody>
      </p:sp>
      <p:sp>
        <p:nvSpPr>
          <p:cNvPr id="2" name="Content Placeholder 1"/>
          <p:cNvSpPr>
            <a:spLocks noGrp="1"/>
          </p:cNvSpPr>
          <p:nvPr>
            <p:ph idx="1"/>
          </p:nvPr>
        </p:nvSpPr>
        <p:spPr/>
        <p:txBody>
          <a:bodyPr/>
          <a:lstStyle/>
          <a:p>
            <a:pPr algn="just"/>
            <a:r>
              <a:rPr lang="en-US" sz="1600" dirty="0"/>
              <a:t>A review of historical frequency events between 2020 and 2024 was conducted to estimate the capacity needed for recovering frequency to 59.98 Hz in these events as</a:t>
            </a:r>
          </a:p>
          <a:p>
            <a:pPr marL="342900" lvl="1" indent="0" algn="just">
              <a:buNone/>
            </a:pPr>
            <a:r>
              <a:rPr lang="en-US" sz="1400" dirty="0"/>
              <a:t>Recovery-MW = (59.98Hz – </a:t>
            </a:r>
            <a:r>
              <a:rPr lang="en-US" sz="1400" dirty="0" err="1"/>
              <a:t>B</a:t>
            </a:r>
            <a:r>
              <a:rPr lang="en-US" sz="1400" baseline="-25000" dirty="0" err="1"/>
              <a:t>point</a:t>
            </a:r>
            <a:r>
              <a:rPr lang="en-US" sz="1400" dirty="0"/>
              <a:t>) * 895 MW/0.1Hz * 10</a:t>
            </a:r>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marL="342900" lvl="1" indent="0" algn="just">
              <a:buNone/>
            </a:pPr>
            <a:endParaRPr lang="en-US" sz="1400" dirty="0"/>
          </a:p>
          <a:p>
            <a:pPr algn="just"/>
            <a:endParaRPr lang="en-US" sz="1600" dirty="0"/>
          </a:p>
          <a:p>
            <a:pPr algn="just"/>
            <a:r>
              <a:rPr lang="en-US" sz="1600" dirty="0"/>
              <a:t>Based on this analysis of historic events, approximately 900 MW of SCED-dispatchable ECRS capacity is expected to be sufficient recover frequency during most of the unit trip events that are typically experienced</a:t>
            </a:r>
          </a:p>
          <a:p>
            <a:pPr marL="342900" lvl="1" indent="0" algn="just">
              <a:buNone/>
            </a:pPr>
            <a:endParaRPr lang="en-US" sz="1400" dirty="0"/>
          </a:p>
          <a:p>
            <a:pPr lvl="1" algn="just"/>
            <a:endParaRPr lang="en-US" sz="1400" dirty="0"/>
          </a:p>
          <a:p>
            <a:pPr marL="0" indent="0" algn="just">
              <a:buNone/>
            </a:pPr>
            <a:endParaRPr lang="en-US" sz="2400" dirty="0">
              <a:solidFill>
                <a:schemeClr val="tx1"/>
              </a:solidFill>
            </a:endParaRPr>
          </a:p>
          <a:p>
            <a:pPr marL="0" indent="0" algn="just">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graphicFrame>
        <p:nvGraphicFramePr>
          <p:cNvPr id="5" name="Table 4">
            <a:extLst>
              <a:ext uri="{FF2B5EF4-FFF2-40B4-BE49-F238E27FC236}">
                <a16:creationId xmlns:a16="http://schemas.microsoft.com/office/drawing/2014/main" id="{6F8805E6-4EB6-74F0-B230-A841769DFA1F}"/>
              </a:ext>
            </a:extLst>
          </p:cNvPr>
          <p:cNvGraphicFramePr>
            <a:graphicFrameLocks noGrp="1"/>
          </p:cNvGraphicFramePr>
          <p:nvPr>
            <p:extLst>
              <p:ext uri="{D42A27DB-BD31-4B8C-83A1-F6EECF244321}">
                <p14:modId xmlns:p14="http://schemas.microsoft.com/office/powerpoint/2010/main" val="1102008209"/>
              </p:ext>
            </p:extLst>
          </p:nvPr>
        </p:nvGraphicFramePr>
        <p:xfrm>
          <a:off x="5954162" y="2415540"/>
          <a:ext cx="2943225" cy="1283970"/>
        </p:xfrm>
        <a:graphic>
          <a:graphicData uri="http://schemas.openxmlformats.org/drawingml/2006/table">
            <a:tbl>
              <a:tblPr>
                <a:tableStyleId>{69012ECD-51FC-41F1-AA8D-1B2483CD663E}</a:tableStyleId>
              </a:tblPr>
              <a:tblGrid>
                <a:gridCol w="714830">
                  <a:extLst>
                    <a:ext uri="{9D8B030D-6E8A-4147-A177-3AD203B41FA5}">
                      <a16:colId xmlns:a16="http://schemas.microsoft.com/office/drawing/2014/main" val="1648404990"/>
                    </a:ext>
                  </a:extLst>
                </a:gridCol>
                <a:gridCol w="1315559">
                  <a:extLst>
                    <a:ext uri="{9D8B030D-6E8A-4147-A177-3AD203B41FA5}">
                      <a16:colId xmlns:a16="http://schemas.microsoft.com/office/drawing/2014/main" val="1998012890"/>
                    </a:ext>
                  </a:extLst>
                </a:gridCol>
                <a:gridCol w="912836">
                  <a:extLst>
                    <a:ext uri="{9D8B030D-6E8A-4147-A177-3AD203B41FA5}">
                      <a16:colId xmlns:a16="http://schemas.microsoft.com/office/drawing/2014/main" val="1313838014"/>
                    </a:ext>
                  </a:extLst>
                </a:gridCol>
              </a:tblGrid>
              <a:tr h="197474">
                <a:tc>
                  <a:txBody>
                    <a:bodyPr/>
                    <a:lstStyle/>
                    <a:p>
                      <a:pPr algn="ctr" fontAlgn="b"/>
                      <a:r>
                        <a:rPr lang="en-US" sz="1100" u="none" strike="noStrike" dirty="0">
                          <a:effectLst/>
                        </a:rPr>
                        <a:t>Percentile</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1"/>
                    </a:solidFill>
                  </a:tcPr>
                </a:tc>
                <a:tc>
                  <a:txBody>
                    <a:bodyPr/>
                    <a:lstStyle/>
                    <a:p>
                      <a:pPr algn="ctr" fontAlgn="b"/>
                      <a:r>
                        <a:rPr lang="en-US" sz="1100" u="none" strike="noStrike" dirty="0">
                          <a:effectLst/>
                        </a:rPr>
                        <a:t>Est. Capacity (Summer)</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1"/>
                    </a:solidFill>
                  </a:tcPr>
                </a:tc>
                <a:tc>
                  <a:txBody>
                    <a:bodyPr/>
                    <a:lstStyle/>
                    <a:p>
                      <a:pPr algn="ctr" fontAlgn="b"/>
                      <a:r>
                        <a:rPr lang="en-US" sz="1100" u="none" strike="noStrike" dirty="0">
                          <a:effectLst/>
                        </a:rPr>
                        <a:t>Est. Capacity </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accent1"/>
                    </a:solidFill>
                  </a:tcPr>
                </a:tc>
                <a:extLst>
                  <a:ext uri="{0D108BD9-81ED-4DB2-BD59-A6C34878D82A}">
                    <a16:rowId xmlns:a16="http://schemas.microsoft.com/office/drawing/2014/main" val="2005860181"/>
                  </a:ext>
                </a:extLst>
              </a:tr>
              <a:tr h="190500">
                <a:tc>
                  <a:txBody>
                    <a:bodyPr/>
                    <a:lstStyle/>
                    <a:p>
                      <a:pPr algn="ctr" fontAlgn="b"/>
                      <a:r>
                        <a:rPr lang="en-US" sz="1100" u="none" strike="noStrike" dirty="0">
                          <a:effectLst/>
                        </a:rPr>
                        <a:t>50</a:t>
                      </a:r>
                      <a:r>
                        <a:rPr lang="en-US" sz="1100" u="none" strike="noStrike" baseline="30000" dirty="0">
                          <a:effectLst/>
                        </a:rPr>
                        <a:t>th</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313.3 MW</a:t>
                      </a:r>
                      <a:endParaRPr lang="en-US" sz="1100" b="0" i="0" u="none" strike="noStrike" dirty="0">
                        <a:solidFill>
                          <a:srgbClr val="80808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384.8 MW</a:t>
                      </a:r>
                      <a:endParaRPr lang="en-US" sz="1100" b="0" i="0" u="none" strike="noStrike" dirty="0">
                        <a:solidFill>
                          <a:srgbClr val="ED7D3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52812045"/>
                  </a:ext>
                </a:extLst>
              </a:tr>
              <a:tr h="190500">
                <a:tc>
                  <a:txBody>
                    <a:bodyPr/>
                    <a:lstStyle/>
                    <a:p>
                      <a:pPr algn="ctr" fontAlgn="b"/>
                      <a:r>
                        <a:rPr lang="en-US" sz="1100" u="none" strike="noStrike" dirty="0">
                          <a:effectLst/>
                        </a:rPr>
                        <a:t>70</a:t>
                      </a:r>
                      <a:r>
                        <a:rPr lang="en-US" sz="1100" u="none" strike="noStrike" baseline="30000" dirty="0">
                          <a:effectLst/>
                        </a:rPr>
                        <a:t>th</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409.9 MW</a:t>
                      </a:r>
                      <a:endParaRPr lang="en-US" sz="1100" b="0" i="0" u="none" strike="noStrike" dirty="0">
                        <a:solidFill>
                          <a:srgbClr val="80808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528.0 MW</a:t>
                      </a:r>
                      <a:endParaRPr lang="en-US" sz="1100" b="0" i="0" u="none" strike="noStrike" dirty="0">
                        <a:solidFill>
                          <a:srgbClr val="ED7D3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1612774"/>
                  </a:ext>
                </a:extLst>
              </a:tr>
              <a:tr h="190500">
                <a:tc>
                  <a:txBody>
                    <a:bodyPr/>
                    <a:lstStyle/>
                    <a:p>
                      <a:pPr algn="ctr" fontAlgn="b"/>
                      <a:r>
                        <a:rPr lang="en-US" sz="1100" u="none" strike="noStrike" dirty="0">
                          <a:effectLst/>
                        </a:rPr>
                        <a:t>90</a:t>
                      </a:r>
                      <a:r>
                        <a:rPr lang="en-US" sz="1100" u="none" strike="noStrike" baseline="30000" dirty="0">
                          <a:effectLst/>
                        </a:rPr>
                        <a:t>th</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640.8 MW</a:t>
                      </a:r>
                      <a:endParaRPr lang="en-US" sz="1100" b="0" i="0" u="none" strike="noStrike" dirty="0">
                        <a:solidFill>
                          <a:srgbClr val="80808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737.5 MW</a:t>
                      </a:r>
                      <a:endParaRPr lang="en-US" sz="1100" b="0" i="0" u="none" strike="noStrike" dirty="0">
                        <a:solidFill>
                          <a:srgbClr val="ED7D3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66769570"/>
                  </a:ext>
                </a:extLst>
              </a:tr>
              <a:tr h="190500">
                <a:tc>
                  <a:txBody>
                    <a:bodyPr/>
                    <a:lstStyle/>
                    <a:p>
                      <a:pPr algn="ctr" fontAlgn="b"/>
                      <a:r>
                        <a:rPr lang="en-US" sz="1100" u="none" strike="noStrike" dirty="0">
                          <a:effectLst/>
                        </a:rPr>
                        <a:t>95</a:t>
                      </a:r>
                      <a:r>
                        <a:rPr lang="en-US" sz="1100" u="none" strike="noStrike" baseline="30000" dirty="0">
                          <a:effectLst/>
                        </a:rPr>
                        <a:t>th</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887.8 MW</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897.2 MW</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55360448"/>
                  </a:ext>
                </a:extLst>
              </a:tr>
              <a:tr h="125182">
                <a:tc>
                  <a:txBody>
                    <a:bodyPr/>
                    <a:lstStyle/>
                    <a:p>
                      <a:pPr algn="ctr" fontAlgn="b"/>
                      <a:r>
                        <a:rPr lang="en-US" sz="1100" b="0" u="none" strike="noStrike" dirty="0">
                          <a:solidFill>
                            <a:srgbClr val="000000"/>
                          </a:solidFill>
                          <a:effectLst/>
                        </a:rPr>
                        <a:t>Max</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marL="0" algn="ctr" defTabSz="685800" rtl="0" eaLnBrk="1" fontAlgn="b" latinLnBrk="0" hangingPunct="1"/>
                      <a:r>
                        <a:rPr lang="en-US" sz="1100" u="none" strike="noStrike" kern="1200" dirty="0">
                          <a:solidFill>
                            <a:schemeClr val="dk1"/>
                          </a:solidFill>
                          <a:effectLst/>
                        </a:rPr>
                        <a:t>958.4 MW</a:t>
                      </a:r>
                      <a:endParaRPr lang="en-US" sz="1100" u="none" strike="noStrike" kern="1200" dirty="0">
                        <a:solidFill>
                          <a:schemeClr val="dk1"/>
                        </a:solidFill>
                        <a:effectLst/>
                        <a:latin typeface="+mn-lt"/>
                        <a:ea typeface="+mn-ea"/>
                        <a:cs typeface="+mn-cs"/>
                      </a:endParaRPr>
                    </a:p>
                  </a:txBody>
                  <a:tcPr marL="9525" marR="9525" marT="9525" marB="0" anchor="ctr"/>
                </a:tc>
                <a:tc>
                  <a:txBody>
                    <a:bodyPr/>
                    <a:lstStyle/>
                    <a:p>
                      <a:pPr marL="0" algn="ctr" defTabSz="685800" rtl="0" eaLnBrk="1" fontAlgn="b" latinLnBrk="0" hangingPunct="1"/>
                      <a:r>
                        <a:rPr lang="en-US" sz="1100" u="none" strike="noStrike" kern="1200" dirty="0">
                          <a:solidFill>
                            <a:schemeClr val="dk1"/>
                          </a:solidFill>
                          <a:effectLst/>
                        </a:rPr>
                        <a:t>1226.2 MW</a:t>
                      </a:r>
                      <a:endParaRPr lang="en-US" sz="1100" u="none" strike="noStrike" kern="1200" dirty="0">
                        <a:solidFill>
                          <a:schemeClr val="dk1"/>
                        </a:solidFill>
                        <a:effectLst/>
                        <a:latin typeface="+mn-lt"/>
                        <a:ea typeface="+mn-ea"/>
                        <a:cs typeface="+mn-cs"/>
                      </a:endParaRPr>
                    </a:p>
                  </a:txBody>
                  <a:tcPr marL="9525" marR="9525" marT="9525" marB="0" anchor="ctr"/>
                </a:tc>
                <a:extLst>
                  <a:ext uri="{0D108BD9-81ED-4DB2-BD59-A6C34878D82A}">
                    <a16:rowId xmlns:a16="http://schemas.microsoft.com/office/drawing/2014/main" val="1387476061"/>
                  </a:ext>
                </a:extLst>
              </a:tr>
            </a:tbl>
          </a:graphicData>
        </a:graphic>
      </p:graphicFrame>
      <p:pic>
        <p:nvPicPr>
          <p:cNvPr id="6" name="Picture 5">
            <a:extLst>
              <a:ext uri="{FF2B5EF4-FFF2-40B4-BE49-F238E27FC236}">
                <a16:creationId xmlns:a16="http://schemas.microsoft.com/office/drawing/2014/main" id="{DB4B9AB6-6F21-F2B3-0A30-AF81C94B8116}"/>
              </a:ext>
            </a:extLst>
          </p:cNvPr>
          <p:cNvPicPr>
            <a:picLocks noChangeAspect="1"/>
          </p:cNvPicPr>
          <p:nvPr/>
        </p:nvPicPr>
        <p:blipFill>
          <a:blip r:embed="rId3"/>
          <a:stretch>
            <a:fillRect/>
          </a:stretch>
        </p:blipFill>
        <p:spPr>
          <a:xfrm>
            <a:off x="0" y="1953259"/>
            <a:ext cx="5954162" cy="2571116"/>
          </a:xfrm>
          <a:prstGeom prst="rect">
            <a:avLst/>
          </a:prstGeom>
        </p:spPr>
      </p:pic>
    </p:spTree>
    <p:extLst>
      <p:ext uri="{BB962C8B-B14F-4D97-AF65-F5344CB8AC3E}">
        <p14:creationId xmlns:p14="http://schemas.microsoft.com/office/powerpoint/2010/main" val="1394679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BEE59-4679-3971-6EC0-5D79C1C89175}"/>
              </a:ext>
            </a:extLst>
          </p:cNvPr>
          <p:cNvSpPr>
            <a:spLocks noGrp="1"/>
          </p:cNvSpPr>
          <p:nvPr>
            <p:ph type="title"/>
          </p:nvPr>
        </p:nvSpPr>
        <p:spPr/>
        <p:txBody>
          <a:bodyPr/>
          <a:lstStyle/>
          <a:p>
            <a:r>
              <a:rPr lang="en-US" sz="2800" dirty="0"/>
              <a:t>Summary and Next Steps</a:t>
            </a:r>
          </a:p>
        </p:txBody>
      </p:sp>
      <p:sp>
        <p:nvSpPr>
          <p:cNvPr id="3" name="Content Placeholder 2">
            <a:extLst>
              <a:ext uri="{FF2B5EF4-FFF2-40B4-BE49-F238E27FC236}">
                <a16:creationId xmlns:a16="http://schemas.microsoft.com/office/drawing/2014/main" id="{AE73E333-6E41-053F-1369-978114B9AD7A}"/>
              </a:ext>
            </a:extLst>
          </p:cNvPr>
          <p:cNvSpPr>
            <a:spLocks noGrp="1"/>
          </p:cNvSpPr>
          <p:nvPr>
            <p:ph idx="1"/>
          </p:nvPr>
        </p:nvSpPr>
        <p:spPr>
          <a:xfrm>
            <a:off x="304800" y="855406"/>
            <a:ext cx="5519530" cy="5064627"/>
          </a:xfrm>
        </p:spPr>
        <p:txBody>
          <a:bodyPr/>
          <a:lstStyle/>
          <a:p>
            <a:r>
              <a:rPr lang="en-US" sz="1600" dirty="0"/>
              <a:t>ERCOT is not proposing any further changes to the methodology used for computing minimum ECRS quantities in 2024. </a:t>
            </a:r>
          </a:p>
          <a:p>
            <a:pPr lvl="1"/>
            <a:r>
              <a:rPr lang="en-US" sz="1600" i="1" dirty="0"/>
              <a:t>ERCOT is open to continue discussing the IMM’s feedback on this as a part of the PUC AS study and 2025 AS Methodology discussion.</a:t>
            </a:r>
          </a:p>
          <a:p>
            <a:pPr lvl="1"/>
            <a:endParaRPr lang="en-US" sz="800" i="1" dirty="0"/>
          </a:p>
          <a:p>
            <a:r>
              <a:rPr lang="en-US" sz="1600" dirty="0"/>
              <a:t>ERCOT is agreeable to a new trigger to deploy SCED-dispatchable ECRS.</a:t>
            </a:r>
          </a:p>
          <a:p>
            <a:pPr lvl="1"/>
            <a:r>
              <a:rPr lang="en-US" sz="1600" dirty="0"/>
              <a:t>Parameters for this new trigger will need to be defined. </a:t>
            </a:r>
          </a:p>
          <a:p>
            <a:pPr lvl="1"/>
            <a:r>
              <a:rPr lang="en-US" sz="1600" dirty="0"/>
              <a:t>ERCOT has submitted NPRR1224 to include this manual trigger for deploying ECRS. ERCOT is open to stakeholder feedback regarding alternative values </a:t>
            </a:r>
          </a:p>
          <a:p>
            <a:endParaRPr lang="en-US" sz="800" dirty="0"/>
          </a:p>
          <a:p>
            <a:r>
              <a:rPr lang="en-US" sz="1600" dirty="0"/>
              <a:t>ERCOT is seeking Stakeholder feedback on NPRR1224.</a:t>
            </a:r>
          </a:p>
          <a:p>
            <a:endParaRPr lang="en-US" sz="800" dirty="0"/>
          </a:p>
          <a:p>
            <a:pPr lvl="1"/>
            <a:endParaRPr lang="en-US" b="1" dirty="0"/>
          </a:p>
        </p:txBody>
      </p:sp>
      <p:sp>
        <p:nvSpPr>
          <p:cNvPr id="4" name="Slide Number Placeholder 3">
            <a:extLst>
              <a:ext uri="{FF2B5EF4-FFF2-40B4-BE49-F238E27FC236}">
                <a16:creationId xmlns:a16="http://schemas.microsoft.com/office/drawing/2014/main" id="{98CF10EE-41E9-496C-E076-CD2BC73B861A}"/>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Content Placeholder 17">
            <a:extLst>
              <a:ext uri="{FF2B5EF4-FFF2-40B4-BE49-F238E27FC236}">
                <a16:creationId xmlns:a16="http://schemas.microsoft.com/office/drawing/2014/main" id="{F57524F3-27B0-4FCE-2233-54BD391D0724}"/>
              </a:ext>
            </a:extLst>
          </p:cNvPr>
          <p:cNvSpPr txBox="1">
            <a:spLocks/>
          </p:cNvSpPr>
          <p:nvPr/>
        </p:nvSpPr>
        <p:spPr>
          <a:xfrm>
            <a:off x="5824330" y="855405"/>
            <a:ext cx="3106945" cy="2782317"/>
          </a:xfrm>
          <a:prstGeom prst="rect">
            <a:avLst/>
          </a:prstGeom>
          <a:solidFill>
            <a:schemeClr val="bg1">
              <a:lumMod val="95000"/>
            </a:schemeClr>
          </a:solidFill>
          <a:ln w="28575">
            <a:solidFill>
              <a:schemeClr val="accent1"/>
            </a:solidFill>
          </a:ln>
        </p:spPr>
        <p:txBody>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US" sz="1600" b="1" u="sng" cap="all" dirty="0"/>
              <a:t>Review Timeline for NPRR1224</a:t>
            </a:r>
          </a:p>
          <a:p>
            <a:endParaRPr lang="en-US" sz="1600" dirty="0">
              <a:solidFill>
                <a:schemeClr val="accent2"/>
              </a:solidFill>
            </a:endParaRPr>
          </a:p>
          <a:p>
            <a:pPr>
              <a:buFont typeface="Wingdings" panose="05000000000000000000" pitchFamily="2" charset="2"/>
              <a:buChar char="ü"/>
            </a:pPr>
            <a:r>
              <a:rPr lang="en-US" sz="1600" dirty="0">
                <a:solidFill>
                  <a:schemeClr val="accent2"/>
                </a:solidFill>
              </a:rPr>
              <a:t>April 03, 2024 – WMS</a:t>
            </a:r>
          </a:p>
          <a:p>
            <a:r>
              <a:rPr lang="en-US" sz="1600" dirty="0">
                <a:solidFill>
                  <a:schemeClr val="accent2"/>
                </a:solidFill>
              </a:rPr>
              <a:t>April 04, 2024 – ROS</a:t>
            </a:r>
          </a:p>
          <a:p>
            <a:r>
              <a:rPr lang="en-US" sz="1600" dirty="0">
                <a:solidFill>
                  <a:schemeClr val="accent2"/>
                </a:solidFill>
              </a:rPr>
              <a:t>April 05, 2024 – PRS</a:t>
            </a:r>
          </a:p>
          <a:p>
            <a:endParaRPr lang="en-US" sz="1600" dirty="0">
              <a:solidFill>
                <a:schemeClr val="accent2"/>
              </a:solidFill>
            </a:endParaRPr>
          </a:p>
          <a:p>
            <a:r>
              <a:rPr lang="en-US" sz="1600" dirty="0">
                <a:solidFill>
                  <a:schemeClr val="accent2"/>
                </a:solidFill>
              </a:rPr>
              <a:t>April 15, 2024 – TAC</a:t>
            </a:r>
          </a:p>
          <a:p>
            <a:r>
              <a:rPr lang="en-US" sz="1600" dirty="0">
                <a:solidFill>
                  <a:schemeClr val="accent2"/>
                </a:solidFill>
              </a:rPr>
              <a:t>April 23, 2024 – </a:t>
            </a:r>
            <a:r>
              <a:rPr lang="en-US" sz="1600" dirty="0" err="1">
                <a:solidFill>
                  <a:schemeClr val="accent2"/>
                </a:solidFill>
              </a:rPr>
              <a:t>BoD</a:t>
            </a:r>
            <a:endParaRPr lang="en-US" sz="1600" dirty="0">
              <a:solidFill>
                <a:schemeClr val="accent2"/>
              </a:solidFill>
            </a:endParaRPr>
          </a:p>
        </p:txBody>
      </p:sp>
    </p:spTree>
    <p:extLst>
      <p:ext uri="{BB962C8B-B14F-4D97-AF65-F5344CB8AC3E}">
        <p14:creationId xmlns:p14="http://schemas.microsoft.com/office/powerpoint/2010/main" val="1705055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2645326-3F59-D858-DA24-FA07ECD41654}"/>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
        <p:nvSpPr>
          <p:cNvPr id="5" name="Content Placeholder 4">
            <a:extLst>
              <a:ext uri="{FF2B5EF4-FFF2-40B4-BE49-F238E27FC236}">
                <a16:creationId xmlns:a16="http://schemas.microsoft.com/office/drawing/2014/main" id="{C4061777-28BD-C19D-D19F-2F50FE6896D9}"/>
              </a:ext>
            </a:extLst>
          </p:cNvPr>
          <p:cNvSpPr>
            <a:spLocks noGrp="1"/>
          </p:cNvSpPr>
          <p:nvPr>
            <p:ph idx="16"/>
          </p:nvPr>
        </p:nvSpPr>
        <p:spPr/>
        <p:txBody>
          <a:bodyPr/>
          <a:lstStyle/>
          <a:p>
            <a:r>
              <a:rPr lang="en-US" dirty="0"/>
              <a:t>Appendix</a:t>
            </a:r>
          </a:p>
        </p:txBody>
      </p:sp>
    </p:spTree>
    <p:extLst>
      <p:ext uri="{BB962C8B-B14F-4D97-AF65-F5344CB8AC3E}">
        <p14:creationId xmlns:p14="http://schemas.microsoft.com/office/powerpoint/2010/main" val="2489512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DB41C-0CC6-7285-8783-9A864C5BC1C3}"/>
              </a:ext>
            </a:extLst>
          </p:cNvPr>
          <p:cNvSpPr>
            <a:spLocks noGrp="1"/>
          </p:cNvSpPr>
          <p:nvPr>
            <p:ph type="title"/>
          </p:nvPr>
        </p:nvSpPr>
        <p:spPr/>
        <p:txBody>
          <a:bodyPr/>
          <a:lstStyle/>
          <a:p>
            <a:r>
              <a:rPr lang="en-US" dirty="0"/>
              <a:t>Quick Review of RTC AS Demand Curves</a:t>
            </a:r>
          </a:p>
        </p:txBody>
      </p:sp>
      <p:sp>
        <p:nvSpPr>
          <p:cNvPr id="3" name="Content Placeholder 2">
            <a:extLst>
              <a:ext uri="{FF2B5EF4-FFF2-40B4-BE49-F238E27FC236}">
                <a16:creationId xmlns:a16="http://schemas.microsoft.com/office/drawing/2014/main" id="{1E405118-BCEF-CCF4-317E-DAD5671EDA16}"/>
              </a:ext>
            </a:extLst>
          </p:cNvPr>
          <p:cNvSpPr>
            <a:spLocks noGrp="1"/>
          </p:cNvSpPr>
          <p:nvPr>
            <p:ph idx="1"/>
          </p:nvPr>
        </p:nvSpPr>
        <p:spPr>
          <a:xfrm>
            <a:off x="304800" y="855406"/>
            <a:ext cx="4267200" cy="5064627"/>
          </a:xfrm>
        </p:spPr>
        <p:txBody>
          <a:bodyPr/>
          <a:lstStyle/>
          <a:p>
            <a:pPr algn="just"/>
            <a:r>
              <a:rPr lang="en-US" sz="1400" dirty="0"/>
              <a:t>At its </a:t>
            </a:r>
            <a:r>
              <a:rPr lang="en-US" sz="1400" dirty="0">
                <a:hlinkClick r:id="rId2"/>
              </a:rPr>
              <a:t>Feb 21, 2024 meeting</a:t>
            </a:r>
            <a:r>
              <a:rPr lang="en-US" sz="1400" dirty="0"/>
              <a:t>, the RTCB Task Force reviewed the policy that has been approved </a:t>
            </a:r>
            <a:r>
              <a:rPr lang="en-US" sz="1400" dirty="0">
                <a:hlinkClick r:id="rId3"/>
              </a:rPr>
              <a:t>to build AS Demand Curves for RTC</a:t>
            </a:r>
            <a:r>
              <a:rPr lang="en-US" sz="1400" dirty="0"/>
              <a:t>.</a:t>
            </a:r>
          </a:p>
          <a:p>
            <a:pPr algn="just"/>
            <a:endParaRPr lang="en-US" sz="800" dirty="0"/>
          </a:p>
          <a:p>
            <a:pPr algn="just"/>
            <a:r>
              <a:rPr lang="en-US" sz="1400" dirty="0"/>
              <a:t>The ECRS AS Demand Curves that would be produced for HE16 to HE20 in June, July and August 2024 were reviewed specifically to understand the price point at which RTC SCED would start going short on ECRS procurement during these hours.</a:t>
            </a:r>
          </a:p>
        </p:txBody>
      </p:sp>
      <p:sp>
        <p:nvSpPr>
          <p:cNvPr id="4" name="Slide Number Placeholder 3">
            <a:extLst>
              <a:ext uri="{FF2B5EF4-FFF2-40B4-BE49-F238E27FC236}">
                <a16:creationId xmlns:a16="http://schemas.microsoft.com/office/drawing/2014/main" id="{3B6E31C1-004D-76AF-38E0-39133B79F647}"/>
              </a:ext>
            </a:extLst>
          </p:cNvPr>
          <p:cNvSpPr>
            <a:spLocks noGrp="1"/>
          </p:cNvSpPr>
          <p:nvPr>
            <p:ph type="sldNum" sz="quarter" idx="4"/>
          </p:nvPr>
        </p:nvSpPr>
        <p:spPr/>
        <p:txBody>
          <a:bodyPr/>
          <a:lstStyle/>
          <a:p>
            <a:fld id="{1D93BD3E-1E9A-4970-A6F7-E7AC52762E0C}" type="slidenum">
              <a:rPr lang="en-US" smtClean="0"/>
              <a:pPr/>
              <a:t>13</a:t>
            </a:fld>
            <a:endParaRPr lang="en-US" dirty="0"/>
          </a:p>
        </p:txBody>
      </p:sp>
      <p:pic>
        <p:nvPicPr>
          <p:cNvPr id="6" name="Picture 5" descr="Chart">
            <a:extLst>
              <a:ext uri="{FF2B5EF4-FFF2-40B4-BE49-F238E27FC236}">
                <a16:creationId xmlns:a16="http://schemas.microsoft.com/office/drawing/2014/main" id="{B77CBC58-CA58-5DF8-1C01-D1A9FDB0B0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10100" y="1114523"/>
            <a:ext cx="4442142" cy="2221071"/>
          </a:xfrm>
          <a:prstGeom prst="rect">
            <a:avLst/>
          </a:prstGeom>
        </p:spPr>
      </p:pic>
      <p:pic>
        <p:nvPicPr>
          <p:cNvPr id="8" name="Picture 7">
            <a:extLst>
              <a:ext uri="{FF2B5EF4-FFF2-40B4-BE49-F238E27FC236}">
                <a16:creationId xmlns:a16="http://schemas.microsoft.com/office/drawing/2014/main" id="{78C267ED-C97D-7858-3488-D210D348B2E8}"/>
              </a:ext>
            </a:extLst>
          </p:cNvPr>
          <p:cNvPicPr>
            <a:picLocks noChangeAspect="1"/>
          </p:cNvPicPr>
          <p:nvPr/>
        </p:nvPicPr>
        <p:blipFill>
          <a:blip r:embed="rId5"/>
          <a:stretch>
            <a:fillRect/>
          </a:stretch>
        </p:blipFill>
        <p:spPr>
          <a:xfrm>
            <a:off x="67785" y="3387719"/>
            <a:ext cx="5235735" cy="2892209"/>
          </a:xfrm>
          <a:prstGeom prst="rect">
            <a:avLst/>
          </a:prstGeom>
        </p:spPr>
      </p:pic>
      <p:grpSp>
        <p:nvGrpSpPr>
          <p:cNvPr id="7" name="Group 6">
            <a:extLst>
              <a:ext uri="{FF2B5EF4-FFF2-40B4-BE49-F238E27FC236}">
                <a16:creationId xmlns:a16="http://schemas.microsoft.com/office/drawing/2014/main" id="{E8C924B4-47FC-11F3-8F92-54E901C2C3C6}"/>
              </a:ext>
            </a:extLst>
          </p:cNvPr>
          <p:cNvGrpSpPr/>
          <p:nvPr/>
        </p:nvGrpSpPr>
        <p:grpSpPr>
          <a:xfrm>
            <a:off x="4966335" y="2500084"/>
            <a:ext cx="3819525" cy="454568"/>
            <a:chOff x="4966335" y="2500084"/>
            <a:chExt cx="3819525" cy="454568"/>
          </a:xfrm>
        </p:grpSpPr>
        <p:cxnSp>
          <p:nvCxnSpPr>
            <p:cNvPr id="17" name="Straight Arrow Connector 16">
              <a:extLst>
                <a:ext uri="{FF2B5EF4-FFF2-40B4-BE49-F238E27FC236}">
                  <a16:creationId xmlns:a16="http://schemas.microsoft.com/office/drawing/2014/main" id="{BA2769E1-014B-37D4-AECA-BAE1A66B03E8}"/>
                </a:ext>
              </a:extLst>
            </p:cNvPr>
            <p:cNvCxnSpPr>
              <a:cxnSpLocks/>
            </p:cNvCxnSpPr>
            <p:nvPr/>
          </p:nvCxnSpPr>
          <p:spPr>
            <a:xfrm flipH="1">
              <a:off x="4966335" y="2834445"/>
              <a:ext cx="954506" cy="0"/>
            </a:xfrm>
            <a:prstGeom prst="straightConnector1">
              <a:avLst/>
            </a:prstGeom>
            <a:ln>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7639685-17AF-6593-C515-1BC653B13222}"/>
                </a:ext>
              </a:extLst>
            </p:cNvPr>
            <p:cNvCxnSpPr>
              <a:cxnSpLocks/>
            </p:cNvCxnSpPr>
            <p:nvPr/>
          </p:nvCxnSpPr>
          <p:spPr>
            <a:xfrm>
              <a:off x="5937920" y="2619372"/>
              <a:ext cx="0" cy="335280"/>
            </a:xfrm>
            <a:prstGeom prst="straightConnector1">
              <a:avLst/>
            </a:prstGeom>
            <a:ln>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6082064-8E01-FBF9-3885-1C8A58DA90B7}"/>
                </a:ext>
              </a:extLst>
            </p:cNvPr>
            <p:cNvSpPr txBox="1"/>
            <p:nvPr/>
          </p:nvSpPr>
          <p:spPr>
            <a:xfrm>
              <a:off x="5920841" y="2500084"/>
              <a:ext cx="2865019" cy="119286"/>
            </a:xfrm>
            <a:prstGeom prst="rect">
              <a:avLst/>
            </a:prstGeom>
            <a:solidFill>
              <a:schemeClr val="accent6">
                <a:lumMod val="20000"/>
                <a:lumOff val="80000"/>
              </a:schemeClr>
            </a:solidFill>
            <a:ln w="12700">
              <a:solidFill>
                <a:srgbClr val="FF0000"/>
              </a:solidFill>
              <a:prstDash val="sysDash"/>
            </a:ln>
          </p:spPr>
          <p:txBody>
            <a:bodyPr wrap="none" lIns="0" tIns="0" rIns="0" bIns="0" rtlCol="0">
              <a:noAutofit/>
            </a:bodyPr>
            <a:lstStyle/>
            <a:p>
              <a:r>
                <a:rPr lang="en-US" sz="800" dirty="0"/>
                <a:t>~500 MW trade off in ECRS procurement at price of $503/MWh</a:t>
              </a:r>
            </a:p>
          </p:txBody>
        </p:sp>
      </p:grpSp>
      <p:sp>
        <p:nvSpPr>
          <p:cNvPr id="5" name="Content Placeholder 2">
            <a:extLst>
              <a:ext uri="{FF2B5EF4-FFF2-40B4-BE49-F238E27FC236}">
                <a16:creationId xmlns:a16="http://schemas.microsoft.com/office/drawing/2014/main" id="{77B5492D-B121-6341-9053-B74148C8447F}"/>
              </a:ext>
            </a:extLst>
          </p:cNvPr>
          <p:cNvSpPr txBox="1">
            <a:spLocks/>
          </p:cNvSpPr>
          <p:nvPr/>
        </p:nvSpPr>
        <p:spPr>
          <a:xfrm>
            <a:off x="5426553" y="3387719"/>
            <a:ext cx="3359307" cy="2240281"/>
          </a:xfrm>
          <a:prstGeom prst="rect">
            <a:avLst/>
          </a:prstGeom>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US" sz="1400" dirty="0"/>
              <a:t>During peak Summer hours, when prices reach approximately $780/MWh it is expected that RTC SCED will be short at least 500 MW in ECRS procurement, effectively releasing 500 MW of capacity for the energy market.</a:t>
            </a:r>
          </a:p>
        </p:txBody>
      </p:sp>
    </p:spTree>
    <p:extLst>
      <p:ext uri="{BB962C8B-B14F-4D97-AF65-F5344CB8AC3E}">
        <p14:creationId xmlns:p14="http://schemas.microsoft.com/office/powerpoint/2010/main" val="815872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15B213E-F926-C904-615C-48DD6719ECF2}"/>
              </a:ext>
            </a:extLst>
          </p:cNvPr>
          <p:cNvSpPr>
            <a:spLocks noGrp="1"/>
          </p:cNvSpPr>
          <p:nvPr>
            <p:ph type="title"/>
          </p:nvPr>
        </p:nvSpPr>
        <p:spPr/>
        <p:txBody>
          <a:bodyPr/>
          <a:lstStyle/>
          <a:p>
            <a:r>
              <a:rPr lang="en-US" dirty="0"/>
              <a:t>Introduction</a:t>
            </a:r>
          </a:p>
        </p:txBody>
      </p:sp>
      <p:sp>
        <p:nvSpPr>
          <p:cNvPr id="9" name="Content Placeholder 8">
            <a:extLst>
              <a:ext uri="{FF2B5EF4-FFF2-40B4-BE49-F238E27FC236}">
                <a16:creationId xmlns:a16="http://schemas.microsoft.com/office/drawing/2014/main" id="{501C3AE0-4730-B585-11BD-F11E7C892202}"/>
              </a:ext>
            </a:extLst>
          </p:cNvPr>
          <p:cNvSpPr>
            <a:spLocks noGrp="1"/>
          </p:cNvSpPr>
          <p:nvPr>
            <p:ph idx="1"/>
          </p:nvPr>
        </p:nvSpPr>
        <p:spPr/>
        <p:txBody>
          <a:bodyPr/>
          <a:lstStyle/>
          <a:p>
            <a:r>
              <a:rPr lang="en-US" sz="1600" dirty="0"/>
              <a:t>As part of the 2024 Ancillary Service (AS) Methodology discussion at the Technical Advisory Committee (TAC) and ERCOT Board (</a:t>
            </a:r>
            <a:r>
              <a:rPr lang="en-US" sz="1600" dirty="0" err="1"/>
              <a:t>BoD</a:t>
            </a:r>
            <a:r>
              <a:rPr lang="en-US" sz="1600" dirty="0"/>
              <a:t>), ERCOT was asked to review by April 30, 2024, the methodology used to compute ERCOT Contingency Reserve Service (ECRS) requirements, ECRS </a:t>
            </a:r>
            <a:r>
              <a:rPr lang="en-US" sz="1600"/>
              <a:t>deployment triggers, </a:t>
            </a:r>
            <a:r>
              <a:rPr lang="en-US" sz="1600" dirty="0"/>
              <a:t>and potential alternate solutions taking into account the analysis that the Independent Market Monitor (IMM) has conducted on the impact of ECRS.</a:t>
            </a:r>
          </a:p>
          <a:p>
            <a:endParaRPr lang="en-US" sz="1600" dirty="0"/>
          </a:p>
          <a:p>
            <a:r>
              <a:rPr lang="en-US" sz="1600" dirty="0"/>
              <a:t>ERCOT hosted a workshop on </a:t>
            </a:r>
            <a:r>
              <a:rPr lang="en-US" sz="1600" dirty="0">
                <a:hlinkClick r:id="rId3"/>
              </a:rPr>
              <a:t>March 19, 2024,</a:t>
            </a:r>
            <a:r>
              <a:rPr lang="en-US" sz="1600" dirty="0"/>
              <a:t> to discuss possible manual triggers to release ECRS sooner. </a:t>
            </a:r>
          </a:p>
          <a:p>
            <a:endParaRPr lang="en-US" sz="1600" dirty="0">
              <a:solidFill>
                <a:srgbClr val="FF0000"/>
              </a:solidFill>
            </a:endParaRPr>
          </a:p>
          <a:p>
            <a:r>
              <a:rPr lang="en-US" sz="1600" dirty="0"/>
              <a:t>This slide deck provides details on the new trigger for manually releasing SCED dispatchable ECRS that was introduced at the March 19th workshop and included in NPRR1224.</a:t>
            </a:r>
          </a:p>
          <a:p>
            <a:endParaRPr lang="en-US" sz="1600" dirty="0"/>
          </a:p>
          <a:p>
            <a:endParaRPr lang="en-US" sz="1400" dirty="0"/>
          </a:p>
        </p:txBody>
      </p:sp>
      <p:sp>
        <p:nvSpPr>
          <p:cNvPr id="2" name="Slide Number Placeholder 1">
            <a:extLst>
              <a:ext uri="{FF2B5EF4-FFF2-40B4-BE49-F238E27FC236}">
                <a16:creationId xmlns:a16="http://schemas.microsoft.com/office/drawing/2014/main" id="{48E09FA5-DE69-9EB8-5D2A-F65FFF877A4D}"/>
              </a:ext>
            </a:extLst>
          </p:cNvPr>
          <p:cNvSpPr>
            <a:spLocks noGrp="1"/>
          </p:cNvSpPr>
          <p:nvPr>
            <p:ph type="sldNum" sz="quarter" idx="4"/>
          </p:nvPr>
        </p:nvSpPr>
        <p:spPr/>
        <p:txBody>
          <a:bodyPr/>
          <a:lstStyle/>
          <a:p>
            <a:fld id="{0E7085C4-D6A8-46D9-A1BA-F87C2DEFFCDB}" type="slidenum">
              <a:rPr lang="en-US" smtClean="0"/>
              <a:pPr/>
              <a:t>2</a:t>
            </a:fld>
            <a:endParaRPr lang="en-US" dirty="0"/>
          </a:p>
        </p:txBody>
      </p:sp>
    </p:spTree>
    <p:extLst>
      <p:ext uri="{BB962C8B-B14F-4D97-AF65-F5344CB8AC3E}">
        <p14:creationId xmlns:p14="http://schemas.microsoft.com/office/powerpoint/2010/main" val="180558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4512F-210C-70FA-91A0-254945426F48}"/>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0BAEE8D4-F504-0C72-A1BC-ABEA5CDFCFEA}"/>
              </a:ext>
            </a:extLst>
          </p:cNvPr>
          <p:cNvSpPr>
            <a:spLocks noGrp="1"/>
          </p:cNvSpPr>
          <p:nvPr>
            <p:ph idx="1"/>
          </p:nvPr>
        </p:nvSpPr>
        <p:spPr>
          <a:xfrm>
            <a:off x="304800" y="779206"/>
            <a:ext cx="8534400" cy="5064627"/>
          </a:xfrm>
        </p:spPr>
        <p:txBody>
          <a:bodyPr/>
          <a:lstStyle/>
          <a:p>
            <a:r>
              <a:rPr lang="en-US" sz="1600" dirty="0"/>
              <a:t>ERCOT Contingency Reserve Service (ECRS) is a service that is that is capable of being ramped to a specified output level within 10 minutes. ECRS is intended to cover the need to recover frequency following a large unit trip and cover for intra-hour net load (i.e., load – wind – solar)  forecast errors.</a:t>
            </a:r>
          </a:p>
          <a:p>
            <a:endParaRPr lang="en-US" sz="1600" dirty="0"/>
          </a:p>
          <a:p>
            <a:r>
              <a:rPr lang="en-US" sz="1600" dirty="0"/>
              <a:t>ECRS may be provided by </a:t>
            </a:r>
          </a:p>
          <a:p>
            <a:pPr lvl="1"/>
            <a:r>
              <a:rPr lang="en-US" sz="1600" dirty="0"/>
              <a:t>unloaded, On-Line Generation Resource capacity; </a:t>
            </a:r>
          </a:p>
          <a:p>
            <a:pPr lvl="1"/>
            <a:r>
              <a:rPr lang="en-US" sz="1600" dirty="0"/>
              <a:t>Quick Start Generation Resources (QSGRs); </a:t>
            </a:r>
          </a:p>
          <a:p>
            <a:pPr lvl="1"/>
            <a:r>
              <a:rPr lang="en-US" sz="1600" dirty="0"/>
              <a:t>Load Resources that may or may not be controlled by high-set, underfrequency relays; </a:t>
            </a:r>
          </a:p>
          <a:p>
            <a:pPr lvl="1"/>
            <a:r>
              <a:rPr lang="en-US" sz="1600" dirty="0"/>
              <a:t>Controllable Load Resources; and </a:t>
            </a:r>
          </a:p>
          <a:p>
            <a:pPr lvl="1"/>
            <a:r>
              <a:rPr lang="en-US" sz="1600" dirty="0"/>
              <a:t>Generation Resources operating in synchronous condenser fast-response mode as defined in the Operating Guides. </a:t>
            </a:r>
          </a:p>
          <a:p>
            <a:pPr lvl="1"/>
            <a:endParaRPr lang="en-US" sz="1600" dirty="0"/>
          </a:p>
          <a:p>
            <a:r>
              <a:rPr lang="en-US" sz="1600" dirty="0"/>
              <a:t>ECRS may be deployed/released automatically or manually to </a:t>
            </a:r>
          </a:p>
          <a:p>
            <a:pPr lvl="1"/>
            <a:r>
              <a:rPr lang="en-US" sz="1600" dirty="0"/>
              <a:t>restore frequency within 10 minutes of a significant frequency deviation and recover deployed Regulation Service, </a:t>
            </a:r>
          </a:p>
          <a:p>
            <a:pPr lvl="1"/>
            <a:r>
              <a:rPr lang="en-US" sz="1600" dirty="0"/>
              <a:t>to compensate for intra-hour net load forecast uncertainty and variability on days in which large amounts of On-Line thermal ramping capability is not available, or </a:t>
            </a:r>
          </a:p>
          <a:p>
            <a:pPr lvl="1"/>
            <a:r>
              <a:rPr lang="en-US" sz="1600" dirty="0"/>
              <a:t>when there is a limited amount of capacity available for Security-Constrained Economic Dispatch (SCED). </a:t>
            </a:r>
          </a:p>
          <a:p>
            <a:endParaRPr lang="en-US" dirty="0"/>
          </a:p>
        </p:txBody>
      </p:sp>
      <p:sp>
        <p:nvSpPr>
          <p:cNvPr id="4" name="Slide Number Placeholder 3">
            <a:extLst>
              <a:ext uri="{FF2B5EF4-FFF2-40B4-BE49-F238E27FC236}">
                <a16:creationId xmlns:a16="http://schemas.microsoft.com/office/drawing/2014/main" id="{773FECF1-98F2-C95C-8935-61A6DEE2007C}"/>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2098442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814F8-7AE9-5172-51C7-6FC978F67541}"/>
              </a:ext>
            </a:extLst>
          </p:cNvPr>
          <p:cNvSpPr>
            <a:spLocks noGrp="1"/>
          </p:cNvSpPr>
          <p:nvPr>
            <p:ph type="title"/>
          </p:nvPr>
        </p:nvSpPr>
        <p:spPr/>
        <p:txBody>
          <a:bodyPr/>
          <a:lstStyle/>
          <a:p>
            <a:r>
              <a:rPr lang="en-US" sz="2400" dirty="0"/>
              <a:t>Thoughts on 2024 ECRS Methodology and Deployment</a:t>
            </a:r>
          </a:p>
        </p:txBody>
      </p:sp>
      <p:sp>
        <p:nvSpPr>
          <p:cNvPr id="3" name="Content Placeholder 2">
            <a:extLst>
              <a:ext uri="{FF2B5EF4-FFF2-40B4-BE49-F238E27FC236}">
                <a16:creationId xmlns:a16="http://schemas.microsoft.com/office/drawing/2014/main" id="{6D90DAEB-4D90-0283-6435-71B76EED40C7}"/>
              </a:ext>
            </a:extLst>
          </p:cNvPr>
          <p:cNvSpPr>
            <a:spLocks noGrp="1"/>
          </p:cNvSpPr>
          <p:nvPr>
            <p:ph idx="1"/>
          </p:nvPr>
        </p:nvSpPr>
        <p:spPr>
          <a:xfrm>
            <a:off x="304800" y="887128"/>
            <a:ext cx="8534400" cy="4146883"/>
          </a:xfrm>
        </p:spPr>
        <p:txBody>
          <a:bodyPr/>
          <a:lstStyle/>
          <a:p>
            <a:pPr>
              <a:spcBef>
                <a:spcPts val="0"/>
              </a:spcBef>
            </a:pPr>
            <a:r>
              <a:rPr lang="en-US" sz="1600" dirty="0"/>
              <a:t>ERCOT has reviewed the current methodology for computing minimum ECRS requirements and is not proposing any further changes in the ECRS methodology for 2024.</a:t>
            </a:r>
          </a:p>
          <a:p>
            <a:pPr>
              <a:spcBef>
                <a:spcPts val="0"/>
              </a:spcBef>
            </a:pPr>
            <a:endParaRPr lang="en-US" sz="800" dirty="0"/>
          </a:p>
          <a:p>
            <a:pPr>
              <a:spcBef>
                <a:spcPts val="0"/>
              </a:spcBef>
            </a:pPr>
            <a:r>
              <a:rPr lang="en-US" sz="1600" dirty="0"/>
              <a:t>ERCOT and the IMM can revisit the ECRS methodology to consider the various operating scenarios under which ECRS deployment may be needed and the probabilistic risk of these and other contingencies, with the aim to formulating an approach for computing ECRS quantities in future, as part of the PUC AS Study. </a:t>
            </a:r>
          </a:p>
          <a:p>
            <a:pPr>
              <a:spcBef>
                <a:spcPts val="0"/>
              </a:spcBef>
            </a:pPr>
            <a:endParaRPr lang="en-US" sz="1600" dirty="0"/>
          </a:p>
          <a:p>
            <a:pPr>
              <a:spcBef>
                <a:spcPts val="0"/>
              </a:spcBef>
            </a:pPr>
            <a:r>
              <a:rPr lang="en-US" sz="1600" dirty="0"/>
              <a:t>Instead, ERCOT believes it is more appropriate to consider whether changes to the release of ECRS are warranted.</a:t>
            </a:r>
            <a:endParaRPr lang="en-US" sz="800" dirty="0"/>
          </a:p>
          <a:p>
            <a:pPr>
              <a:spcBef>
                <a:spcPts val="0"/>
              </a:spcBef>
            </a:pPr>
            <a:endParaRPr lang="en-US" sz="1600" dirty="0"/>
          </a:p>
          <a:p>
            <a:pPr>
              <a:spcBef>
                <a:spcPts val="0"/>
              </a:spcBef>
            </a:pPr>
            <a:r>
              <a:rPr lang="en-US" sz="1600" dirty="0"/>
              <a:t>ECRS can be released automatically and manually.</a:t>
            </a:r>
          </a:p>
          <a:p>
            <a:pPr lvl="1">
              <a:spcBef>
                <a:spcPts val="0"/>
              </a:spcBef>
            </a:pPr>
            <a:r>
              <a:rPr lang="en-US" sz="1600" dirty="0"/>
              <a:t>Automatic release of ECRS triggers during a unit-trip type event when frequency drops below 59.91 Hz. </a:t>
            </a:r>
          </a:p>
          <a:p>
            <a:pPr lvl="1">
              <a:spcBef>
                <a:spcPts val="0"/>
              </a:spcBef>
            </a:pPr>
            <a:r>
              <a:rPr lang="en-US" sz="1600" dirty="0"/>
              <a:t>Manual release triggers are currently based on two assessments of available dispatchable capacity to serve forecasted 10 minute ahead </a:t>
            </a:r>
            <a:r>
              <a:rPr lang="en-US" sz="1600"/>
              <a:t>net load</a:t>
            </a:r>
            <a:endParaRPr lang="en-US" sz="1600" strike="sngStrike" dirty="0">
              <a:solidFill>
                <a:srgbClr val="FF0000"/>
              </a:solidFill>
            </a:endParaRPr>
          </a:p>
          <a:p>
            <a:pPr lvl="1">
              <a:spcBef>
                <a:spcPts val="0"/>
              </a:spcBef>
            </a:pPr>
            <a:endParaRPr lang="en-US" sz="800" dirty="0"/>
          </a:p>
          <a:p>
            <a:pPr>
              <a:spcBef>
                <a:spcPts val="0"/>
              </a:spcBef>
            </a:pPr>
            <a:r>
              <a:rPr lang="en-US" sz="1600" dirty="0"/>
              <a:t>Some of the release of ECRS last summer occurred on scarcity days - i.e., days when the available dispatchable capacity was limited and the net load was extremely high. The manual ECRS triggers described above are not designed for these type of days. On these days some portion of ECRS be released earlier.</a:t>
            </a:r>
          </a:p>
          <a:p>
            <a:pPr lvl="1"/>
            <a:endParaRPr lang="en-US" sz="1600" dirty="0"/>
          </a:p>
          <a:p>
            <a:endParaRPr lang="en-US" dirty="0"/>
          </a:p>
        </p:txBody>
      </p:sp>
      <p:sp>
        <p:nvSpPr>
          <p:cNvPr id="4" name="Slide Number Placeholder 3">
            <a:extLst>
              <a:ext uri="{FF2B5EF4-FFF2-40B4-BE49-F238E27FC236}">
                <a16:creationId xmlns:a16="http://schemas.microsoft.com/office/drawing/2014/main" id="{44BEA33F-E031-FF48-88AD-E0DA1EB9A4A0}"/>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773240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27E97-7ACA-3532-0FBF-DE27CFA298C7}"/>
              </a:ext>
            </a:extLst>
          </p:cNvPr>
          <p:cNvSpPr>
            <a:spLocks noGrp="1"/>
          </p:cNvSpPr>
          <p:nvPr>
            <p:ph type="title"/>
          </p:nvPr>
        </p:nvSpPr>
        <p:spPr/>
        <p:txBody>
          <a:bodyPr/>
          <a:lstStyle/>
          <a:p>
            <a:r>
              <a:rPr lang="en-US" dirty="0"/>
              <a:t>Options for releasing ECRS earlier</a:t>
            </a:r>
          </a:p>
        </p:txBody>
      </p:sp>
      <p:sp>
        <p:nvSpPr>
          <p:cNvPr id="3" name="Content Placeholder 2">
            <a:extLst>
              <a:ext uri="{FF2B5EF4-FFF2-40B4-BE49-F238E27FC236}">
                <a16:creationId xmlns:a16="http://schemas.microsoft.com/office/drawing/2014/main" id="{8B300E71-FCAD-708E-52B8-2D3283BB2967}"/>
              </a:ext>
            </a:extLst>
          </p:cNvPr>
          <p:cNvSpPr>
            <a:spLocks noGrp="1" noRot="1" noMove="1" noResize="1" noEditPoints="1" noAdjustHandles="1" noChangeArrowheads="1" noChangeShapeType="1"/>
          </p:cNvSpPr>
          <p:nvPr>
            <p:ph idx="1"/>
          </p:nvPr>
        </p:nvSpPr>
        <p:spPr/>
        <p:txBody>
          <a:bodyPr/>
          <a:lstStyle/>
          <a:p>
            <a:r>
              <a:rPr lang="en-US" sz="1600" dirty="0"/>
              <a:t>The IMM shared the following ideas on potential concepts that could be considered for releasing ECRS earlier (</a:t>
            </a:r>
            <a:r>
              <a:rPr lang="en-US" sz="1600" dirty="0">
                <a:solidFill>
                  <a:schemeClr val="accent2"/>
                </a:solidFill>
              </a:rPr>
              <a:t>that could be considered </a:t>
            </a:r>
            <a:r>
              <a:rPr lang="en-US" sz="1600" dirty="0"/>
              <a:t>prior to RTC).</a:t>
            </a:r>
          </a:p>
          <a:p>
            <a:pPr lvl="1"/>
            <a:r>
              <a:rPr lang="en-US" sz="1600" dirty="0"/>
              <a:t>Option 1: Release chunks of ECRS manually at particular system lambda price triggers</a:t>
            </a:r>
            <a:endParaRPr lang="en-US" sz="1400" dirty="0"/>
          </a:p>
          <a:p>
            <a:pPr lvl="1"/>
            <a:r>
              <a:rPr lang="en-US" sz="1600" b="1" dirty="0"/>
              <a:t>Option 2: Release chunks of ECRS at particular amounts of under-generation</a:t>
            </a:r>
          </a:p>
          <a:p>
            <a:pPr lvl="1"/>
            <a:r>
              <a:rPr lang="en-US" sz="1600" dirty="0"/>
              <a:t>Option 3: Standing deployment of some portion of ECRS at a price floor (potential future change)</a:t>
            </a:r>
          </a:p>
          <a:p>
            <a:pPr lvl="1"/>
            <a:endParaRPr lang="en-US" sz="600" dirty="0"/>
          </a:p>
          <a:p>
            <a:r>
              <a:rPr lang="en-US" sz="1600" dirty="0"/>
              <a:t>ERCOT has reviewed these ideas and is supportive of making Nodal Protocol rules changes to adopt a concept like the one described in Option 3. Since this concept may need some system changes (potentially both for systems in ERCOT and at Market Participant end), this option may not be feasible to implement by Summer 2024.</a:t>
            </a:r>
          </a:p>
          <a:p>
            <a:endParaRPr lang="en-US" sz="600" dirty="0"/>
          </a:p>
          <a:p>
            <a:r>
              <a:rPr lang="en-US" sz="1600" dirty="0"/>
              <a:t>For Summer 2024, ERCOT has worked with the IMM to develop a new manual trigger for releasing ECRS using the concept in Option 2 above. </a:t>
            </a:r>
          </a:p>
          <a:p>
            <a:pPr lvl="1"/>
            <a:r>
              <a:rPr lang="en-US" sz="1600" dirty="0"/>
              <a:t>ERCOT has submitted NPRR1224 to propose a new trigger to manually release ECRS from SCED dispatchable Resources when the system power balance constraint is consistently violated and the MW amount of the power balance violation is at least </a:t>
            </a:r>
            <a:r>
              <a:rPr lang="en-US" sz="1600" b="1" dirty="0"/>
              <a:t>30 </a:t>
            </a:r>
            <a:r>
              <a:rPr lang="en-US" sz="1600" dirty="0"/>
              <a:t>MW</a:t>
            </a:r>
            <a:r>
              <a:rPr lang="en-US" sz="1600" b="1" dirty="0"/>
              <a:t> </a:t>
            </a:r>
            <a:r>
              <a:rPr lang="en-US" sz="1600" dirty="0"/>
              <a:t>for </a:t>
            </a:r>
            <a:r>
              <a:rPr lang="en-US" sz="1600" b="1" dirty="0"/>
              <a:t>10</a:t>
            </a:r>
            <a:r>
              <a:rPr lang="en-US" sz="1600" dirty="0"/>
              <a:t> consecutive minutes. ERCOT is open to stakeholder comments regarding alternative values of power balance violation and duration. </a:t>
            </a:r>
            <a:endParaRPr lang="en-US" dirty="0"/>
          </a:p>
          <a:p>
            <a:endParaRPr lang="en-US" dirty="0">
              <a:solidFill>
                <a:srgbClr val="FF0000"/>
              </a:solidFill>
            </a:endParaRPr>
          </a:p>
          <a:p>
            <a:endParaRPr lang="en-US" dirty="0"/>
          </a:p>
        </p:txBody>
      </p:sp>
      <p:sp>
        <p:nvSpPr>
          <p:cNvPr id="4" name="Slide Number Placeholder 3">
            <a:extLst>
              <a:ext uri="{FF2B5EF4-FFF2-40B4-BE49-F238E27FC236}">
                <a16:creationId xmlns:a16="http://schemas.microsoft.com/office/drawing/2014/main" id="{D43B7FE4-BD2E-1983-15D0-AFD23513440D}"/>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075423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4F4AB-8503-849E-8FB3-0805CA3374DD}"/>
              </a:ext>
            </a:extLst>
          </p:cNvPr>
          <p:cNvSpPr>
            <a:spLocks noGrp="1"/>
          </p:cNvSpPr>
          <p:nvPr>
            <p:ph type="title"/>
          </p:nvPr>
        </p:nvSpPr>
        <p:spPr/>
        <p:txBody>
          <a:bodyPr/>
          <a:lstStyle/>
          <a:p>
            <a:r>
              <a:rPr lang="en-US" sz="2400" dirty="0"/>
              <a:t>New Manual Trigger: Parameter Selection</a:t>
            </a:r>
          </a:p>
        </p:txBody>
      </p:sp>
      <p:sp>
        <p:nvSpPr>
          <p:cNvPr id="3" name="Content Placeholder 2">
            <a:extLst>
              <a:ext uri="{FF2B5EF4-FFF2-40B4-BE49-F238E27FC236}">
                <a16:creationId xmlns:a16="http://schemas.microsoft.com/office/drawing/2014/main" id="{DA94FB21-4571-44F9-55E8-6E67B28FF7E7}"/>
              </a:ext>
            </a:extLst>
          </p:cNvPr>
          <p:cNvSpPr>
            <a:spLocks noGrp="1"/>
          </p:cNvSpPr>
          <p:nvPr>
            <p:ph idx="1"/>
          </p:nvPr>
        </p:nvSpPr>
        <p:spPr>
          <a:xfrm>
            <a:off x="304800" y="2326066"/>
            <a:ext cx="6781800" cy="3593967"/>
          </a:xfrm>
        </p:spPr>
        <p:txBody>
          <a:bodyPr/>
          <a:lstStyle/>
          <a:p>
            <a:r>
              <a:rPr lang="en-US" sz="1600" dirty="0"/>
              <a:t>Values of X &amp; Y can be selected so that  the manual release of ECRS would more closely reflect how the procurement of ECRS would work when RTC is implemented. </a:t>
            </a:r>
          </a:p>
          <a:p>
            <a:endParaRPr lang="en-US" sz="800" dirty="0"/>
          </a:p>
          <a:p>
            <a:r>
              <a:rPr lang="en-US" sz="1600" dirty="0"/>
              <a:t>In reviewing the historic operations since implementation of ECRS, and the ASDC analysis</a:t>
            </a:r>
            <a:r>
              <a:rPr lang="en-US" sz="1600" dirty="0">
                <a:solidFill>
                  <a:schemeClr val="accent2"/>
                </a:solidFill>
              </a:rPr>
              <a:t>,</a:t>
            </a:r>
            <a:r>
              <a:rPr lang="en-US" sz="1600" dirty="0"/>
              <a:t> with X = </a:t>
            </a:r>
            <a:r>
              <a:rPr lang="en-US" sz="1600" b="1" dirty="0"/>
              <a:t>30</a:t>
            </a:r>
            <a:r>
              <a:rPr lang="en-US" sz="1600" dirty="0"/>
              <a:t> MW and Y = </a:t>
            </a:r>
            <a:r>
              <a:rPr lang="en-US" sz="1600" b="1" dirty="0"/>
              <a:t>10</a:t>
            </a:r>
            <a:r>
              <a:rPr lang="en-US" sz="1600" dirty="0"/>
              <a:t> minute, ERCOT would start considering release of the first 500 MW of SCED dispatchable ECRS when under-generation is 30 MW or more for 10 consecutive minutes. </a:t>
            </a:r>
          </a:p>
          <a:p>
            <a:pPr lvl="1"/>
            <a:r>
              <a:rPr lang="en-US" sz="1600" dirty="0"/>
              <a:t>Per the current power balance penalty curve, system lambda would likely be around $500/MWh or higher when this action is considered.</a:t>
            </a:r>
          </a:p>
          <a:p>
            <a:r>
              <a:rPr lang="en-US" sz="1600" dirty="0"/>
              <a:t>Note that, while ERCOT has included X=30 and Y=10 in NPRR1224, ERCOT is open to stakeholder feedback regarding alternative values of power balance violation and duration. </a:t>
            </a:r>
          </a:p>
          <a:p>
            <a:endParaRPr lang="en-US" sz="1600" dirty="0"/>
          </a:p>
          <a:p>
            <a:pPr lvl="1"/>
            <a:endParaRPr lang="en-US" dirty="0"/>
          </a:p>
          <a:p>
            <a:pPr lvl="1"/>
            <a:endParaRPr lang="en-US" sz="1600" dirty="0"/>
          </a:p>
          <a:p>
            <a:pPr lvl="1"/>
            <a:endParaRPr lang="en-US" sz="1600" dirty="0"/>
          </a:p>
          <a:p>
            <a:endParaRPr lang="en-US" dirty="0"/>
          </a:p>
        </p:txBody>
      </p:sp>
      <p:sp>
        <p:nvSpPr>
          <p:cNvPr id="4" name="Slide Number Placeholder 3">
            <a:extLst>
              <a:ext uri="{FF2B5EF4-FFF2-40B4-BE49-F238E27FC236}">
                <a16:creationId xmlns:a16="http://schemas.microsoft.com/office/drawing/2014/main" id="{12E3C0F8-E76C-3CF1-AFE7-9095EBE9C607}"/>
              </a:ext>
            </a:extLst>
          </p:cNvPr>
          <p:cNvSpPr>
            <a:spLocks noGrp="1"/>
          </p:cNvSpPr>
          <p:nvPr>
            <p:ph type="sldNum" sz="quarter" idx="4"/>
          </p:nvPr>
        </p:nvSpPr>
        <p:spPr/>
        <p:txBody>
          <a:bodyPr/>
          <a:lstStyle/>
          <a:p>
            <a:fld id="{1D93BD3E-1E9A-4970-A6F7-E7AC52762E0C}" type="slidenum">
              <a:rPr lang="en-US" smtClean="0"/>
              <a:pPr/>
              <a:t>6</a:t>
            </a:fld>
            <a:endParaRPr lang="en-US" dirty="0"/>
          </a:p>
        </p:txBody>
      </p:sp>
      <p:pic>
        <p:nvPicPr>
          <p:cNvPr id="5" name="Picture 4">
            <a:extLst>
              <a:ext uri="{FF2B5EF4-FFF2-40B4-BE49-F238E27FC236}">
                <a16:creationId xmlns:a16="http://schemas.microsoft.com/office/drawing/2014/main" id="{1399EC9C-F32C-A211-655C-5447C551C6CF}"/>
              </a:ext>
            </a:extLst>
          </p:cNvPr>
          <p:cNvPicPr>
            <a:picLocks noChangeAspect="1"/>
          </p:cNvPicPr>
          <p:nvPr/>
        </p:nvPicPr>
        <p:blipFill>
          <a:blip r:embed="rId2"/>
          <a:stretch>
            <a:fillRect/>
          </a:stretch>
        </p:blipFill>
        <p:spPr>
          <a:xfrm>
            <a:off x="7086600" y="2326066"/>
            <a:ext cx="2034186" cy="2316481"/>
          </a:xfrm>
          <a:prstGeom prst="rect">
            <a:avLst/>
          </a:prstGeom>
        </p:spPr>
      </p:pic>
      <p:sp>
        <p:nvSpPr>
          <p:cNvPr id="6" name="Content Placeholder 2">
            <a:extLst>
              <a:ext uri="{FF2B5EF4-FFF2-40B4-BE49-F238E27FC236}">
                <a16:creationId xmlns:a16="http://schemas.microsoft.com/office/drawing/2014/main" id="{1E5419AA-A88C-4E3B-BDB6-EDD3B4AC79B8}"/>
              </a:ext>
            </a:extLst>
          </p:cNvPr>
          <p:cNvSpPr txBox="1">
            <a:spLocks/>
          </p:cNvSpPr>
          <p:nvPr/>
        </p:nvSpPr>
        <p:spPr>
          <a:xfrm>
            <a:off x="304800" y="855406"/>
            <a:ext cx="8534400" cy="1470660"/>
          </a:xfrm>
          <a:prstGeom prst="rect">
            <a:avLst/>
          </a:prstGeom>
          <a:solidFill>
            <a:schemeClr val="bg1">
              <a:lumMod val="95000"/>
            </a:schemeClr>
          </a:solidFill>
        </p:spPr>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None/>
            </a:pPr>
            <a:r>
              <a:rPr lang="en-US" sz="1600" i="1" dirty="0"/>
              <a:t>Concept: Release SCED dispatchable ECRS up to 500 MW when in Real-Time, SCED starts using Power Balance Penalty to forego dispatching at least X MWs, i.e., total SCED BPs is less than GTBD consistently for Y consecutive minutes</a:t>
            </a:r>
            <a:r>
              <a:rPr lang="en-US" sz="1600" i="1" dirty="0">
                <a:solidFill>
                  <a:schemeClr val="accent6"/>
                </a:solidFill>
              </a:rPr>
              <a:t>. </a:t>
            </a:r>
          </a:p>
          <a:p>
            <a:pPr lvl="1"/>
            <a:r>
              <a:rPr lang="en-US" sz="1600" dirty="0"/>
              <a:t>This condition would be an indication that from the SCED-perspective, it is more economic to rely on Regulation than deploy higher priced MWs. </a:t>
            </a:r>
            <a:endParaRPr lang="en-US" dirty="0"/>
          </a:p>
        </p:txBody>
      </p:sp>
    </p:spTree>
    <p:extLst>
      <p:ext uri="{BB962C8B-B14F-4D97-AF65-F5344CB8AC3E}">
        <p14:creationId xmlns:p14="http://schemas.microsoft.com/office/powerpoint/2010/main" val="1548620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D90797D-E16A-B356-D22E-57F580DAC818}"/>
              </a:ext>
            </a:extLst>
          </p:cNvPr>
          <p:cNvPicPr>
            <a:picLocks noChangeAspect="1"/>
          </p:cNvPicPr>
          <p:nvPr/>
        </p:nvPicPr>
        <p:blipFill>
          <a:blip r:embed="rId2"/>
          <a:stretch>
            <a:fillRect/>
          </a:stretch>
        </p:blipFill>
        <p:spPr>
          <a:xfrm>
            <a:off x="0" y="868600"/>
            <a:ext cx="9144000" cy="4330286"/>
          </a:xfrm>
          <a:prstGeom prst="rect">
            <a:avLst/>
          </a:prstGeom>
        </p:spPr>
      </p:pic>
      <p:sp>
        <p:nvSpPr>
          <p:cNvPr id="2" name="Title 1">
            <a:extLst>
              <a:ext uri="{FF2B5EF4-FFF2-40B4-BE49-F238E27FC236}">
                <a16:creationId xmlns:a16="http://schemas.microsoft.com/office/drawing/2014/main" id="{1AD44B32-D54E-310A-6237-A68B9557DA76}"/>
              </a:ext>
            </a:extLst>
          </p:cNvPr>
          <p:cNvSpPr>
            <a:spLocks noGrp="1"/>
          </p:cNvSpPr>
          <p:nvPr>
            <p:ph type="title"/>
          </p:nvPr>
        </p:nvSpPr>
        <p:spPr/>
        <p:txBody>
          <a:bodyPr/>
          <a:lstStyle/>
          <a:p>
            <a:r>
              <a:rPr lang="en-US" dirty="0"/>
              <a:t>Example: 8/12/2023</a:t>
            </a:r>
          </a:p>
        </p:txBody>
      </p:sp>
      <p:sp>
        <p:nvSpPr>
          <p:cNvPr id="3" name="Content Placeholder 2">
            <a:extLst>
              <a:ext uri="{FF2B5EF4-FFF2-40B4-BE49-F238E27FC236}">
                <a16:creationId xmlns:a16="http://schemas.microsoft.com/office/drawing/2014/main" id="{02C48A19-E050-C45B-857C-4A39BB2DC686}"/>
              </a:ext>
            </a:extLst>
          </p:cNvPr>
          <p:cNvSpPr>
            <a:spLocks noGrp="1"/>
          </p:cNvSpPr>
          <p:nvPr>
            <p:ph idx="1"/>
          </p:nvPr>
        </p:nvSpPr>
        <p:spPr>
          <a:xfrm>
            <a:off x="304800" y="5305486"/>
            <a:ext cx="8534400" cy="614547"/>
          </a:xfrm>
        </p:spPr>
        <p:txBody>
          <a:bodyPr/>
          <a:lstStyle/>
          <a:p>
            <a:pPr marL="0" indent="0">
              <a:buNone/>
            </a:pPr>
            <a:r>
              <a:rPr lang="en-US" sz="1600" dirty="0"/>
              <a:t>The proposed new trigger would also recommend an earlier release of ECRS in this case.</a:t>
            </a:r>
          </a:p>
          <a:p>
            <a:endParaRPr lang="en-US" dirty="0"/>
          </a:p>
        </p:txBody>
      </p:sp>
      <p:sp>
        <p:nvSpPr>
          <p:cNvPr id="4" name="Slide Number Placeholder 3">
            <a:extLst>
              <a:ext uri="{FF2B5EF4-FFF2-40B4-BE49-F238E27FC236}">
                <a16:creationId xmlns:a16="http://schemas.microsoft.com/office/drawing/2014/main" id="{A08EFD73-3B4B-48FD-2E8D-26117AE7FB64}"/>
              </a:ext>
            </a:extLst>
          </p:cNvPr>
          <p:cNvSpPr>
            <a:spLocks noGrp="1"/>
          </p:cNvSpPr>
          <p:nvPr>
            <p:ph type="sldNum" sz="quarter" idx="4"/>
          </p:nvPr>
        </p:nvSpPr>
        <p:spPr/>
        <p:txBody>
          <a:bodyPr/>
          <a:lstStyle/>
          <a:p>
            <a:fld id="{1D93BD3E-1E9A-4970-A6F7-E7AC52762E0C}" type="slidenum">
              <a:rPr lang="en-US" smtClean="0"/>
              <a:pPr/>
              <a:t>7</a:t>
            </a:fld>
            <a:endParaRPr lang="en-US"/>
          </a:p>
        </p:txBody>
      </p:sp>
      <p:grpSp>
        <p:nvGrpSpPr>
          <p:cNvPr id="16" name="Group 15">
            <a:extLst>
              <a:ext uri="{FF2B5EF4-FFF2-40B4-BE49-F238E27FC236}">
                <a16:creationId xmlns:a16="http://schemas.microsoft.com/office/drawing/2014/main" id="{C4EB0D53-E934-6EF7-CB26-3B221AD9CE68}"/>
              </a:ext>
            </a:extLst>
          </p:cNvPr>
          <p:cNvGrpSpPr/>
          <p:nvPr/>
        </p:nvGrpSpPr>
        <p:grpSpPr>
          <a:xfrm>
            <a:off x="3362324" y="3686864"/>
            <a:ext cx="3917481" cy="820243"/>
            <a:chOff x="3362324" y="3686864"/>
            <a:chExt cx="3917481" cy="820243"/>
          </a:xfrm>
        </p:grpSpPr>
        <p:sp>
          <p:nvSpPr>
            <p:cNvPr id="8" name="TextBox 7">
              <a:extLst>
                <a:ext uri="{FF2B5EF4-FFF2-40B4-BE49-F238E27FC236}">
                  <a16:creationId xmlns:a16="http://schemas.microsoft.com/office/drawing/2014/main" id="{5ADF844C-34F8-7B38-A583-C0B20E180A4B}"/>
                </a:ext>
              </a:extLst>
            </p:cNvPr>
            <p:cNvSpPr txBox="1"/>
            <p:nvPr/>
          </p:nvSpPr>
          <p:spPr>
            <a:xfrm>
              <a:off x="3362324" y="3686864"/>
              <a:ext cx="3917481" cy="584775"/>
            </a:xfrm>
            <a:prstGeom prst="rect">
              <a:avLst/>
            </a:prstGeom>
            <a:noFill/>
          </p:spPr>
          <p:txBody>
            <a:bodyPr wrap="square" rtlCol="0">
              <a:spAutoFit/>
            </a:bodyPr>
            <a:lstStyle/>
            <a:p>
              <a:pPr algn="ctr"/>
              <a:r>
                <a:rPr lang="en-US" sz="1600" dirty="0">
                  <a:solidFill>
                    <a:schemeClr val="accent1"/>
                  </a:solidFill>
                </a:rPr>
                <a:t>Under-Generation &gt;= 30 for 10 minutes</a:t>
              </a:r>
            </a:p>
            <a:p>
              <a:pPr algn="ctr"/>
              <a:r>
                <a:rPr lang="en-US" sz="1600" dirty="0">
                  <a:solidFill>
                    <a:schemeClr val="accent1"/>
                  </a:solidFill>
                </a:rPr>
                <a:t>Trigger at: 6:45 PM </a:t>
              </a:r>
            </a:p>
          </p:txBody>
        </p:sp>
        <p:cxnSp>
          <p:nvCxnSpPr>
            <p:cNvPr id="12" name="Straight Arrow Connector 11">
              <a:extLst>
                <a:ext uri="{FF2B5EF4-FFF2-40B4-BE49-F238E27FC236}">
                  <a16:creationId xmlns:a16="http://schemas.microsoft.com/office/drawing/2014/main" id="{B9598F76-DBF6-CCE6-6F07-5C588959BFFA}"/>
                </a:ext>
              </a:extLst>
            </p:cNvPr>
            <p:cNvCxnSpPr>
              <a:cxnSpLocks/>
              <a:stCxn id="8" idx="2"/>
            </p:cNvCxnSpPr>
            <p:nvPr/>
          </p:nvCxnSpPr>
          <p:spPr>
            <a:xfrm flipH="1">
              <a:off x="5141289" y="4271639"/>
              <a:ext cx="179776" cy="2354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5" name="TextBox 14">
            <a:extLst>
              <a:ext uri="{FF2B5EF4-FFF2-40B4-BE49-F238E27FC236}">
                <a16:creationId xmlns:a16="http://schemas.microsoft.com/office/drawing/2014/main" id="{067ECAEE-4DDC-BEDB-0DFF-C830B5FB0D9C}"/>
              </a:ext>
            </a:extLst>
          </p:cNvPr>
          <p:cNvSpPr txBox="1"/>
          <p:nvPr/>
        </p:nvSpPr>
        <p:spPr>
          <a:xfrm>
            <a:off x="4300631" y="324320"/>
            <a:ext cx="4057772" cy="338554"/>
          </a:xfrm>
          <a:prstGeom prst="rect">
            <a:avLst/>
          </a:prstGeom>
          <a:noFill/>
        </p:spPr>
        <p:txBody>
          <a:bodyPr wrap="square" rtlCol="0">
            <a:spAutoFit/>
          </a:bodyPr>
          <a:lstStyle/>
          <a:p>
            <a:pPr algn="ctr"/>
            <a:r>
              <a:rPr lang="en-US" sz="1600" dirty="0">
                <a:solidFill>
                  <a:schemeClr val="accent1"/>
                </a:solidFill>
              </a:rPr>
              <a:t>Historical ECRS Release at: 7:37 PM</a:t>
            </a:r>
          </a:p>
        </p:txBody>
      </p:sp>
      <p:cxnSp>
        <p:nvCxnSpPr>
          <p:cNvPr id="19" name="Straight Arrow Connector 18">
            <a:extLst>
              <a:ext uri="{FF2B5EF4-FFF2-40B4-BE49-F238E27FC236}">
                <a16:creationId xmlns:a16="http://schemas.microsoft.com/office/drawing/2014/main" id="{5C5724CF-8822-F2FB-7D51-904B804FD907}"/>
              </a:ext>
            </a:extLst>
          </p:cNvPr>
          <p:cNvCxnSpPr>
            <a:stCxn id="15" idx="2"/>
          </p:cNvCxnSpPr>
          <p:nvPr/>
        </p:nvCxnSpPr>
        <p:spPr>
          <a:xfrm>
            <a:off x="6329517" y="662874"/>
            <a:ext cx="407546" cy="10597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CCBBF609-48A2-A0BD-50A3-E691C706ED6B}"/>
              </a:ext>
            </a:extLst>
          </p:cNvPr>
          <p:cNvSpPr txBox="1"/>
          <p:nvPr/>
        </p:nvSpPr>
        <p:spPr>
          <a:xfrm>
            <a:off x="381001" y="3748418"/>
            <a:ext cx="2590800" cy="338554"/>
          </a:xfrm>
          <a:prstGeom prst="rect">
            <a:avLst/>
          </a:prstGeom>
          <a:noFill/>
        </p:spPr>
        <p:txBody>
          <a:bodyPr wrap="square" rtlCol="0">
            <a:spAutoFit/>
          </a:bodyPr>
          <a:lstStyle/>
          <a:p>
            <a:pPr algn="ctr"/>
            <a:r>
              <a:rPr lang="en-US" sz="1600" dirty="0">
                <a:solidFill>
                  <a:schemeClr val="accent1"/>
                </a:solidFill>
              </a:rPr>
              <a:t>SCED Under-Generation</a:t>
            </a:r>
          </a:p>
        </p:txBody>
      </p:sp>
      <p:cxnSp>
        <p:nvCxnSpPr>
          <p:cNvPr id="6" name="Straight Arrow Connector 5">
            <a:extLst>
              <a:ext uri="{FF2B5EF4-FFF2-40B4-BE49-F238E27FC236}">
                <a16:creationId xmlns:a16="http://schemas.microsoft.com/office/drawing/2014/main" id="{0E6E758A-57B9-2ED1-A85F-ADA52262894A}"/>
              </a:ext>
            </a:extLst>
          </p:cNvPr>
          <p:cNvCxnSpPr>
            <a:cxnSpLocks/>
            <a:stCxn id="5" idx="2"/>
          </p:cNvCxnSpPr>
          <p:nvPr/>
        </p:nvCxnSpPr>
        <p:spPr>
          <a:xfrm>
            <a:off x="1676401" y="4086972"/>
            <a:ext cx="3131573" cy="4001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7897A2E4-6A98-4DF7-A232-B64526B9B387}"/>
              </a:ext>
            </a:extLst>
          </p:cNvPr>
          <p:cNvCxnSpPr>
            <a:cxnSpLocks/>
            <a:stCxn id="5" idx="2"/>
          </p:cNvCxnSpPr>
          <p:nvPr/>
        </p:nvCxnSpPr>
        <p:spPr>
          <a:xfrm flipH="1">
            <a:off x="837708" y="4086972"/>
            <a:ext cx="838693" cy="443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9191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62B12-972C-83D5-1E57-695A6CF1FA62}"/>
              </a:ext>
            </a:extLst>
          </p:cNvPr>
          <p:cNvSpPr>
            <a:spLocks noGrp="1"/>
          </p:cNvSpPr>
          <p:nvPr>
            <p:ph type="title"/>
          </p:nvPr>
        </p:nvSpPr>
        <p:spPr/>
        <p:txBody>
          <a:bodyPr/>
          <a:lstStyle/>
          <a:p>
            <a:r>
              <a:rPr lang="en-US" sz="2000" dirty="0"/>
              <a:t>New Manual Trigger: Some Considerations</a:t>
            </a:r>
          </a:p>
        </p:txBody>
      </p:sp>
      <p:sp>
        <p:nvSpPr>
          <p:cNvPr id="3" name="Content Placeholder 2">
            <a:extLst>
              <a:ext uri="{FF2B5EF4-FFF2-40B4-BE49-F238E27FC236}">
                <a16:creationId xmlns:a16="http://schemas.microsoft.com/office/drawing/2014/main" id="{39EDB9C9-EE6D-A4C6-B4F2-F7BB17DC3C27}"/>
              </a:ext>
            </a:extLst>
          </p:cNvPr>
          <p:cNvSpPr>
            <a:spLocks noGrp="1"/>
          </p:cNvSpPr>
          <p:nvPr>
            <p:ph idx="1"/>
          </p:nvPr>
        </p:nvSpPr>
        <p:spPr>
          <a:xfrm>
            <a:off x="304800" y="855406"/>
            <a:ext cx="3028335" cy="5064627"/>
          </a:xfrm>
        </p:spPr>
        <p:txBody>
          <a:bodyPr/>
          <a:lstStyle/>
          <a:p>
            <a:pPr marL="0" marR="0" lvl="0" indent="0" algn="l" defTabSz="914400" rtl="0" eaLnBrk="1" fontAlgn="auto" latinLnBrk="0" hangingPunct="1">
              <a:spcBef>
                <a:spcPct val="20000"/>
              </a:spcBef>
              <a:spcAft>
                <a:spcPts val="0"/>
              </a:spcAft>
              <a:buClrTx/>
              <a:buSzTx/>
              <a:buNone/>
              <a:tabLst/>
              <a:defRPr/>
            </a:pPr>
            <a:r>
              <a:rPr lang="en-US" sz="1600" dirty="0"/>
              <a:t>Using X=30, Y=10 on operation data since July 1, 2023 to test when the under-generation based concept would trigger ECRS release, it was  observed that the concept picked:</a:t>
            </a:r>
          </a:p>
          <a:p>
            <a:pPr marL="500062" indent="-342900">
              <a:buFont typeface="Wingdings" panose="05000000000000000000" pitchFamily="2" charset="2"/>
              <a:buChar char="ü"/>
              <a:defRPr/>
            </a:pPr>
            <a:r>
              <a:rPr lang="en-US" sz="1400" dirty="0">
                <a:effectLst/>
                <a:ea typeface="Times New Roman" panose="02020603050405020304" pitchFamily="18" charset="0"/>
              </a:rPr>
              <a:t>same days when ECRS was released but in many cases indicates the need to release ECRS earlier</a:t>
            </a:r>
            <a:endParaRPr lang="en-US" sz="1400" i="1" dirty="0">
              <a:ea typeface="Times New Roman" panose="02020603050405020304" pitchFamily="18" charset="0"/>
            </a:endParaRPr>
          </a:p>
          <a:p>
            <a:pPr marL="500062" indent="-342900">
              <a:buFont typeface="Wingdings" panose="05000000000000000000" pitchFamily="2" charset="2"/>
              <a:buChar char="ü"/>
              <a:defRPr/>
            </a:pPr>
            <a:r>
              <a:rPr lang="en-US" sz="1400" dirty="0">
                <a:effectLst/>
                <a:ea typeface="Times New Roman" panose="02020603050405020304" pitchFamily="18" charset="0"/>
              </a:rPr>
              <a:t>new days when ECRS wasn’t released</a:t>
            </a:r>
            <a:endParaRPr lang="en-US" sz="1400" i="1" dirty="0">
              <a:effectLst/>
              <a:ea typeface="Times New Roman" panose="02020603050405020304" pitchFamily="18" charset="0"/>
            </a:endParaRPr>
          </a:p>
          <a:p>
            <a:pPr marL="500062" indent="-342900">
              <a:buFont typeface="Wingdings" panose="05000000000000000000" pitchFamily="2" charset="2"/>
              <a:buChar char="ü"/>
              <a:defRPr/>
            </a:pPr>
            <a:r>
              <a:rPr lang="en-US" sz="1400" dirty="0">
                <a:effectLst/>
                <a:ea typeface="Times New Roman" panose="02020603050405020304" pitchFamily="18" charset="0"/>
              </a:rPr>
              <a:t>days with high pricing due to high congestion costs</a:t>
            </a:r>
            <a:endParaRPr lang="en-US" sz="1400" dirty="0"/>
          </a:p>
          <a:p>
            <a:pPr marL="442912" indent="-285750">
              <a:lnSpc>
                <a:spcPct val="150000"/>
              </a:lnSpc>
              <a:defRPr/>
            </a:pPr>
            <a:endParaRPr lang="en-US" sz="1600" dirty="0"/>
          </a:p>
          <a:p>
            <a:endParaRPr lang="en-US" dirty="0"/>
          </a:p>
        </p:txBody>
      </p:sp>
      <p:sp>
        <p:nvSpPr>
          <p:cNvPr id="4" name="Slide Number Placeholder 3">
            <a:extLst>
              <a:ext uri="{FF2B5EF4-FFF2-40B4-BE49-F238E27FC236}">
                <a16:creationId xmlns:a16="http://schemas.microsoft.com/office/drawing/2014/main" id="{D3156D04-BAC5-46EA-3E9B-57BF3B268F04}"/>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5" name="Picture 4">
            <a:extLst>
              <a:ext uri="{FF2B5EF4-FFF2-40B4-BE49-F238E27FC236}">
                <a16:creationId xmlns:a16="http://schemas.microsoft.com/office/drawing/2014/main" id="{BA8E2DBA-6DFC-28A9-5FDD-BB33E8A3A846}"/>
              </a:ext>
            </a:extLst>
          </p:cNvPr>
          <p:cNvPicPr>
            <a:picLocks noChangeAspect="1"/>
          </p:cNvPicPr>
          <p:nvPr/>
        </p:nvPicPr>
        <p:blipFill>
          <a:blip r:embed="rId2"/>
          <a:stretch>
            <a:fillRect/>
          </a:stretch>
        </p:blipFill>
        <p:spPr>
          <a:xfrm>
            <a:off x="3348384" y="762000"/>
            <a:ext cx="5795618" cy="4876800"/>
          </a:xfrm>
          <a:prstGeom prst="rect">
            <a:avLst/>
          </a:prstGeom>
        </p:spPr>
      </p:pic>
      <p:sp>
        <p:nvSpPr>
          <p:cNvPr id="6" name="TextBox 5">
            <a:extLst>
              <a:ext uri="{FF2B5EF4-FFF2-40B4-BE49-F238E27FC236}">
                <a16:creationId xmlns:a16="http://schemas.microsoft.com/office/drawing/2014/main" id="{894DAD31-4287-3632-842C-9B35F65FDEAA}"/>
              </a:ext>
            </a:extLst>
          </p:cNvPr>
          <p:cNvSpPr txBox="1"/>
          <p:nvPr/>
        </p:nvSpPr>
        <p:spPr>
          <a:xfrm>
            <a:off x="4090220" y="5766019"/>
            <a:ext cx="3687096" cy="251323"/>
          </a:xfrm>
          <a:prstGeom prst="rect">
            <a:avLst/>
          </a:prstGeom>
          <a:solidFill>
            <a:schemeClr val="accent3">
              <a:lumMod val="20000"/>
              <a:lumOff val="80000"/>
            </a:schemeClr>
          </a:solidFill>
        </p:spPr>
        <p:txBody>
          <a:bodyPr wrap="square" rtlCol="0">
            <a:noAutofit/>
          </a:bodyPr>
          <a:lstStyle/>
          <a:p>
            <a:r>
              <a:rPr lang="en-US" sz="1050" b="1" dirty="0"/>
              <a:t>Green indicates a day with no historical ECRS Release</a:t>
            </a:r>
          </a:p>
        </p:txBody>
      </p:sp>
    </p:spTree>
    <p:extLst>
      <p:ext uri="{BB962C8B-B14F-4D97-AF65-F5344CB8AC3E}">
        <p14:creationId xmlns:p14="http://schemas.microsoft.com/office/powerpoint/2010/main" val="1652063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03B8-D11F-80D7-C6CD-8E30E4AE4968}"/>
              </a:ext>
            </a:extLst>
          </p:cNvPr>
          <p:cNvSpPr>
            <a:spLocks noGrp="1"/>
          </p:cNvSpPr>
          <p:nvPr>
            <p:ph type="title"/>
          </p:nvPr>
        </p:nvSpPr>
        <p:spPr/>
        <p:txBody>
          <a:bodyPr/>
          <a:lstStyle/>
          <a:p>
            <a:r>
              <a:rPr lang="en-US" sz="2400" dirty="0"/>
              <a:t>New Manual Trigger: Deployments and Recall</a:t>
            </a:r>
          </a:p>
        </p:txBody>
      </p:sp>
      <p:sp>
        <p:nvSpPr>
          <p:cNvPr id="3" name="Content Placeholder 2">
            <a:extLst>
              <a:ext uri="{FF2B5EF4-FFF2-40B4-BE49-F238E27FC236}">
                <a16:creationId xmlns:a16="http://schemas.microsoft.com/office/drawing/2014/main" id="{E72352AD-B204-4422-32B5-04763A6CC504}"/>
              </a:ext>
            </a:extLst>
          </p:cNvPr>
          <p:cNvSpPr>
            <a:spLocks noGrp="1"/>
          </p:cNvSpPr>
          <p:nvPr>
            <p:ph idx="1"/>
          </p:nvPr>
        </p:nvSpPr>
        <p:spPr/>
        <p:txBody>
          <a:bodyPr/>
          <a:lstStyle/>
          <a:p>
            <a:pPr marL="0" indent="0">
              <a:buNone/>
            </a:pPr>
            <a:r>
              <a:rPr lang="en-US" sz="1600" i="1" dirty="0">
                <a:solidFill>
                  <a:schemeClr val="accent6"/>
                </a:solidFill>
              </a:rPr>
              <a:t>Release ECRS when in-Real Time, SCED starts using Power Balance Penalty to forego dispatching at least 30 MWs, i.e., total SCED BPs is less than GTBD consistently for 10 consecutive minutes.</a:t>
            </a:r>
          </a:p>
          <a:p>
            <a:pPr marL="0" indent="0">
              <a:buNone/>
            </a:pPr>
            <a:r>
              <a:rPr lang="en-US" sz="1600" b="1" dirty="0">
                <a:solidFill>
                  <a:schemeClr val="accent1"/>
                </a:solidFill>
              </a:rPr>
              <a:t>Deployment</a:t>
            </a:r>
          </a:p>
          <a:p>
            <a:r>
              <a:rPr lang="en-US" sz="1600" dirty="0"/>
              <a:t>When this trigger is met ERCOT may release up to 500 MW of SCED-dispatchable ECRS capacity.</a:t>
            </a:r>
          </a:p>
          <a:p>
            <a:r>
              <a:rPr lang="en-US" sz="1600" dirty="0"/>
              <a:t>Following such an ECRS release, if 30 MW or more of under-generation continues to persists, ERCOT may release additional SCED-dispatchable ECRS. </a:t>
            </a:r>
          </a:p>
          <a:p>
            <a:r>
              <a:rPr lang="en-US" sz="1600" dirty="0"/>
              <a:t>Note that when manually releasing ECRS, ERCOT may preserve some SCED-dispatchable ECRS to ensure that ERCOT has sufficient capacity that can respond and help recover frequency within the parameters required by NERC Reliability Standards. However, if the power balance constraint violation remains at or above 30 MW, ERCOT will continue to release ECRS in small blocks.. </a:t>
            </a:r>
          </a:p>
          <a:p>
            <a:endParaRPr lang="en-US" sz="1600" dirty="0">
              <a:solidFill>
                <a:srgbClr val="FF0000"/>
              </a:solidFill>
            </a:endParaRPr>
          </a:p>
          <a:p>
            <a:pPr marL="0" indent="0">
              <a:buNone/>
            </a:pPr>
            <a:r>
              <a:rPr lang="en-US" b="1" dirty="0">
                <a:solidFill>
                  <a:schemeClr val="accent1"/>
                </a:solidFill>
              </a:rPr>
              <a:t>Recall</a:t>
            </a:r>
          </a:p>
          <a:p>
            <a:r>
              <a:rPr lang="en-US" sz="1600" dirty="0"/>
              <a:t>ERCOT will recall the manually released ECRS when the triggering condition has ended and system frequency is above 59.97 Hz. </a:t>
            </a:r>
            <a:endParaRPr lang="en-US" b="1" dirty="0"/>
          </a:p>
        </p:txBody>
      </p:sp>
      <p:sp>
        <p:nvSpPr>
          <p:cNvPr id="4" name="Slide Number Placeholder 3">
            <a:extLst>
              <a:ext uri="{FF2B5EF4-FFF2-40B4-BE49-F238E27FC236}">
                <a16:creationId xmlns:a16="http://schemas.microsoft.com/office/drawing/2014/main" id="{B1FD0A2F-7684-1412-62CE-20B0BE142912}"/>
              </a:ext>
            </a:extLst>
          </p:cNvPr>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2465649744"/>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30204</TotalTime>
  <Words>1810</Words>
  <Application>Microsoft Office PowerPoint</Application>
  <PresentationFormat>On-screen Show (4:3)</PresentationFormat>
  <Paragraphs>161</Paragraphs>
  <Slides>13</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Calibri</vt:lpstr>
      <vt:lpstr>Courier New</vt:lpstr>
      <vt:lpstr>Wingdings</vt:lpstr>
      <vt:lpstr>1_Office Theme</vt:lpstr>
      <vt:lpstr>2_Custom Design</vt:lpstr>
      <vt:lpstr>3_Custom Design</vt:lpstr>
      <vt:lpstr>PowerPoint Presentation</vt:lpstr>
      <vt:lpstr>Introduction</vt:lpstr>
      <vt:lpstr>Background</vt:lpstr>
      <vt:lpstr>Thoughts on 2024 ECRS Methodology and Deployment</vt:lpstr>
      <vt:lpstr>Options for releasing ECRS earlier</vt:lpstr>
      <vt:lpstr>New Manual Trigger: Parameter Selection</vt:lpstr>
      <vt:lpstr>Example: 8/12/2023</vt:lpstr>
      <vt:lpstr>New Manual Trigger: Some Considerations</vt:lpstr>
      <vt:lpstr>New Manual Trigger: Deployments and Recall</vt:lpstr>
      <vt:lpstr>Recap Capacity for Frequency Recovery </vt:lpstr>
      <vt:lpstr>Summary and Next Steps</vt:lpstr>
      <vt:lpstr>PowerPoint Presentation</vt:lpstr>
      <vt:lpstr>Quick Review of RTC AS Demand Curves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Hinojosa, Luis</cp:lastModifiedBy>
  <cp:revision>625</cp:revision>
  <dcterms:created xsi:type="dcterms:W3CDTF">2016-04-16T13:25:21Z</dcterms:created>
  <dcterms:modified xsi:type="dcterms:W3CDTF">2024-04-02T17:49:01Z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2024-03-11T15:56:50Z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0f10ac25-1601-4321-8bca-582a1c49663d</vt:lpwstr>
  </property>
  <property fmtid="{D5CDD505-2E9C-101B-9397-08002B2CF9AE}" pid="8" name="MSIP_Label_7084cbda-52b8-46fb-a7b7-cb5bd465ed85_ContentBits">
    <vt:lpwstr>0</vt:lpwstr>
  </property>
</Properties>
</file>