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256" r:id="rId5"/>
    <p:sldId id="276" r:id="rId6"/>
    <p:sldId id="292" r:id="rId7"/>
    <p:sldId id="291" r:id="rId8"/>
    <p:sldId id="280" r:id="rId9"/>
    <p:sldId id="282" r:id="rId10"/>
    <p:sldId id="284" r:id="rId11"/>
    <p:sldId id="259"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99" autoAdjust="0"/>
    <p:restoredTop sz="94383" autoAdjust="0"/>
  </p:normalViewPr>
  <p:slideViewPr>
    <p:cSldViewPr snapToGrid="0">
      <p:cViewPr varScale="1">
        <p:scale>
          <a:sx n="112" d="100"/>
          <a:sy n="112" d="100"/>
        </p:scale>
        <p:origin x="546" y="9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3/29/2024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3/29/2024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April 2nd,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a:bodyPr>
          <a:lstStyle/>
          <a:p>
            <a:pPr algn="ctr"/>
            <a:r>
              <a:rPr lang="en-US" dirty="0"/>
              <a:t>LRITF meeting</a:t>
            </a:r>
            <a:br>
              <a:rPr lang="en-US" dirty="0"/>
            </a:br>
            <a:r>
              <a:rPr lang="en-US" dirty="0"/>
              <a:t>3/5/24 </a:t>
            </a:r>
            <a:br>
              <a:rPr lang="en-US" dirty="0"/>
            </a:br>
            <a:r>
              <a:rPr lang="en-US" dirty="0"/>
              <a:t>&amp; </a:t>
            </a:r>
            <a:br>
              <a:rPr lang="en-US" dirty="0"/>
            </a:br>
            <a:r>
              <a:rPr lang="en-US" dirty="0"/>
              <a:t>Daily Market Calls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859717" y="833955"/>
            <a:ext cx="7090950" cy="5765628"/>
          </a:xfrm>
        </p:spPr>
        <p:txBody>
          <a:bodyPr>
            <a:normAutofit fontScale="77500" lnSpcReduction="2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t>Transition Stacking Logic </a:t>
            </a:r>
            <a:r>
              <a:rPr lang="en-US" sz="2300" b="1" dirty="0"/>
              <a:t>–</a:t>
            </a:r>
            <a:r>
              <a:rPr lang="en-US" sz="2300" dirty="0"/>
              <a:t> on 3/6/24, LP&amp;L officially removed the transition stacking logic where MVIs submitted for any requested date would be honored and would no longer push MVIs to the MMRD(+1) date.  The logic was removed to support the expected volume of true MVIs (apartment transitions)</a:t>
            </a:r>
          </a:p>
          <a:p>
            <a:pPr marL="914400" lvl="1" indent="-457200" algn="l">
              <a:buFont typeface="Courier New" panose="02070309020205020404" pitchFamily="49" charset="0"/>
              <a:buChar char="o"/>
            </a:pPr>
            <a:r>
              <a:rPr lang="en-US" sz="2100" dirty="0">
                <a:solidFill>
                  <a:schemeClr val="tx1">
                    <a:lumMod val="50000"/>
                    <a:lumOff val="50000"/>
                  </a:schemeClr>
                </a:solidFill>
              </a:rPr>
              <a:t>New logic would only apply to MVIs submitted after 3/6 thus any MMRDs with MMRD+1s would be considered “pairings” and the LP&amp;L functionality would allow the choice MVI to prevail.</a:t>
            </a:r>
          </a:p>
          <a:p>
            <a:pPr marL="914400" lvl="1" indent="-457200" algn="l">
              <a:buFont typeface="Courier New" panose="02070309020205020404" pitchFamily="49" charset="0"/>
              <a:buChar char="o"/>
            </a:pPr>
            <a:r>
              <a:rPr lang="en-US" sz="2100" dirty="0">
                <a:solidFill>
                  <a:schemeClr val="tx1">
                    <a:lumMod val="50000"/>
                    <a:lumOff val="50000"/>
                  </a:schemeClr>
                </a:solidFill>
              </a:rPr>
              <a:t>To continue to honor choice transactions for those customers who defaulted, DREPs received daily lists from ERCOT for MVIs to cancel.</a:t>
            </a:r>
          </a:p>
          <a:p>
            <a:pPr marL="914400" lvl="1" indent="-457200" algn="l">
              <a:buFont typeface="Courier New" panose="02070309020205020404" pitchFamily="49" charset="0"/>
              <a:buChar char="o"/>
            </a:pPr>
            <a:r>
              <a:rPr lang="en-US" sz="2100" dirty="0">
                <a:solidFill>
                  <a:schemeClr val="tx1">
                    <a:lumMod val="50000"/>
                    <a:lumOff val="50000"/>
                  </a:schemeClr>
                </a:solidFill>
              </a:rPr>
              <a:t>LP&amp;L unexecuted any MVI with an MMRD and MMRD+1 if a true MVI was completed </a:t>
            </a:r>
            <a:r>
              <a:rPr lang="en-US" sz="2100" i="1" dirty="0">
                <a:solidFill>
                  <a:schemeClr val="tx1">
                    <a:lumMod val="50000"/>
                    <a:lumOff val="50000"/>
                  </a:schemeClr>
                </a:solidFill>
              </a:rPr>
              <a:t>prior</a:t>
            </a:r>
            <a:r>
              <a:rPr lang="en-US" sz="2100" dirty="0">
                <a:solidFill>
                  <a:schemeClr val="tx1">
                    <a:lumMod val="50000"/>
                    <a:lumOff val="50000"/>
                  </a:schemeClr>
                </a:solidFill>
              </a:rPr>
              <a:t> to MMRD</a:t>
            </a:r>
          </a:p>
          <a:p>
            <a:pPr marL="914400" lvl="1" indent="-457200" algn="l">
              <a:buFont typeface="Courier New" panose="02070309020205020404" pitchFamily="49" charset="0"/>
              <a:buChar char="o"/>
            </a:pPr>
            <a:r>
              <a:rPr lang="en-US" sz="2100" dirty="0">
                <a:solidFill>
                  <a:schemeClr val="tx1">
                    <a:lumMod val="50000"/>
                    <a:lumOff val="50000"/>
                  </a:schemeClr>
                </a:solidFill>
              </a:rPr>
              <a:t>Any MVI or transactions requested once the first MVI completed (aside from above) will be executed</a:t>
            </a:r>
          </a:p>
          <a:p>
            <a:pPr marL="914400" lvl="1" indent="-457200" algn="l">
              <a:buFont typeface="Courier New" panose="02070309020205020404" pitchFamily="49" charset="0"/>
              <a:buChar char="o"/>
            </a:pPr>
            <a:r>
              <a:rPr lang="en-US" sz="2100" dirty="0">
                <a:solidFill>
                  <a:schemeClr val="tx1">
                    <a:lumMod val="50000"/>
                    <a:lumOff val="50000"/>
                  </a:schemeClr>
                </a:solidFill>
              </a:rPr>
              <a:t>REPs were encouraged to review T018 rejects MVI PRIOR TO DEFAULT to reach out to their customer confirming if another MVI needs to be submitted (make ready apartment units)</a:t>
            </a:r>
          </a:p>
          <a:p>
            <a:pPr marL="457200" indent="-457200">
              <a:buFont typeface="Arial" panose="020B0604020202020204" pitchFamily="34" charset="0"/>
              <a:buChar char="•"/>
            </a:pPr>
            <a:r>
              <a:rPr lang="en-US" sz="2300" b="1" u="sng" dirty="0">
                <a:solidFill>
                  <a:schemeClr val="tx1">
                    <a:lumMod val="50000"/>
                    <a:lumOff val="50000"/>
                  </a:schemeClr>
                </a:solidFill>
              </a:rPr>
              <a:t>Franchise Fee </a:t>
            </a:r>
            <a:r>
              <a:rPr lang="en-US" sz="2300" b="1" dirty="0">
                <a:solidFill>
                  <a:schemeClr val="tx1">
                    <a:lumMod val="50000"/>
                    <a:lumOff val="50000"/>
                  </a:schemeClr>
                </a:solidFill>
              </a:rPr>
              <a:t>– </a:t>
            </a:r>
            <a:r>
              <a:rPr lang="en-US" sz="2300" dirty="0">
                <a:solidFill>
                  <a:schemeClr val="tx1">
                    <a:lumMod val="50000"/>
                    <a:lumOff val="50000"/>
                  </a:schemeClr>
                </a:solidFill>
              </a:rPr>
              <a:t>LP&amp;L plans to add a ‘franchise fee’ line item to 810 charges and will be updated in their proposed October 2024 tariffs.  An existing SAC04 will be utilized. </a:t>
            </a:r>
          </a:p>
          <a:p>
            <a:pPr marL="457200" indent="-457200">
              <a:buFont typeface="Arial" panose="020B0604020202020204" pitchFamily="34" charset="0"/>
              <a:buChar char="•"/>
            </a:pPr>
            <a:endParaRPr lang="en-US" sz="2200" dirty="0"/>
          </a:p>
        </p:txBody>
      </p:sp>
    </p:spTree>
    <p:extLst>
      <p:ext uri="{BB962C8B-B14F-4D97-AF65-F5344CB8AC3E}">
        <p14:creationId xmlns:p14="http://schemas.microsoft.com/office/powerpoint/2010/main" val="3730415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fontScale="90000"/>
          </a:bodyPr>
          <a:lstStyle/>
          <a:p>
            <a:pPr algn="ctr"/>
            <a:r>
              <a:rPr lang="en-US" dirty="0"/>
              <a:t>LRITF meeting</a:t>
            </a:r>
            <a:br>
              <a:rPr lang="en-US" dirty="0"/>
            </a:br>
            <a:r>
              <a:rPr lang="en-US" dirty="0"/>
              <a:t>3/5/24 </a:t>
            </a:r>
            <a:br>
              <a:rPr lang="en-US" dirty="0"/>
            </a:br>
            <a:r>
              <a:rPr lang="en-US" dirty="0"/>
              <a:t>&amp; </a:t>
            </a:r>
            <a:br>
              <a:rPr lang="en-US" dirty="0"/>
            </a:br>
            <a:r>
              <a:rPr lang="en-US" dirty="0"/>
              <a:t>Daily Market Calls – </a:t>
            </a:r>
            <a:br>
              <a:rPr lang="en-US" dirty="0"/>
            </a:br>
            <a:r>
              <a:rPr lang="en-US" dirty="0"/>
              <a:t>continued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768554" y="458089"/>
            <a:ext cx="7310300" cy="6173447"/>
          </a:xfrm>
        </p:spPr>
        <p:txBody>
          <a:bodyPr>
            <a:normAutofit lnSpcReduction="10000"/>
          </a:bodyPr>
          <a:lstStyle/>
          <a:p>
            <a:pPr algn="ctr"/>
            <a:r>
              <a:rPr lang="en-US" sz="2800" b="1" dirty="0"/>
              <a:t>The daily market calls discussed the following:</a:t>
            </a:r>
          </a:p>
          <a:p>
            <a:pPr marL="457200" indent="-457200" algn="ctr">
              <a:buFont typeface="Arial" panose="020B0604020202020204" pitchFamily="34" charset="0"/>
              <a:buChar char="•"/>
            </a:pPr>
            <a:endParaRPr lang="en-US" sz="2200" dirty="0"/>
          </a:p>
          <a:p>
            <a:pPr marL="457200" indent="-457200">
              <a:buFont typeface="Arial" panose="020B0604020202020204" pitchFamily="34" charset="0"/>
              <a:buChar char="•"/>
            </a:pPr>
            <a:r>
              <a:rPr lang="en-US" sz="1800" b="1" u="sng" dirty="0"/>
              <a:t>Retired ESIs </a:t>
            </a:r>
            <a:r>
              <a:rPr lang="en-US" sz="2200" b="1" dirty="0"/>
              <a:t>–</a:t>
            </a:r>
            <a:r>
              <a:rPr lang="en-US" sz="2200" dirty="0"/>
              <a:t> </a:t>
            </a:r>
            <a:r>
              <a:rPr lang="en-US" sz="1700" dirty="0"/>
              <a:t>LP&amp;L discovered some of the choice enrollments were performed on ESIs that were set to be retired.  The valid ESI at the premise was then assigned to a default REP during the DREP process.  </a:t>
            </a:r>
          </a:p>
          <a:p>
            <a:pPr marL="914400" lvl="1" indent="-457200" algn="l">
              <a:buFont typeface="Courier New" panose="02070309020205020404" pitchFamily="49" charset="0"/>
              <a:buChar char="o"/>
            </a:pPr>
            <a:r>
              <a:rPr lang="en-US" sz="1700" dirty="0">
                <a:solidFill>
                  <a:schemeClr val="tx1">
                    <a:lumMod val="50000"/>
                    <a:lumOff val="50000"/>
                  </a:schemeClr>
                </a:solidFill>
              </a:rPr>
              <a:t>Impacted REPs received a list of retired ESIs they had enrolled along with the valid ESI on the premise.  REPs were encouraged to contact their customer and ‘re-enroll’ on the valid ESI.</a:t>
            </a:r>
          </a:p>
          <a:p>
            <a:pPr marL="457200" indent="-457200">
              <a:buFont typeface="Arial" panose="020B0604020202020204" pitchFamily="34" charset="0"/>
              <a:buChar char="•"/>
            </a:pPr>
            <a:r>
              <a:rPr lang="en-US" sz="1800" b="1" u="sng" dirty="0"/>
              <a:t>Multiple ESIs, Same Account</a:t>
            </a:r>
            <a:r>
              <a:rPr lang="en-US" sz="1800" b="1" dirty="0"/>
              <a:t> </a:t>
            </a:r>
            <a:r>
              <a:rPr lang="en-US" sz="2200" b="1" dirty="0"/>
              <a:t>– </a:t>
            </a:r>
            <a:r>
              <a:rPr lang="en-US" dirty="0"/>
              <a:t>Some</a:t>
            </a:r>
            <a:r>
              <a:rPr lang="en-US" b="1" dirty="0"/>
              <a:t> </a:t>
            </a:r>
            <a:r>
              <a:rPr lang="en-US" dirty="0"/>
              <a:t>LP&amp;L customers had inquired why they received communications from a DREP when they had understood they enrolled with a choice provider.     </a:t>
            </a:r>
          </a:p>
          <a:p>
            <a:pPr marL="914400" lvl="1" indent="-457200" algn="l">
              <a:buFont typeface="Courier New" panose="02070309020205020404" pitchFamily="49" charset="0"/>
              <a:buChar char="o"/>
            </a:pPr>
            <a:r>
              <a:rPr lang="en-US" sz="1600" dirty="0">
                <a:solidFill>
                  <a:schemeClr val="tx1">
                    <a:lumMod val="50000"/>
                    <a:lumOff val="50000"/>
                  </a:schemeClr>
                </a:solidFill>
              </a:rPr>
              <a:t>LP&amp;L provided a list to impacted REPs where multiple ESIs existed on one account at LP&amp;L and one ESI had a choice provider while the second (third, fourth, </a:t>
            </a:r>
            <a:r>
              <a:rPr lang="en-US" sz="1600" dirty="0" err="1">
                <a:solidFill>
                  <a:schemeClr val="tx1">
                    <a:lumMod val="50000"/>
                    <a:lumOff val="50000"/>
                  </a:schemeClr>
                </a:solidFill>
              </a:rPr>
              <a:t>etc</a:t>
            </a:r>
            <a:r>
              <a:rPr lang="en-US" sz="1600" dirty="0">
                <a:solidFill>
                  <a:schemeClr val="tx1">
                    <a:lumMod val="50000"/>
                    <a:lumOff val="50000"/>
                  </a:schemeClr>
                </a:solidFill>
              </a:rPr>
              <a:t>) ESI(s) were defaulted to a DREP.</a:t>
            </a:r>
          </a:p>
          <a:p>
            <a:pPr marL="914400" lvl="1" indent="-457200" algn="l">
              <a:buFont typeface="Courier New" panose="02070309020205020404" pitchFamily="49" charset="0"/>
              <a:buChar char="o"/>
            </a:pPr>
            <a:r>
              <a:rPr lang="en-US" sz="1600" dirty="0">
                <a:solidFill>
                  <a:schemeClr val="tx1">
                    <a:lumMod val="50000"/>
                    <a:lumOff val="50000"/>
                  </a:schemeClr>
                </a:solidFill>
              </a:rPr>
              <a:t>REPs were encouraged to contact their customer to enroll the remaining ESIs on the account.  Since these were defaulted, the customers could switch at any time if they had already transitioned or the REP could submit an MMRD+1 MVI to trump the DREP transaction.</a:t>
            </a:r>
          </a:p>
          <a:p>
            <a:pPr marL="457200" indent="-457200">
              <a:buFont typeface="Courier New" panose="02070309020205020404" pitchFamily="49" charset="0"/>
              <a:buChar char="o"/>
            </a:pPr>
            <a:r>
              <a:rPr lang="en-US" sz="1800" b="1" u="sng" dirty="0">
                <a:solidFill>
                  <a:schemeClr val="tx1">
                    <a:lumMod val="50000"/>
                    <a:lumOff val="50000"/>
                  </a:schemeClr>
                </a:solidFill>
              </a:rPr>
              <a:t>No REP of Record (Left In Hot Process)</a:t>
            </a:r>
            <a:r>
              <a:rPr lang="en-US" sz="1800" b="1" dirty="0">
                <a:solidFill>
                  <a:schemeClr val="tx1">
                    <a:lumMod val="50000"/>
                    <a:lumOff val="50000"/>
                  </a:schemeClr>
                </a:solidFill>
              </a:rPr>
              <a:t> – </a:t>
            </a:r>
            <a:r>
              <a:rPr lang="en-US" sz="1700" dirty="0">
                <a:solidFill>
                  <a:schemeClr val="tx1">
                    <a:lumMod val="50000"/>
                    <a:lumOff val="50000"/>
                  </a:schemeClr>
                </a:solidFill>
              </a:rPr>
              <a:t>LP&amp;L initially planned to implement the LIH process reaching out to impacted customers whose original MVI was either cancelled by the customer or REP informing them of their need to select a REP.  LP&amp;L decided for the ~200 customers to implement a 3</a:t>
            </a:r>
            <a:r>
              <a:rPr lang="en-US" sz="1700" baseline="30000" dirty="0">
                <a:solidFill>
                  <a:schemeClr val="tx1">
                    <a:lumMod val="50000"/>
                    <a:lumOff val="50000"/>
                  </a:schemeClr>
                </a:solidFill>
              </a:rPr>
              <a:t>rd</a:t>
            </a:r>
            <a:r>
              <a:rPr lang="en-US" sz="1700" dirty="0">
                <a:solidFill>
                  <a:schemeClr val="tx1">
                    <a:lumMod val="50000"/>
                    <a:lumOff val="50000"/>
                  </a:schemeClr>
                </a:solidFill>
              </a:rPr>
              <a:t> DREP drop with effective dates of 4/1.  </a:t>
            </a:r>
          </a:p>
        </p:txBody>
      </p:sp>
    </p:spTree>
    <p:extLst>
      <p:ext uri="{BB962C8B-B14F-4D97-AF65-F5344CB8AC3E}">
        <p14:creationId xmlns:p14="http://schemas.microsoft.com/office/powerpoint/2010/main" val="160031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fontScale="90000"/>
          </a:bodyPr>
          <a:lstStyle/>
          <a:p>
            <a:pPr algn="ctr"/>
            <a:r>
              <a:rPr lang="en-US" dirty="0"/>
              <a:t>LRITF meeting</a:t>
            </a:r>
            <a:br>
              <a:rPr lang="en-US" dirty="0"/>
            </a:br>
            <a:r>
              <a:rPr lang="en-US" dirty="0"/>
              <a:t>3/5/24 </a:t>
            </a:r>
            <a:br>
              <a:rPr lang="en-US" dirty="0"/>
            </a:br>
            <a:r>
              <a:rPr lang="en-US" dirty="0"/>
              <a:t>&amp; </a:t>
            </a:r>
            <a:br>
              <a:rPr lang="en-US" dirty="0"/>
            </a:br>
            <a:r>
              <a:rPr lang="en-US" dirty="0"/>
              <a:t>Daily Market Calls – </a:t>
            </a:r>
            <a:br>
              <a:rPr lang="en-US" dirty="0"/>
            </a:br>
            <a:r>
              <a:rPr lang="en-US" dirty="0"/>
              <a:t>continued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751462" y="578622"/>
            <a:ext cx="7310300" cy="5917222"/>
          </a:xfrm>
        </p:spPr>
        <p:txBody>
          <a:bodyPr>
            <a:normAutofit fontScale="70000" lnSpcReduction="20000"/>
          </a:bodyPr>
          <a:lstStyle/>
          <a:p>
            <a:pPr marL="457200" indent="-457200">
              <a:buFont typeface="Arial" panose="020B0604020202020204" pitchFamily="34" charset="0"/>
              <a:buChar char="•"/>
            </a:pPr>
            <a:r>
              <a:rPr lang="en-US" sz="2600" b="1" u="sng" dirty="0"/>
              <a:t>LSE files</a:t>
            </a:r>
            <a:r>
              <a:rPr lang="en-US" sz="2200" b="1" dirty="0"/>
              <a:t>–</a:t>
            </a:r>
            <a:r>
              <a:rPr lang="en-US" sz="2200" dirty="0"/>
              <a:t> from 3/4 to ~3/19, LP&amp;L received a higher rejection rate on submitted LSE files to ERCOT for a variety of reasons:  formatting, null values, gap fills.   </a:t>
            </a:r>
          </a:p>
          <a:p>
            <a:pPr marL="914400" lvl="1" indent="-457200" algn="l">
              <a:buFont typeface="Courier New" panose="02070309020205020404" pitchFamily="49" charset="0"/>
              <a:buChar char="o"/>
            </a:pPr>
            <a:r>
              <a:rPr lang="en-US" sz="2300" dirty="0">
                <a:solidFill>
                  <a:schemeClr val="tx1">
                    <a:lumMod val="50000"/>
                    <a:lumOff val="50000"/>
                  </a:schemeClr>
                </a:solidFill>
              </a:rPr>
              <a:t>LP&amp;L has worked to correct errors and error rates 3/20 and forward are &lt; 1% are primarily due to meter exchange and gap fill estimations</a:t>
            </a:r>
          </a:p>
          <a:p>
            <a:pPr marL="914400" lvl="1" indent="-457200" algn="l">
              <a:buFont typeface="Courier New" panose="02070309020205020404" pitchFamily="49" charset="0"/>
              <a:buChar char="o"/>
            </a:pPr>
            <a:r>
              <a:rPr lang="en-US" sz="2300" dirty="0">
                <a:solidFill>
                  <a:schemeClr val="tx1">
                    <a:lumMod val="50000"/>
                    <a:lumOff val="50000"/>
                  </a:schemeClr>
                </a:solidFill>
              </a:rPr>
              <a:t>LP&amp;L plans to resubmit full files from 3/4 to 3/19 with a goal of completing by 4/5</a:t>
            </a:r>
          </a:p>
          <a:p>
            <a:pPr marL="914400" lvl="1" indent="-457200" algn="l">
              <a:buFont typeface="Courier New" panose="02070309020205020404" pitchFamily="49" charset="0"/>
              <a:buChar char="o"/>
            </a:pPr>
            <a:r>
              <a:rPr lang="en-US" sz="2300" dirty="0">
                <a:solidFill>
                  <a:schemeClr val="tx1">
                    <a:lumMod val="50000"/>
                    <a:lumOff val="50000"/>
                  </a:schemeClr>
                </a:solidFill>
              </a:rPr>
              <a:t>With estimation process running the next day around 5PM, LP&amp;L LSE files should be submitted with a day lag, i.e. yesterday’s interval data will be submitted tomorrow </a:t>
            </a:r>
          </a:p>
          <a:p>
            <a:pPr marL="457200" indent="-457200">
              <a:buFont typeface="Arial" panose="020B0604020202020204" pitchFamily="34" charset="0"/>
              <a:buChar char="•"/>
            </a:pPr>
            <a:r>
              <a:rPr lang="en-US" sz="2600" b="1" u="sng" dirty="0"/>
              <a:t>867/810s</a:t>
            </a:r>
            <a:r>
              <a:rPr lang="en-US" sz="2600" b="1" dirty="0"/>
              <a:t> </a:t>
            </a:r>
            <a:r>
              <a:rPr lang="en-US" sz="2200" b="1" dirty="0"/>
              <a:t>–</a:t>
            </a:r>
            <a:r>
              <a:rPr lang="en-US" sz="2200" dirty="0"/>
              <a:t> mid March, LP&amp;L cycles 2 &amp; 3 experienced short billing cycles due to transition of de-coupling of billing.  Impacted REPs received a list ESIs.  </a:t>
            </a:r>
          </a:p>
          <a:p>
            <a:pPr marL="914400" lvl="1" indent="-457200" algn="l">
              <a:buFont typeface="Courier New" panose="02070309020205020404" pitchFamily="49" charset="0"/>
              <a:buChar char="o"/>
            </a:pPr>
            <a:r>
              <a:rPr lang="en-US" sz="2300" dirty="0">
                <a:solidFill>
                  <a:schemeClr val="tx1">
                    <a:lumMod val="50000"/>
                    <a:lumOff val="50000"/>
                  </a:schemeClr>
                </a:solidFill>
              </a:rPr>
              <a:t>LP&amp;L also generated final bills for early cycles/customers with 1 – 6 day bills.</a:t>
            </a:r>
          </a:p>
          <a:p>
            <a:pPr marL="914400" lvl="1" indent="-457200" algn="l">
              <a:buFont typeface="Courier New" panose="02070309020205020404" pitchFamily="49" charset="0"/>
              <a:buChar char="o"/>
            </a:pPr>
            <a:r>
              <a:rPr lang="en-US" sz="2300" dirty="0">
                <a:solidFill>
                  <a:schemeClr val="tx1">
                    <a:lumMod val="50000"/>
                    <a:lumOff val="50000"/>
                  </a:schemeClr>
                </a:solidFill>
              </a:rPr>
              <a:t>Formats of 810s did not allow the 35 day due date and are expected to be cancelled/rebilled.</a:t>
            </a:r>
          </a:p>
          <a:p>
            <a:pPr marL="914400" lvl="1" indent="-457200" algn="l">
              <a:buFont typeface="Courier New" panose="02070309020205020404" pitchFamily="49" charset="0"/>
              <a:buChar char="o"/>
            </a:pPr>
            <a:r>
              <a:rPr lang="en-US" sz="2300" dirty="0">
                <a:solidFill>
                  <a:schemeClr val="tx1">
                    <a:lumMod val="50000"/>
                    <a:lumOff val="50000"/>
                  </a:schemeClr>
                </a:solidFill>
              </a:rPr>
              <a:t>Some REPs received duplicate 810s for the same period with the first 810 billing for incorrect amounts due to rounding and are expected to be cancelled by LP&amp;L.</a:t>
            </a:r>
          </a:p>
          <a:p>
            <a:pPr marL="914400" lvl="1" indent="-457200" algn="l">
              <a:buFont typeface="Courier New" panose="02070309020205020404" pitchFamily="49" charset="0"/>
              <a:buChar char="o"/>
            </a:pPr>
            <a:r>
              <a:rPr lang="en-US" sz="2300" dirty="0">
                <a:solidFill>
                  <a:schemeClr val="tx1">
                    <a:lumMod val="50000"/>
                    <a:lumOff val="50000"/>
                  </a:schemeClr>
                </a:solidFill>
              </a:rPr>
              <a:t>867s/810s were also received with decimal values for register reads and kWh quantities.  LP&amp;L plans to cancel/rebill using whole numbers aligning with market practices of other TDUs.</a:t>
            </a:r>
          </a:p>
          <a:p>
            <a:pPr marL="342900" indent="-342900">
              <a:buFont typeface="Arial" panose="020B0604020202020204" pitchFamily="34" charset="0"/>
              <a:buChar char="•"/>
            </a:pPr>
            <a:r>
              <a:rPr lang="en-US" sz="2600" b="1" u="sng" dirty="0" err="1">
                <a:solidFill>
                  <a:schemeClr val="tx1">
                    <a:lumMod val="50000"/>
                    <a:lumOff val="50000"/>
                  </a:schemeClr>
                </a:solidFill>
              </a:rPr>
              <a:t>MarkeTraks</a:t>
            </a:r>
            <a:r>
              <a:rPr lang="en-US" sz="2600" b="1" u="sng" dirty="0">
                <a:solidFill>
                  <a:schemeClr val="tx1">
                    <a:lumMod val="50000"/>
                    <a:lumOff val="50000"/>
                  </a:schemeClr>
                </a:solidFill>
              </a:rPr>
              <a:t> </a:t>
            </a:r>
            <a:r>
              <a:rPr lang="en-US" sz="2600" b="1" dirty="0">
                <a:solidFill>
                  <a:schemeClr val="tx1">
                    <a:lumMod val="50000"/>
                    <a:lumOff val="50000"/>
                  </a:schemeClr>
                </a:solidFill>
              </a:rPr>
              <a:t>–</a:t>
            </a:r>
            <a:r>
              <a:rPr lang="en-US" sz="1900" dirty="0">
                <a:solidFill>
                  <a:schemeClr val="tx1">
                    <a:lumMod val="50000"/>
                    <a:lumOff val="50000"/>
                  </a:schemeClr>
                </a:solidFill>
              </a:rPr>
              <a:t> </a:t>
            </a:r>
            <a:r>
              <a:rPr lang="en-US" sz="2200" dirty="0">
                <a:solidFill>
                  <a:schemeClr val="tx1">
                    <a:lumMod val="50000"/>
                    <a:lumOff val="50000"/>
                  </a:schemeClr>
                </a:solidFill>
              </a:rPr>
              <a:t>LP&amp;L continue to work through submitted </a:t>
            </a:r>
            <a:r>
              <a:rPr lang="en-US" sz="2200" dirty="0" err="1">
                <a:solidFill>
                  <a:schemeClr val="tx1">
                    <a:lumMod val="50000"/>
                    <a:lumOff val="50000"/>
                  </a:schemeClr>
                </a:solidFill>
              </a:rPr>
              <a:t>MTs.</a:t>
            </a:r>
            <a:r>
              <a:rPr lang="en-US" sz="2200" dirty="0">
                <a:solidFill>
                  <a:schemeClr val="tx1">
                    <a:lumMod val="50000"/>
                    <a:lumOff val="50000"/>
                  </a:schemeClr>
                </a:solidFill>
              </a:rPr>
              <a:t> </a:t>
            </a:r>
          </a:p>
          <a:p>
            <a:pPr marL="342900" indent="-342900">
              <a:buFont typeface="Arial" panose="020B0604020202020204" pitchFamily="34" charset="0"/>
              <a:buChar char="•"/>
            </a:pPr>
            <a:r>
              <a:rPr lang="en-US" sz="2600" b="1" u="sng" dirty="0">
                <a:solidFill>
                  <a:schemeClr val="tx1">
                    <a:lumMod val="50000"/>
                    <a:lumOff val="50000"/>
                  </a:schemeClr>
                </a:solidFill>
              </a:rPr>
              <a:t>HI vs HU </a:t>
            </a:r>
            <a:r>
              <a:rPr lang="en-US" sz="2200" b="1" dirty="0">
                <a:solidFill>
                  <a:schemeClr val="tx1">
                    <a:lumMod val="50000"/>
                    <a:lumOff val="50000"/>
                  </a:schemeClr>
                </a:solidFill>
              </a:rPr>
              <a:t>– </a:t>
            </a:r>
            <a:r>
              <a:rPr lang="en-US" sz="2200" dirty="0">
                <a:solidFill>
                  <a:schemeClr val="tx1">
                    <a:lumMod val="50000"/>
                    <a:lumOff val="50000"/>
                  </a:schemeClr>
                </a:solidFill>
              </a:rPr>
              <a:t>LP&amp;L plans to accept HI requests on 814_16s and 814_01s and provide summary historical usage on an 867_02 where applicable.  Functionality will be modified week of 4/1.</a:t>
            </a:r>
            <a:endParaRPr lang="en-US" sz="2200" b="1" dirty="0">
              <a:solidFill>
                <a:schemeClr val="tx1">
                  <a:lumMod val="50000"/>
                  <a:lumOff val="50000"/>
                </a:schemeClr>
              </a:solidFill>
            </a:endParaRPr>
          </a:p>
        </p:txBody>
      </p:sp>
    </p:spTree>
    <p:extLst>
      <p:ext uri="{BB962C8B-B14F-4D97-AF65-F5344CB8AC3E}">
        <p14:creationId xmlns:p14="http://schemas.microsoft.com/office/powerpoint/2010/main" val="349181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716460281"/>
              </p:ext>
            </p:extLst>
          </p:nvPr>
        </p:nvGraphicFramePr>
        <p:xfrm>
          <a:off x="179462" y="1421130"/>
          <a:ext cx="11616298" cy="5264912"/>
        </p:xfrm>
        <a:graphic>
          <a:graphicData uri="http://schemas.openxmlformats.org/drawingml/2006/table">
            <a:tbl>
              <a:tblPr firstRow="1" bandRow="1">
                <a:tableStyleId>{5C22544A-7EE6-4342-B048-85BDC9FD1C3A}</a:tableStyleId>
              </a:tblPr>
              <a:tblGrid>
                <a:gridCol w="11616298">
                  <a:extLst>
                    <a:ext uri="{9D8B030D-6E8A-4147-A177-3AD203B41FA5}">
                      <a16:colId xmlns:a16="http://schemas.microsoft.com/office/drawing/2014/main" val="651102246"/>
                    </a:ext>
                  </a:extLst>
                </a:gridCol>
              </a:tblGrid>
              <a:tr h="3434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tx1"/>
                          </a:solidFill>
                        </a:rPr>
                        <a:t>Transition to Competition </a:t>
                      </a:r>
                    </a:p>
                  </a:txBody>
                  <a:tcPr/>
                </a:tc>
                <a:extLst>
                  <a:ext uri="{0D108BD9-81ED-4DB2-BD59-A6C34878D82A}">
                    <a16:rowId xmlns:a16="http://schemas.microsoft.com/office/drawing/2014/main" val="2162009835"/>
                  </a:ext>
                </a:extLst>
              </a:tr>
              <a:tr h="4807712">
                <a:tc>
                  <a:txBody>
                    <a:bodyPr/>
                    <a:lstStyle/>
                    <a:p>
                      <a:r>
                        <a:rPr lang="en-US" sz="1600" b="1" kern="1200" dirty="0">
                          <a:solidFill>
                            <a:schemeClr val="dk1"/>
                          </a:solidFill>
                          <a:effectLst/>
                          <a:latin typeface="+mn-lt"/>
                          <a:ea typeface="+mn-ea"/>
                          <a:cs typeface="+mn-cs"/>
                        </a:rPr>
                        <a:t>Q:  Will any special transition stacking logic apply during the transition phase commencing 3/4/24?</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The transition stacking logic (MMRD+1 to trump MMRD MVIs and pushing first MVI to MMRD or MMRD+1 post DREP assignment) was removed on 3/6/24 to allow for the efficient execution of the true MVIs since LP&amp;L was no longer accepting MVIs.  Any requested dates would be accepted. </a:t>
                      </a:r>
                      <a:endParaRPr lang="en-US" sz="1600" b="1" kern="1200" dirty="0">
                        <a:solidFill>
                          <a:schemeClr val="dk1"/>
                        </a:solidFill>
                        <a:effectLst/>
                        <a:latin typeface="+mn-lt"/>
                        <a:ea typeface="+mn-ea"/>
                        <a:cs typeface="+mn-cs"/>
                      </a:endParaRPr>
                    </a:p>
                    <a:p>
                      <a:endParaRPr lang="en-US" sz="1600" b="1"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Q:  Post 3/6/24, during the transition phase, will a defaulted customer be able to choose a provider prior to their scheduled cycle date (MMRD)?</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Customers assigned to a DREP will still have the ability to select a provider of choice prior to their transitioning meter cycle.  REPs of choice should submit a MVI with an MMRD+1 date.  DREPs will be receiving daily reports from ERCOT listing the ESIs for which a choice transaction has been submitted after the DREP MVI.  DREPs committed to cancelling their MVI to allow for choice to occur.</a:t>
                      </a:r>
                    </a:p>
                    <a:p>
                      <a:endParaRPr lang="en-US" sz="1600" b="1"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Q:  Post 3/6/24, with removal of the transition logic, if a true MVI was processed prior to scheduled MMRD and MMRD+1 transactions, will the MMRD and MMRD+1 transactions also be processed?  If rejected, what rejection code will be received for the unexecuted MMRD and MMRD+1 transactions?</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No, LP&amp;L will unexecute any MMRD and MMRD+1 MVIs if a true MVI is requested and executed prior to MMRD.   REPs will receive 814_28 </a:t>
                      </a:r>
                      <a:r>
                        <a:rPr lang="en-US" sz="1600" kern="1200" dirty="0" err="1">
                          <a:solidFill>
                            <a:schemeClr val="dk1"/>
                          </a:solidFill>
                          <a:effectLst/>
                          <a:latin typeface="+mn-lt"/>
                          <a:ea typeface="+mn-ea"/>
                          <a:cs typeface="+mn-cs"/>
                        </a:rPr>
                        <a:t>Unexecutables</a:t>
                      </a:r>
                      <a:r>
                        <a:rPr lang="en-US" sz="1600" kern="1200" dirty="0">
                          <a:solidFill>
                            <a:schemeClr val="dk1"/>
                          </a:solidFill>
                          <a:effectLst/>
                          <a:latin typeface="+mn-lt"/>
                          <a:ea typeface="+mn-ea"/>
                          <a:cs typeface="+mn-cs"/>
                        </a:rPr>
                        <a:t> with T018 coded as “MVI prior to default”.  REPs are encouraged to contact their customers confirming if another MVI should be resubmitted (primarily for “make ready” apartment units</a:t>
                      </a:r>
                      <a:r>
                        <a:rPr lang="en-US" sz="1800" kern="1200" dirty="0">
                          <a:solidFill>
                            <a:schemeClr val="dk1"/>
                          </a:solidFill>
                          <a:effectLst/>
                          <a:latin typeface="+mn-lt"/>
                          <a:ea typeface="+mn-ea"/>
                          <a:cs typeface="+mn-cs"/>
                        </a:rPr>
                        <a:t>. </a:t>
                      </a:r>
                      <a:endParaRPr lang="en-US" sz="2000" b="1"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4127102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5" name="Table 3">
            <a:extLst>
              <a:ext uri="{FF2B5EF4-FFF2-40B4-BE49-F238E27FC236}">
                <a16:creationId xmlns:a16="http://schemas.microsoft.com/office/drawing/2014/main" id="{84BAF7D9-E31E-F76C-6AE7-67DE907DE1BA}"/>
              </a:ext>
            </a:extLst>
          </p:cNvPr>
          <p:cNvGraphicFramePr>
            <a:graphicFrameLocks noGrp="1"/>
          </p:cNvGraphicFramePr>
          <p:nvPr>
            <p:extLst>
              <p:ext uri="{D42A27DB-BD31-4B8C-83A1-F6EECF244321}">
                <p14:modId xmlns:p14="http://schemas.microsoft.com/office/powerpoint/2010/main" val="147145338"/>
              </p:ext>
            </p:extLst>
          </p:nvPr>
        </p:nvGraphicFramePr>
        <p:xfrm>
          <a:off x="457199" y="1611313"/>
          <a:ext cx="11272837" cy="1583253"/>
        </p:xfrm>
        <a:graphic>
          <a:graphicData uri="http://schemas.openxmlformats.org/drawingml/2006/table">
            <a:tbl>
              <a:tblPr firstRow="1" bandRow="1">
                <a:tableStyleId>{5C22544A-7EE6-4342-B048-85BDC9FD1C3A}</a:tableStyleId>
              </a:tblPr>
              <a:tblGrid>
                <a:gridCol w="11272837">
                  <a:extLst>
                    <a:ext uri="{9D8B030D-6E8A-4147-A177-3AD203B41FA5}">
                      <a16:colId xmlns:a16="http://schemas.microsoft.com/office/drawing/2014/main" val="651102246"/>
                    </a:ext>
                  </a:extLst>
                </a:gridCol>
              </a:tblGrid>
              <a:tr h="3336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Transition to Competition - continued</a:t>
                      </a:r>
                    </a:p>
                  </a:txBody>
                  <a:tcPr/>
                </a:tc>
                <a:extLst>
                  <a:ext uri="{0D108BD9-81ED-4DB2-BD59-A6C34878D82A}">
                    <a16:rowId xmlns:a16="http://schemas.microsoft.com/office/drawing/2014/main" val="2162009835"/>
                  </a:ext>
                </a:extLst>
              </a:tr>
              <a:tr h="1187013">
                <a:tc>
                  <a:txBody>
                    <a:bodyPr/>
                    <a:lstStyle/>
                    <a:p>
                      <a:r>
                        <a:rPr lang="en-US" sz="1600" b="1" kern="1200" dirty="0">
                          <a:solidFill>
                            <a:schemeClr val="dk1"/>
                          </a:solidFill>
                          <a:effectLst/>
                          <a:latin typeface="+mn-lt"/>
                          <a:ea typeface="+mn-ea"/>
                          <a:cs typeface="+mn-cs"/>
                        </a:rPr>
                        <a:t>Q:  How will LP&amp;L handle ESIs with no assigned Rep Of Record?</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LP&amp;L has attempted to make contact with customers whose DREP enrollment was cancelled (and a new REP was not chosen) or situations where an enrollment was cancelled due to a customer failing to submit a required deposit.  Calls are being made and door hangers applied notifying customer they must select a REP of Choice or power may be interrupted. </a:t>
                      </a:r>
                      <a:endParaRPr lang="en-US" sz="1600" kern="1200" dirty="0">
                        <a:solidFill>
                          <a:schemeClr val="dk1"/>
                        </a:solidFill>
                        <a:effectLst/>
                        <a:highlight>
                          <a:srgbClr val="FFFF00"/>
                        </a:highlight>
                        <a:latin typeface="+mn-lt"/>
                        <a:ea typeface="+mn-ea"/>
                        <a:cs typeface="+mn-cs"/>
                      </a:endParaRPr>
                    </a:p>
                  </a:txBody>
                  <a:tcPr/>
                </a:tc>
                <a:extLst>
                  <a:ext uri="{0D108BD9-81ED-4DB2-BD59-A6C34878D82A}">
                    <a16:rowId xmlns:a16="http://schemas.microsoft.com/office/drawing/2014/main" val="1552790991"/>
                  </a:ext>
                </a:extLst>
              </a:tr>
            </a:tbl>
          </a:graphicData>
        </a:graphic>
      </p:graphicFrame>
      <p:graphicFrame>
        <p:nvGraphicFramePr>
          <p:cNvPr id="2" name="Table 3">
            <a:extLst>
              <a:ext uri="{FF2B5EF4-FFF2-40B4-BE49-F238E27FC236}">
                <a16:creationId xmlns:a16="http://schemas.microsoft.com/office/drawing/2014/main" id="{E2F251B3-E636-D049-6F28-190AD09B55E1}"/>
              </a:ext>
            </a:extLst>
          </p:cNvPr>
          <p:cNvGraphicFramePr>
            <a:graphicFrameLocks noGrp="1"/>
          </p:cNvGraphicFramePr>
          <p:nvPr>
            <p:extLst>
              <p:ext uri="{D42A27DB-BD31-4B8C-83A1-F6EECF244321}">
                <p14:modId xmlns:p14="http://schemas.microsoft.com/office/powerpoint/2010/main" val="3949692119"/>
              </p:ext>
            </p:extLst>
          </p:nvPr>
        </p:nvGraphicFramePr>
        <p:xfrm>
          <a:off x="457199" y="3263840"/>
          <a:ext cx="11272837" cy="2194560"/>
        </p:xfrm>
        <a:graphic>
          <a:graphicData uri="http://schemas.openxmlformats.org/drawingml/2006/table">
            <a:tbl>
              <a:tblPr firstRow="1" bandRow="1">
                <a:tableStyleId>{5C22544A-7EE6-4342-B048-85BDC9FD1C3A}</a:tableStyleId>
              </a:tblPr>
              <a:tblGrid>
                <a:gridCol w="11272837">
                  <a:extLst>
                    <a:ext uri="{9D8B030D-6E8A-4147-A177-3AD203B41FA5}">
                      <a16:colId xmlns:a16="http://schemas.microsoft.com/office/drawing/2014/main" val="651102246"/>
                    </a:ext>
                  </a:extLst>
                </a:gridCol>
              </a:tblGrid>
              <a:tr h="3336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ERCOT Market Requirements</a:t>
                      </a:r>
                    </a:p>
                  </a:txBody>
                  <a:tcPr/>
                </a:tc>
                <a:extLst>
                  <a:ext uri="{0D108BD9-81ED-4DB2-BD59-A6C34878D82A}">
                    <a16:rowId xmlns:a16="http://schemas.microsoft.com/office/drawing/2014/main" val="2162009835"/>
                  </a:ext>
                </a:extLst>
              </a:tr>
              <a:tr h="1187013">
                <a:tc>
                  <a:txBody>
                    <a:bodyPr/>
                    <a:lstStyle/>
                    <a:p>
                      <a:r>
                        <a:rPr lang="en-US" sz="1600" b="1" kern="1200" dirty="0">
                          <a:solidFill>
                            <a:schemeClr val="dk1"/>
                          </a:solidFill>
                          <a:effectLst/>
                          <a:latin typeface="+mn-lt"/>
                          <a:ea typeface="+mn-ea"/>
                          <a:cs typeface="+mn-cs"/>
                        </a:rPr>
                        <a:t>Q:  Will LP&amp;L submit LSE files to </a:t>
                      </a:r>
                      <a:r>
                        <a:rPr lang="en-US" sz="1600" b="1" u="sng" kern="1200" dirty="0">
                          <a:solidFill>
                            <a:schemeClr val="dk1"/>
                          </a:solidFill>
                          <a:effectLst/>
                          <a:latin typeface="+mn-lt"/>
                          <a:ea typeface="+mn-ea"/>
                          <a:cs typeface="+mn-cs"/>
                        </a:rPr>
                        <a:t>Smart Meter Texas</a:t>
                      </a:r>
                      <a:r>
                        <a:rPr lang="en-US" sz="1600" b="1" kern="1200" dirty="0">
                          <a:solidFill>
                            <a:schemeClr val="dk1"/>
                          </a:solidFill>
                          <a:effectLst/>
                          <a:latin typeface="+mn-lt"/>
                          <a:ea typeface="+mn-ea"/>
                          <a:cs typeface="+mn-cs"/>
                        </a:rPr>
                        <a:t> for customer and REP access?</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highlight>
                            <a:srgbClr val="FFFF00"/>
                          </a:highlight>
                          <a:latin typeface="+mn-lt"/>
                          <a:ea typeface="+mn-ea"/>
                          <a:cs typeface="+mn-cs"/>
                        </a:rPr>
                        <a:t>An SMT Participation Agreement has been fully signed and executed between the SMT JDOA, TDSPs, and LP&amp;L.  </a:t>
                      </a:r>
                      <a:r>
                        <a:rPr lang="en-US" sz="1600" kern="1200" dirty="0">
                          <a:solidFill>
                            <a:schemeClr val="dk1"/>
                          </a:solidFill>
                          <a:effectLst/>
                          <a:latin typeface="+mn-lt"/>
                          <a:ea typeface="+mn-ea"/>
                          <a:cs typeface="+mn-cs"/>
                        </a:rPr>
                        <a:t>It is expected LP&amp;L will not integrate LSE files until </a:t>
                      </a:r>
                      <a:r>
                        <a:rPr lang="en-US" sz="1600" strike="sngStrike" kern="1200" dirty="0">
                          <a:solidFill>
                            <a:schemeClr val="dk1"/>
                          </a:solidFill>
                          <a:effectLst/>
                          <a:latin typeface="+mn-lt"/>
                          <a:ea typeface="+mn-ea"/>
                          <a:cs typeface="+mn-cs"/>
                        </a:rPr>
                        <a:t>at least Q2 of</a:t>
                      </a:r>
                      <a:r>
                        <a:rPr lang="en-US" sz="1600" kern="1200" dirty="0">
                          <a:solidFill>
                            <a:schemeClr val="dk1"/>
                          </a:solidFill>
                          <a:effectLst/>
                          <a:latin typeface="+mn-lt"/>
                          <a:ea typeface="+mn-ea"/>
                          <a:cs typeface="+mn-cs"/>
                        </a:rPr>
                        <a:t> Q4 2024.  </a:t>
                      </a:r>
                      <a:r>
                        <a:rPr lang="en-US" sz="1600" kern="1200" dirty="0">
                          <a:solidFill>
                            <a:schemeClr val="dk1"/>
                          </a:solidFill>
                          <a:effectLst/>
                          <a:highlight>
                            <a:srgbClr val="FFFF00"/>
                          </a:highlight>
                          <a:latin typeface="+mn-lt"/>
                          <a:ea typeface="+mn-ea"/>
                          <a:cs typeface="+mn-cs"/>
                        </a:rPr>
                        <a:t>SMT has completed the SMT3.0 update and the MOU functionality will be ready for LP&amp;L. </a:t>
                      </a:r>
                      <a:r>
                        <a:rPr lang="en-US" sz="1600" kern="1200" dirty="0">
                          <a:solidFill>
                            <a:schemeClr val="dk1"/>
                          </a:solidFill>
                          <a:effectLst/>
                          <a:latin typeface="+mn-lt"/>
                          <a:ea typeface="+mn-ea"/>
                          <a:cs typeface="+mn-cs"/>
                        </a:rPr>
                        <a:t> As a workaround, REPs are encouraged to utilize ERCOT’s AMS Settlement extract to obtain daily interval data files (which is available at OD+4)</a:t>
                      </a:r>
                      <a:r>
                        <a:rPr lang="en-US" sz="1600" b="1" kern="1200" dirty="0">
                          <a:solidFill>
                            <a:schemeClr val="dk1"/>
                          </a:solidFill>
                          <a:effectLst/>
                          <a:latin typeface="+mn-lt"/>
                          <a:ea typeface="+mn-ea"/>
                          <a:cs typeface="+mn-cs"/>
                        </a:rPr>
                        <a:t>.  </a:t>
                      </a:r>
                      <a:r>
                        <a:rPr lang="en-US" sz="1600" strike="sngStrike" kern="1200" dirty="0">
                          <a:solidFill>
                            <a:schemeClr val="dk1"/>
                          </a:solidFill>
                          <a:effectLst/>
                          <a:latin typeface="+mn-lt"/>
                          <a:ea typeface="+mn-ea"/>
                          <a:cs typeface="+mn-cs"/>
                        </a:rPr>
                        <a:t>With the delay of the transition, LP&amp;L is hopeful an agreement is reached with SMT and REPs will be able to retrieve daily LSE files in the same manner as other TDUs.  </a:t>
                      </a:r>
                      <a:r>
                        <a:rPr lang="en-US" sz="1600" kern="1200" dirty="0">
                          <a:solidFill>
                            <a:schemeClr val="dk1"/>
                          </a:solidFill>
                          <a:effectLst/>
                          <a:latin typeface="+mn-lt"/>
                          <a:ea typeface="+mn-ea"/>
                          <a:cs typeface="+mn-cs"/>
                        </a:rPr>
                        <a:t>LP&amp;L will continue to provide updates for SMT utilization when REPs will be able to retrieve daily LSE files in the same manner as other TDUs.</a:t>
                      </a:r>
                      <a:endParaRPr lang="en-US" sz="1600" kern="1200" dirty="0">
                        <a:solidFill>
                          <a:schemeClr val="dk1"/>
                        </a:solidFill>
                        <a:effectLst/>
                        <a:highlight>
                          <a:srgbClr val="FFFF00"/>
                        </a:highligh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772517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3703375730"/>
              </p:ext>
            </p:extLst>
          </p:nvPr>
        </p:nvGraphicFramePr>
        <p:xfrm>
          <a:off x="435836" y="1076873"/>
          <a:ext cx="11433970" cy="4137044"/>
        </p:xfrm>
        <a:graphic>
          <a:graphicData uri="http://schemas.openxmlformats.org/drawingml/2006/table">
            <a:tbl>
              <a:tblPr firstRow="1" bandRow="1">
                <a:tableStyleId>{5C22544A-7EE6-4342-B048-85BDC9FD1C3A}</a:tableStyleId>
              </a:tblPr>
              <a:tblGrid>
                <a:gridCol w="11433970">
                  <a:extLst>
                    <a:ext uri="{9D8B030D-6E8A-4147-A177-3AD203B41FA5}">
                      <a16:colId xmlns:a16="http://schemas.microsoft.com/office/drawing/2014/main" val="651102246"/>
                    </a:ext>
                  </a:extLst>
                </a:gridCol>
              </a:tblGrid>
              <a:tr h="3268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TDSP Specific Activities</a:t>
                      </a:r>
                    </a:p>
                  </a:txBody>
                  <a:tcPr/>
                </a:tc>
                <a:extLst>
                  <a:ext uri="{0D108BD9-81ED-4DB2-BD59-A6C34878D82A}">
                    <a16:rowId xmlns:a16="http://schemas.microsoft.com/office/drawing/2014/main" val="2162009835"/>
                  </a:ext>
                </a:extLst>
              </a:tr>
              <a:tr h="3740804">
                <a:tc>
                  <a:txBody>
                    <a:bodyPr/>
                    <a:lstStyle/>
                    <a:p>
                      <a:r>
                        <a:rPr lang="en-US" sz="1600" b="1" kern="1200" dirty="0">
                          <a:solidFill>
                            <a:schemeClr val="dk1"/>
                          </a:solidFill>
                          <a:effectLst/>
                          <a:latin typeface="+mn-lt"/>
                          <a:ea typeface="+mn-ea"/>
                          <a:cs typeface="+mn-cs"/>
                        </a:rPr>
                        <a:t>Q:  What are LP&amp;L’s Priority Move In codes?  Where will the information be found?</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LP&amp;L’s PMVI codes are similar to their Reconnect codes posted in the Retail Market Guides.  PMVI codes are required to be posted to LP&amp;L’s website:</a:t>
                      </a:r>
                    </a:p>
                    <a:p>
                      <a:endParaRPr lang="en-US" sz="1800" kern="1200" dirty="0">
                        <a:solidFill>
                          <a:schemeClr val="dk1"/>
                        </a:solidFill>
                        <a:effectLst/>
                        <a:latin typeface="+mn-lt"/>
                        <a:ea typeface="+mn-ea"/>
                        <a:cs typeface="+mn-cs"/>
                      </a:endParaRPr>
                    </a:p>
                    <a:p>
                      <a:endParaRPr lang="en-US" sz="1800" kern="1200" dirty="0">
                        <a:solidFill>
                          <a:schemeClr val="dk1"/>
                        </a:solidFill>
                        <a:effectLst/>
                        <a:latin typeface="+mn-lt"/>
                        <a:ea typeface="+mn-ea"/>
                        <a:cs typeface="+mn-cs"/>
                      </a:endParaRPr>
                    </a:p>
                    <a:p>
                      <a:endParaRPr lang="en-US" sz="1800" kern="1200" dirty="0">
                        <a:solidFill>
                          <a:schemeClr val="dk1"/>
                        </a:solidFill>
                        <a:effectLst/>
                        <a:latin typeface="+mn-lt"/>
                        <a:ea typeface="+mn-ea"/>
                        <a:cs typeface="+mn-cs"/>
                      </a:endParaRPr>
                    </a:p>
                    <a:p>
                      <a:endParaRPr lang="en-US" sz="1800" kern="1200" dirty="0">
                        <a:solidFill>
                          <a:schemeClr val="dk1"/>
                        </a:solidFill>
                        <a:effectLst/>
                        <a:latin typeface="+mn-lt"/>
                        <a:ea typeface="+mn-ea"/>
                        <a:cs typeface="+mn-cs"/>
                      </a:endParaRPr>
                    </a:p>
                    <a:p>
                      <a:endParaRPr lang="en-US" sz="1800" kern="1200" dirty="0">
                        <a:solidFill>
                          <a:schemeClr val="dk1"/>
                        </a:solidFill>
                        <a:effectLst/>
                        <a:latin typeface="+mn-lt"/>
                        <a:ea typeface="+mn-ea"/>
                        <a:cs typeface="+mn-cs"/>
                      </a:endParaRPr>
                    </a:p>
                    <a:p>
                      <a:endParaRPr lang="en-US" sz="18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Q:  Will LP&amp;L accept 814_01, 814_16s, and/or 814_26s coded with HI vs HU (interval historical usage vs summary historical usage) to generate an 867_02?</a:t>
                      </a:r>
                      <a:endParaRPr lang="en-US" sz="1600" kern="1200" dirty="0">
                        <a:solidFill>
                          <a:schemeClr val="dk1"/>
                        </a:solidFill>
                        <a:effectLst/>
                        <a:latin typeface="+mn-lt"/>
                        <a:ea typeface="+mn-ea"/>
                        <a:cs typeface="+mn-cs"/>
                      </a:endParaRPr>
                    </a:p>
                    <a:p>
                      <a:r>
                        <a:rPr lang="en-US" sz="1600" b="1" kern="1200" dirty="0">
                          <a:solidFill>
                            <a:schemeClr val="dk1"/>
                          </a:solidFill>
                          <a:effectLst/>
                          <a:latin typeface="+mn-lt"/>
                          <a:ea typeface="+mn-ea"/>
                          <a:cs typeface="+mn-cs"/>
                        </a:rPr>
                        <a:t>A:  </a:t>
                      </a:r>
                      <a:r>
                        <a:rPr lang="en-US" sz="1600" kern="1200" dirty="0">
                          <a:solidFill>
                            <a:schemeClr val="dk1"/>
                          </a:solidFill>
                          <a:effectLst/>
                          <a:latin typeface="+mn-lt"/>
                          <a:ea typeface="+mn-ea"/>
                          <a:cs typeface="+mn-cs"/>
                        </a:rPr>
                        <a:t>LP&amp;L is currently working on functionality to allow an HI code to generate summary historical usage if interval usage is not present.</a:t>
                      </a:r>
                      <a:r>
                        <a:rPr lang="en-US" sz="1600" b="1" kern="1200" dirty="0">
                          <a:solidFill>
                            <a:schemeClr val="dk1"/>
                          </a:solidFill>
                          <a:effectLst/>
                          <a:latin typeface="+mn-lt"/>
                          <a:ea typeface="+mn-ea"/>
                          <a:cs typeface="+mn-cs"/>
                        </a:rPr>
                        <a:t> </a:t>
                      </a:r>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4" name="Picture 3">
            <a:extLst>
              <a:ext uri="{FF2B5EF4-FFF2-40B4-BE49-F238E27FC236}">
                <a16:creationId xmlns:a16="http://schemas.microsoft.com/office/drawing/2014/main" id="{2D0B37D7-9733-B0B3-BEB6-E7D57908D3CF}"/>
              </a:ext>
            </a:extLst>
          </p:cNvPr>
          <p:cNvPicPr>
            <a:picLocks noChangeAspect="1"/>
          </p:cNvPicPr>
          <p:nvPr/>
        </p:nvPicPr>
        <p:blipFill>
          <a:blip r:embed="rId2"/>
          <a:stretch>
            <a:fillRect/>
          </a:stretch>
        </p:blipFill>
        <p:spPr>
          <a:xfrm>
            <a:off x="5293972" y="2109924"/>
            <a:ext cx="5073650" cy="1549400"/>
          </a:xfrm>
          <a:prstGeom prst="rect">
            <a:avLst/>
          </a:prstGeom>
        </p:spPr>
      </p:pic>
    </p:spTree>
    <p:extLst>
      <p:ext uri="{BB962C8B-B14F-4D97-AF65-F5344CB8AC3E}">
        <p14:creationId xmlns:p14="http://schemas.microsoft.com/office/powerpoint/2010/main" val="3712656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dirty="0">
                <a:highlight>
                  <a:srgbClr val="FF0000"/>
                </a:highlight>
              </a:rPr>
              <a:t>Q4 2024</a:t>
            </a:r>
          </a:p>
        </p:txBody>
      </p:sp>
    </p:spTree>
    <p:extLst>
      <p:ext uri="{BB962C8B-B14F-4D97-AF65-F5344CB8AC3E}">
        <p14:creationId xmlns:p14="http://schemas.microsoft.com/office/powerpoint/2010/main" val="332104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4/2/2024 @ 1:00PM </a:t>
            </a:r>
            <a:br>
              <a:rPr lang="en-US" dirty="0"/>
            </a:br>
            <a:r>
              <a:rPr lang="en-US" dirty="0"/>
              <a:t>following RMS </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857794" y="2077778"/>
            <a:ext cx="3585451" cy="3512235"/>
          </a:xfrm>
        </p:spPr>
        <p:txBody>
          <a:bodyPr>
            <a:noAutofit/>
          </a:bodyPr>
          <a:lstStyle/>
          <a:p>
            <a:r>
              <a:rPr lang="en-US" sz="2000" b="1" u="sng" dirty="0"/>
              <a:t>AGENDA ITEMS:</a:t>
            </a:r>
          </a:p>
          <a:p>
            <a:pPr marL="285750" indent="-285750">
              <a:buFont typeface="Courier New" panose="02070309020205020404" pitchFamily="49" charset="0"/>
              <a:buChar char="o"/>
            </a:pPr>
            <a:r>
              <a:rPr lang="en-US" dirty="0"/>
              <a:t>Customer Choice MVI Transaction Status Update– </a:t>
            </a:r>
          </a:p>
          <a:p>
            <a:pPr marL="742950" lvl="1" indent="-285750">
              <a:buFont typeface="Courier New" panose="02070309020205020404" pitchFamily="49" charset="0"/>
              <a:buChar char="o"/>
            </a:pPr>
            <a:r>
              <a:rPr lang="en-US" sz="1400" dirty="0"/>
              <a:t>MVI counts</a:t>
            </a:r>
          </a:p>
          <a:p>
            <a:pPr marL="742950" lvl="1" indent="-285750">
              <a:buFont typeface="Courier New" panose="02070309020205020404" pitchFamily="49" charset="0"/>
              <a:buChar char="o"/>
            </a:pPr>
            <a:r>
              <a:rPr lang="en-US" sz="1400" dirty="0"/>
              <a:t>CSA counts</a:t>
            </a:r>
          </a:p>
          <a:p>
            <a:pPr marL="285750" indent="-285750">
              <a:buFont typeface="Courier New" panose="02070309020205020404" pitchFamily="49" charset="0"/>
              <a:buChar char="o"/>
            </a:pPr>
            <a:r>
              <a:rPr lang="en-US" dirty="0"/>
              <a:t>Clean Up in General / Inadvertent Gains </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Cancelled </a:t>
            </a:r>
            <a:r>
              <a:rPr lang="en-US" sz="1400" spc="50" dirty="0">
                <a:solidFill>
                  <a:schemeClr val="tx1">
                    <a:lumMod val="50000"/>
                    <a:lumOff val="50000"/>
                  </a:schemeClr>
                </a:solidFill>
                <a:latin typeface="Tenorite"/>
              </a:rPr>
              <a:t>DREP Transactions (No REP of Record)</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Choice MVI trumping DREP (Cancel w/ Approval MTs)</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Multiple ESIs for same customer – Different REPs</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Retired ESIs</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MMRD+1 trumping MMRD</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Enrolling Incorrect Address (Current Occupant Process)</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Others</a:t>
            </a:r>
            <a:endPar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9</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7" name="TextBox 6">
            <a:extLst>
              <a:ext uri="{FF2B5EF4-FFF2-40B4-BE49-F238E27FC236}">
                <a16:creationId xmlns:a16="http://schemas.microsoft.com/office/drawing/2014/main" id="{AE79CA5F-FFB9-FADB-BDA6-8973EBE8C50E}"/>
              </a:ext>
            </a:extLst>
          </p:cNvPr>
          <p:cNvSpPr txBox="1"/>
          <p:nvPr/>
        </p:nvSpPr>
        <p:spPr>
          <a:xfrm>
            <a:off x="8443245" y="2475370"/>
            <a:ext cx="3585451" cy="236988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lang="en-US" sz="1400" spc="50" dirty="0">
                <a:solidFill>
                  <a:prstClr val="black"/>
                </a:solidFill>
                <a:latin typeface="Tenorite"/>
              </a:rPr>
              <a:t>LSE Files</a:t>
            </a:r>
          </a:p>
          <a:p>
            <a:pPr marL="742950" lvl="1" indent="-285750">
              <a:spcBef>
                <a:spcPts val="1000"/>
              </a:spcBef>
              <a:buFont typeface="Courier New" panose="02070309020205020404" pitchFamily="49" charset="0"/>
              <a:buChar char="o"/>
              <a:defRPr/>
            </a:pPr>
            <a:r>
              <a:rPr lang="en-US" sz="1400" spc="50" dirty="0">
                <a:solidFill>
                  <a:schemeClr val="tx1">
                    <a:lumMod val="50000"/>
                    <a:lumOff val="50000"/>
                  </a:schemeClr>
                </a:solidFill>
                <a:latin typeface="Tenorite"/>
              </a:rPr>
              <a:t>Interval Data Delivery to ERCOT</a:t>
            </a:r>
          </a:p>
          <a:p>
            <a:pPr marL="742950" lvl="1" indent="-285750">
              <a:spcBef>
                <a:spcPts val="1000"/>
              </a:spcBef>
              <a:buFont typeface="Courier New" panose="02070309020205020404" pitchFamily="49" charset="0"/>
              <a:buChar char="o"/>
              <a:defRPr/>
            </a:pPr>
            <a:r>
              <a:rPr lang="en-US" sz="1400" spc="50" dirty="0">
                <a:solidFill>
                  <a:schemeClr val="tx1">
                    <a:lumMod val="50000"/>
                    <a:lumOff val="50000"/>
                  </a:schemeClr>
                </a:solidFill>
                <a:latin typeface="Tenorite"/>
              </a:rPr>
              <a:t>AMS Data Practices</a:t>
            </a: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DLFs</a:t>
            </a: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lang="en-US" sz="1400" spc="50" dirty="0">
                <a:solidFill>
                  <a:prstClr val="black"/>
                </a:solidFill>
                <a:latin typeface="Tenorite"/>
              </a:rPr>
              <a:t>MVI Priority Codes</a:t>
            </a: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lang="en-US" sz="1400" spc="50" dirty="0">
                <a:solidFill>
                  <a:prstClr val="black"/>
                </a:solidFill>
                <a:latin typeface="Tenorite"/>
              </a:rPr>
              <a:t>Historical Usage – HI vs HU</a:t>
            </a:r>
            <a:endParaRPr kumimoji="0" lang="en-US" sz="1400" b="0" i="0" u="none" strike="noStrike" kern="1200" cap="none" spc="50" normalizeH="0" baseline="0" noProof="0" dirty="0">
              <a:ln>
                <a:noFill/>
              </a:ln>
              <a:solidFill>
                <a:prstClr val="black"/>
              </a:solidFill>
              <a:effectLst/>
              <a:uLnTx/>
              <a:uFillTx/>
              <a:latin typeface="Tenorite"/>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Open Discussion</a:t>
            </a:r>
          </a:p>
        </p:txBody>
      </p:sp>
    </p:spTree>
    <p:extLst>
      <p:ext uri="{BB962C8B-B14F-4D97-AF65-F5344CB8AC3E}">
        <p14:creationId xmlns:p14="http://schemas.microsoft.com/office/powerpoint/2010/main" val="1742861620"/>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2.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4083</TotalTime>
  <Words>1825</Words>
  <Application>Microsoft Office PowerPoint</Application>
  <PresentationFormat>Widescreen</PresentationFormat>
  <Paragraphs>121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Tenorite</vt:lpstr>
      <vt:lpstr>Office Theme</vt:lpstr>
      <vt:lpstr>Lubbock  Retail Integration Task Force – LRITF April 2nd, 2024</vt:lpstr>
      <vt:lpstr>LRITF meeting 3/5/24  &amp;  Daily Market Calls </vt:lpstr>
      <vt:lpstr>LRITF meeting 3/5/24  &amp;  Daily Market Calls –  continued </vt:lpstr>
      <vt:lpstr>LRITF meeting 3/5/24  &amp;  Daily Market Calls –  continued </vt:lpstr>
      <vt:lpstr>Completed Action Items  Q&amp;A </vt:lpstr>
      <vt:lpstr>Completed Action Items  Q&amp;A </vt:lpstr>
      <vt:lpstr>Completed Action Items  Q&amp;A </vt:lpstr>
      <vt:lpstr>TIMELINE of Actions</vt:lpstr>
      <vt:lpstr>Lritf meeting 4/2/2024 @ 1:00PM  following RMS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52</cp:revision>
  <dcterms:created xsi:type="dcterms:W3CDTF">2022-10-07T18:03:56Z</dcterms:created>
  <dcterms:modified xsi:type="dcterms:W3CDTF">2024-03-29T23:28:30Z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