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3"/>
  </p:sldMasterIdLst>
  <p:notesMasterIdLst>
    <p:notesMasterId r:id="rId10"/>
  </p:notesMasterIdLst>
  <p:sldIdLst>
    <p:sldId id="256" r:id="rId4"/>
    <p:sldId id="262" r:id="rId5"/>
    <p:sldId id="263" r:id="rId6"/>
    <p:sldId id="264" r:id="rId7"/>
    <p:sldId id="258" r:id="rId8"/>
    <p:sldId id="260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5" d="100"/>
          <a:sy n="75" d="100"/>
        </p:scale>
        <p:origin x="7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485356-11F8-418F-ACB8-1E55573A7E68}" type="datetimeFigureOut">
              <a:rPr lang="en-US" smtClean="0"/>
              <a:t>4/1/2024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21F52F-893D-432C-BF4D-183992CF13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29190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21F52F-893D-432C-BF4D-183992CF134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88512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21F52F-893D-432C-BF4D-183992CF134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48887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21F52F-893D-432C-BF4D-183992CF134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7105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21F52F-893D-432C-BF4D-183992CF134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2229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B5896FD6-1930-47E7-933B-F393BD3F31E2}" type="datetimeFigureOut">
              <a:rPr lang="en-US" smtClean="0"/>
              <a:t>4/1/2024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B158678B-D2D0-4C0D-AC4C-0CE56889175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91267477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6FD6-1930-47E7-933B-F393BD3F31E2}" type="datetimeFigureOut">
              <a:rPr lang="en-US" smtClean="0"/>
              <a:t>4/1/2024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678B-D2D0-4C0D-AC4C-0CE5688917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1099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6FD6-1930-47E7-933B-F393BD3F31E2}" type="datetimeFigureOut">
              <a:rPr lang="en-US" smtClean="0"/>
              <a:t>4/1/2024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678B-D2D0-4C0D-AC4C-0CE5688917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7304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6FD6-1930-47E7-933B-F393BD3F31E2}" type="datetimeFigureOut">
              <a:rPr lang="en-US" smtClean="0"/>
              <a:t>4/1/2024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678B-D2D0-4C0D-AC4C-0CE5688917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4056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6FD6-1930-47E7-933B-F393BD3F31E2}" type="datetimeFigureOut">
              <a:rPr lang="en-US" smtClean="0"/>
              <a:t>4/1/2024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678B-D2D0-4C0D-AC4C-0CE56889175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342910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6FD6-1930-47E7-933B-F393BD3F31E2}" type="datetimeFigureOut">
              <a:rPr lang="en-US" smtClean="0"/>
              <a:t>4/1/2024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678B-D2D0-4C0D-AC4C-0CE5688917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128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6FD6-1930-47E7-933B-F393BD3F31E2}" type="datetimeFigureOut">
              <a:rPr lang="en-US" smtClean="0"/>
              <a:t>4/1/2024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678B-D2D0-4C0D-AC4C-0CE5688917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0442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6FD6-1930-47E7-933B-F393BD3F31E2}" type="datetimeFigureOut">
              <a:rPr lang="en-US" smtClean="0"/>
              <a:t>4/1/2024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678B-D2D0-4C0D-AC4C-0CE5688917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58787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6FD6-1930-47E7-933B-F393BD3F31E2}" type="datetimeFigureOut">
              <a:rPr lang="en-US" smtClean="0"/>
              <a:t>4/1/2024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678B-D2D0-4C0D-AC4C-0CE5688917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7858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6FD6-1930-47E7-933B-F393BD3F31E2}" type="datetimeFigureOut">
              <a:rPr lang="en-US" smtClean="0"/>
              <a:t>4/1/2024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678B-D2D0-4C0D-AC4C-0CE5688917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5531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  <a:solidFill>
            <a:schemeClr val="accent1"/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6FD6-1930-47E7-933B-F393BD3F31E2}" type="datetimeFigureOut">
              <a:rPr lang="en-US" smtClean="0"/>
              <a:t>4/1/2024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678B-D2D0-4C0D-AC4C-0CE5688917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4921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B5896FD6-1930-47E7-933B-F393BD3F31E2}" type="datetimeFigureOut">
              <a:rPr lang="en-US" smtClean="0"/>
              <a:t>4/1/2024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B158678B-D2D0-4C0D-AC4C-0CE5688917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694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focusfitness.net/stock-photos/downloads/training-motivation-text/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ailto:mdearnest@aep.com" TargetMode="External"/><Relationship Id="rId2" Type="http://schemas.openxmlformats.org/officeDocument/2006/relationships/hyperlink" Target="mailto:tomas.fernandez@nrg.com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deborah.mckeever@Oncor.co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D62772-D825-D5CA-4A91-5BFBB6158F1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RMTTF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AD7A1F5-A867-2B78-1C53-1BC81166CC7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Tomas Fernandez	NRG</a:t>
            </a:r>
          </a:p>
          <a:p>
            <a:r>
              <a:rPr lang="en-US" dirty="0"/>
              <a:t>Debbie McKeever	ONCOR</a:t>
            </a:r>
          </a:p>
          <a:p>
            <a:r>
              <a:rPr lang="en-US" dirty="0"/>
              <a:t>Melinda Earnest	AEP Texas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40370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CDC56C-2888-46D3-BB25-354186FD11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565" y="365760"/>
            <a:ext cx="10103522" cy="862965"/>
          </a:xfrm>
        </p:spPr>
        <p:txBody>
          <a:bodyPr>
            <a:normAutofit/>
          </a:bodyPr>
          <a:lstStyle/>
          <a:p>
            <a:r>
              <a:rPr lang="en-US" dirty="0"/>
              <a:t>Recently Held Retail Training Classes </a:t>
            </a:r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5C2E717F-FC7E-60E7-881E-C41804EB562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6188810"/>
              </p:ext>
            </p:extLst>
          </p:nvPr>
        </p:nvGraphicFramePr>
        <p:xfrm>
          <a:off x="1641565" y="1424577"/>
          <a:ext cx="7705181" cy="3733800"/>
        </p:xfrm>
        <a:graphic>
          <a:graphicData uri="http://schemas.openxmlformats.org/drawingml/2006/table">
            <a:tbl>
              <a:tblPr firstRow="1" firstCol="1" bandRow="1">
                <a:tableStyleId>{8A107856-5554-42FB-B03E-39F5DBC370BA}</a:tableStyleId>
              </a:tblPr>
              <a:tblGrid>
                <a:gridCol w="3988094">
                  <a:extLst>
                    <a:ext uri="{9D8B030D-6E8A-4147-A177-3AD203B41FA5}">
                      <a16:colId xmlns:a16="http://schemas.microsoft.com/office/drawing/2014/main" val="839656566"/>
                    </a:ext>
                  </a:extLst>
                </a:gridCol>
                <a:gridCol w="3717087">
                  <a:extLst>
                    <a:ext uri="{9D8B030D-6E8A-4147-A177-3AD203B41FA5}">
                      <a16:colId xmlns:a16="http://schemas.microsoft.com/office/drawing/2014/main" val="3849520330"/>
                    </a:ext>
                  </a:extLst>
                </a:gridCol>
              </a:tblGrid>
              <a:tr h="1244600">
                <a:tc>
                  <a:txBody>
                    <a:bodyPr/>
                    <a:lstStyle/>
                    <a:p>
                      <a:pPr marL="0" marR="0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</a:rPr>
                        <a:t>Retail 101</a:t>
                      </a:r>
                      <a:endParaRPr lang="en-US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>
                          <a:effectLst/>
                        </a:rPr>
                        <a:t>Wednesday, February 21</a:t>
                      </a:r>
                      <a:r>
                        <a:rPr lang="en-US" sz="2400" b="0" baseline="30000" dirty="0">
                          <a:effectLst/>
                        </a:rPr>
                        <a:t>th</a:t>
                      </a:r>
                      <a:endParaRPr lang="en-US" sz="2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869774391"/>
                  </a:ext>
                </a:extLst>
              </a:tr>
              <a:tr h="1244600">
                <a:tc>
                  <a:txBody>
                    <a:bodyPr/>
                    <a:lstStyle/>
                    <a:p>
                      <a:pPr marL="0" marR="0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</a:rPr>
                        <a:t>MarkeTrak – Part 1</a:t>
                      </a:r>
                      <a:endParaRPr lang="en-US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>
                          <a:effectLst/>
                        </a:rPr>
                        <a:t>Wednesday, March 6</a:t>
                      </a:r>
                      <a:r>
                        <a:rPr lang="en-US" sz="2400" b="0" baseline="30000" dirty="0">
                          <a:effectLst/>
                        </a:rPr>
                        <a:t>th</a:t>
                      </a:r>
                      <a:endParaRPr lang="en-US" sz="2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37851314"/>
                  </a:ext>
                </a:extLst>
              </a:tr>
              <a:tr h="1244600">
                <a:tc>
                  <a:txBody>
                    <a:bodyPr/>
                    <a:lstStyle/>
                    <a:p>
                      <a:pPr marL="0" marR="0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</a:rPr>
                        <a:t>MarkeTrak: IAG &amp; Switch Hold</a:t>
                      </a:r>
                      <a:endParaRPr lang="en-US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>
                          <a:effectLst/>
                        </a:rPr>
                        <a:t>Thursday,  March 7</a:t>
                      </a:r>
                      <a:r>
                        <a:rPr lang="en-US" sz="2400" b="0" baseline="30000" dirty="0">
                          <a:effectLst/>
                        </a:rPr>
                        <a:t>th</a:t>
                      </a:r>
                      <a:endParaRPr lang="en-US" sz="2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084691690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C0FA0F0D-ACC2-B88A-5DD5-B17D807D6039}"/>
              </a:ext>
            </a:extLst>
          </p:cNvPr>
          <p:cNvSpPr txBox="1"/>
          <p:nvPr/>
        </p:nvSpPr>
        <p:spPr>
          <a:xfrm>
            <a:off x="558800" y="5569119"/>
            <a:ext cx="98044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All classes were instructor-led WebEx-based and attended by over 100 participants.</a:t>
            </a:r>
          </a:p>
        </p:txBody>
      </p:sp>
    </p:spTree>
    <p:extLst>
      <p:ext uri="{BB962C8B-B14F-4D97-AF65-F5344CB8AC3E}">
        <p14:creationId xmlns:p14="http://schemas.microsoft.com/office/powerpoint/2010/main" val="12681123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EE5172-7FF2-6622-E5C0-8605353267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0"/>
            <a:ext cx="9817100" cy="1325562"/>
          </a:xfrm>
        </p:spPr>
        <p:txBody>
          <a:bodyPr>
            <a:normAutofit/>
          </a:bodyPr>
          <a:lstStyle/>
          <a:p>
            <a:r>
              <a:rPr lang="en-US" dirty="0"/>
              <a:t>Upcoming Training Class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23DA1F-49B4-D33E-0E98-DF7D0449A7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461558"/>
            <a:ext cx="5791200" cy="473604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000" b="1" u="sng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TX SET 4.0a – </a:t>
            </a:r>
            <a:r>
              <a:rPr lang="en-US" sz="2000" b="1" u="sng" dirty="0">
                <a:ea typeface="Calibri" panose="020F0502020204030204" pitchFamily="34" charset="0"/>
                <a:cs typeface="Times New Roman" panose="02020603050405020304" pitchFamily="18" charset="0"/>
              </a:rPr>
              <a:t>F</a:t>
            </a:r>
            <a:r>
              <a:rPr lang="en-US" sz="2000" b="1" u="sng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ull day class </a:t>
            </a:r>
          </a:p>
          <a:p>
            <a:pPr marL="0" indent="0">
              <a:buNone/>
            </a:pPr>
            <a:r>
              <a:rPr lang="en-US" sz="2000" b="1" dirty="0">
                <a:ea typeface="Calibri" panose="020F0502020204030204" pitchFamily="34" charset="0"/>
                <a:cs typeface="Times New Roman" panose="02020603050405020304" pitchFamily="18" charset="0"/>
              </a:rPr>
              <a:t>Date:  </a:t>
            </a:r>
            <a:r>
              <a:rPr lang="en-US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Thursday, May 2</a:t>
            </a:r>
            <a:r>
              <a:rPr lang="en-US" sz="2000" baseline="30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nd</a:t>
            </a:r>
            <a:r>
              <a:rPr lang="en-US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en-US" sz="2100" b="1" dirty="0">
                <a:cs typeface="Times New Roman" panose="02020603050405020304" pitchFamily="18" charset="0"/>
              </a:rPr>
              <a:t>Time: </a:t>
            </a:r>
            <a:r>
              <a:rPr lang="en-US" sz="2100" dirty="0">
                <a:cs typeface="Times New Roman" panose="02020603050405020304" pitchFamily="18" charset="0"/>
              </a:rPr>
              <a:t>8:30am (Full Day Class)</a:t>
            </a:r>
          </a:p>
          <a:p>
            <a:pPr marL="0" indent="0">
              <a:buNone/>
            </a:pPr>
            <a:r>
              <a:rPr lang="en-US" sz="2100" b="1" dirty="0">
                <a:cs typeface="Times New Roman" panose="02020603050405020304" pitchFamily="18" charset="0"/>
              </a:rPr>
              <a:t>Location: </a:t>
            </a:r>
            <a:r>
              <a:rPr lang="en-US" sz="2100" dirty="0" err="1">
                <a:cs typeface="Times New Roman" panose="02020603050405020304" pitchFamily="18" charset="0"/>
              </a:rPr>
              <a:t>Centerpoint</a:t>
            </a:r>
            <a:r>
              <a:rPr lang="en-US" sz="2100" dirty="0">
                <a:cs typeface="Times New Roman" panose="02020603050405020304" pitchFamily="18" charset="0"/>
              </a:rPr>
              <a:t> Energy Plaza</a:t>
            </a:r>
          </a:p>
          <a:p>
            <a:pPr marL="0" indent="0">
              <a:buNone/>
            </a:pPr>
            <a:r>
              <a:rPr lang="en-US" sz="2100" dirty="0">
                <a:cs typeface="Times New Roman" panose="02020603050405020304" pitchFamily="18" charset="0"/>
              </a:rPr>
              <a:t>1111 Louisiana St. Houston, TX 77002     </a:t>
            </a:r>
          </a:p>
          <a:p>
            <a:pPr marL="274320" lvl="1" indent="0">
              <a:buNone/>
            </a:pPr>
            <a:endParaRPr lang="en-US" sz="20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/>
            <a:r>
              <a:rPr lang="en-US" sz="2000" i="1" dirty="0">
                <a:ea typeface="Calibri" panose="020F0502020204030204" pitchFamily="34" charset="0"/>
                <a:cs typeface="Times New Roman" panose="02020603050405020304" pitchFamily="18" charset="0"/>
              </a:rPr>
              <a:t>THIS TRAINING IS BEING OFFERED IN PERSON ONLY! </a:t>
            </a:r>
          </a:p>
          <a:p>
            <a:pPr lvl="1"/>
            <a:r>
              <a:rPr lang="en-US" sz="2000" i="1" dirty="0">
                <a:ea typeface="Calibri" panose="020F0502020204030204" pitchFamily="34" charset="0"/>
                <a:cs typeface="Times New Roman" panose="02020603050405020304" pitchFamily="18" charset="0"/>
              </a:rPr>
              <a:t>WEBEX WILL NOT BE AVAILABLE</a:t>
            </a:r>
          </a:p>
          <a:p>
            <a:pPr lvl="1"/>
            <a:r>
              <a:rPr lang="en-US" sz="2000" i="1" dirty="0">
                <a:ea typeface="Calibri" panose="020F0502020204030204" pitchFamily="34" charset="0"/>
                <a:cs typeface="Times New Roman" panose="02020603050405020304" pitchFamily="18" charset="0"/>
              </a:rPr>
              <a:t>REGISTRATION IS NOW OPEN  </a:t>
            </a:r>
          </a:p>
          <a:p>
            <a:pPr marL="274320" lvl="1" indent="0">
              <a:buNone/>
            </a:pPr>
            <a:endParaRPr lang="en-US" sz="20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74320" lvl="1" indent="0">
              <a:buNone/>
            </a:pPr>
            <a:r>
              <a:rPr lang="en-US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Link to the ERCOT Learning Management system: https://www.ercot.com/services/training/courses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BA31D93-F4CD-FC8A-379F-4F2A3B05F5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9098" y="1982210"/>
            <a:ext cx="4534048" cy="3400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99441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EE5172-7FF2-6622-E5C0-8605353267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474" y="0"/>
            <a:ext cx="10495226" cy="749300"/>
          </a:xfrm>
        </p:spPr>
        <p:txBody>
          <a:bodyPr>
            <a:normAutofit fontScale="90000"/>
          </a:bodyPr>
          <a:lstStyle/>
          <a:p>
            <a:r>
              <a:rPr lang="en-US" sz="2800" b="1" dirty="0"/>
              <a:t>On-Demand ERCOT Retail Training Modules Available 24/7</a:t>
            </a:r>
            <a:endParaRPr lang="en-US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23DA1F-49B4-D33E-0E98-DF7D0449A7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700" y="749300"/>
            <a:ext cx="6908800" cy="6108700"/>
          </a:xfrm>
        </p:spPr>
        <p:txBody>
          <a:bodyPr>
            <a:normAutofit fontScale="92500" lnSpcReduction="10000"/>
          </a:bodyPr>
          <a:lstStyle/>
          <a:p>
            <a:pPr marL="548640" lvl="2" indent="0">
              <a:buClr>
                <a:srgbClr val="FF0000"/>
              </a:buClr>
              <a:buNone/>
            </a:pPr>
            <a:endParaRPr lang="en-US" sz="2000" b="1" dirty="0">
              <a:latin typeface="Calibri" panose="020F0502020204030204" pitchFamily="34" charset="0"/>
            </a:endParaRPr>
          </a:p>
          <a:p>
            <a:pPr marL="548640" lvl="2" indent="0">
              <a:buClr>
                <a:srgbClr val="FF0000"/>
              </a:buClr>
              <a:buNone/>
            </a:pPr>
            <a:r>
              <a:rPr lang="en-US" sz="2000" b="1" dirty="0" err="1"/>
              <a:t>MarkeTrak</a:t>
            </a:r>
            <a:r>
              <a:rPr lang="en-US" sz="2000" b="1" dirty="0"/>
              <a:t> Online Training Modules  - </a:t>
            </a:r>
          </a:p>
          <a:p>
            <a:pPr lvl="3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000" dirty="0" err="1"/>
              <a:t>Marketrak</a:t>
            </a:r>
            <a:r>
              <a:rPr lang="en-US" sz="2000" dirty="0"/>
              <a:t> Overview</a:t>
            </a:r>
          </a:p>
          <a:p>
            <a:pPr lvl="3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Switch Hold Removal</a:t>
            </a:r>
          </a:p>
          <a:p>
            <a:pPr lvl="3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Cancel With/Without  Approvals</a:t>
            </a:r>
          </a:p>
          <a:p>
            <a:pPr lvl="3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Inadvertent Gains/Losses &amp; Rescissions</a:t>
            </a:r>
          </a:p>
          <a:p>
            <a:pPr lvl="3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Usage and Billing</a:t>
            </a:r>
            <a:endParaRPr lang="en-US" sz="2000" i="1" dirty="0">
              <a:solidFill>
                <a:schemeClr val="accent5">
                  <a:lumMod val="50000"/>
                </a:schemeClr>
              </a:solidFill>
            </a:endParaRPr>
          </a:p>
          <a:p>
            <a:pPr lvl="3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Other D2D Subtypes</a:t>
            </a:r>
          </a:p>
          <a:p>
            <a:pPr lvl="3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Bulk Insert</a:t>
            </a:r>
          </a:p>
          <a:p>
            <a:pPr lvl="3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000" dirty="0" err="1"/>
              <a:t>MarkeTrak</a:t>
            </a:r>
            <a:r>
              <a:rPr lang="en-US" sz="2000" dirty="0"/>
              <a:t> Admin Functionality</a:t>
            </a:r>
          </a:p>
          <a:p>
            <a:pPr lvl="3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Data Extract Variances (DEV) LSE Subtypes </a:t>
            </a:r>
          </a:p>
          <a:p>
            <a:pPr lvl="3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Data Extract Variances (DEV) Non-LSE Subtypes</a:t>
            </a:r>
          </a:p>
          <a:p>
            <a:pPr lvl="3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Emails and Notifications</a:t>
            </a:r>
          </a:p>
          <a:p>
            <a:pPr lvl="3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Reporting – Background &amp; GUI </a:t>
            </a:r>
            <a:endParaRPr lang="en-US" sz="2000" b="1" dirty="0"/>
          </a:p>
          <a:p>
            <a:pPr marL="548640" lvl="2" indent="0">
              <a:buClr>
                <a:srgbClr val="FF0000"/>
              </a:buClr>
              <a:buNone/>
            </a:pPr>
            <a:endParaRPr lang="en-US" sz="2000" b="1" dirty="0"/>
          </a:p>
          <a:p>
            <a:pPr marL="548640" lvl="2" indent="0">
              <a:buClr>
                <a:srgbClr val="FF0000"/>
              </a:buClr>
              <a:buNone/>
            </a:pPr>
            <a:r>
              <a:rPr lang="en-US" sz="2000" b="1" dirty="0"/>
              <a:t>Training </a:t>
            </a:r>
            <a:r>
              <a:rPr lang="en-US" sz="2000" b="1" dirty="0" err="1"/>
              <a:t>Clasess</a:t>
            </a:r>
            <a:r>
              <a:rPr lang="en-US" sz="2000" b="1" dirty="0"/>
              <a:t> - </a:t>
            </a:r>
          </a:p>
          <a:p>
            <a:pPr lvl="3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Retail 101</a:t>
            </a:r>
          </a:p>
          <a:p>
            <a:pPr lvl="3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TX Set</a:t>
            </a:r>
          </a:p>
          <a:p>
            <a:pPr lvl="3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Mass Transition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" name="Picture 5" descr="A hand writing on a glass board&#10;&#10;Description automatically generated">
            <a:extLst>
              <a:ext uri="{FF2B5EF4-FFF2-40B4-BE49-F238E27FC236}">
                <a16:creationId xmlns:a16="http://schemas.microsoft.com/office/drawing/2014/main" id="{5507ECF9-041E-0CD6-A2C4-CC404D07443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6921500" y="1797349"/>
            <a:ext cx="4140200" cy="3263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36085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801627-6861-4EA9-BE98-E0CE33A894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643466" cy="6858000"/>
          </a:xfrm>
          <a:prstGeom prst="rect">
            <a:avLst/>
          </a:prstGeom>
          <a:solidFill>
            <a:srgbClr val="0D0D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3C1483F-490E-4C8A-8765-1F8AF0C67D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466" y="0"/>
            <a:ext cx="3736189" cy="6858000"/>
          </a:xfrm>
          <a:prstGeom prst="rect">
            <a:avLst/>
          </a:prstGeom>
          <a:solidFill>
            <a:srgbClr val="2929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BF58AC7-DB18-48F6-42A1-49843E930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9161" y="478366"/>
            <a:ext cx="3092718" cy="5528734"/>
          </a:xfrm>
          <a:noFill/>
        </p:spPr>
        <p:txBody>
          <a:bodyPr anchor="t">
            <a:normAutofit/>
          </a:bodyPr>
          <a:lstStyle/>
          <a:p>
            <a:pPr algn="ctr"/>
            <a:br>
              <a:rPr lang="en-US" sz="2800" b="1" dirty="0">
                <a:solidFill>
                  <a:srgbClr val="FFFFFF"/>
                </a:solidFill>
              </a:rPr>
            </a:br>
            <a:br>
              <a:rPr lang="en-US" sz="2800" b="1" dirty="0">
                <a:solidFill>
                  <a:srgbClr val="FFFFFF"/>
                </a:solidFill>
              </a:rPr>
            </a:br>
            <a:br>
              <a:rPr lang="en-US" sz="2800" b="1" dirty="0">
                <a:solidFill>
                  <a:srgbClr val="FFFFFF"/>
                </a:solidFill>
              </a:rPr>
            </a:br>
            <a:br>
              <a:rPr lang="en-US" sz="2800" b="1" dirty="0">
                <a:solidFill>
                  <a:srgbClr val="FFFFFF"/>
                </a:solidFill>
              </a:rPr>
            </a:br>
            <a:r>
              <a:rPr lang="en-US" sz="2800" b="1" dirty="0">
                <a:solidFill>
                  <a:srgbClr val="FFFFFF"/>
                </a:solidFill>
              </a:rPr>
              <a:t>Upcoming</a:t>
            </a:r>
            <a:br>
              <a:rPr lang="en-US" sz="2800" b="1" dirty="0">
                <a:solidFill>
                  <a:srgbClr val="FFFFFF"/>
                </a:solidFill>
              </a:rPr>
            </a:br>
            <a:br>
              <a:rPr lang="en-US" sz="2800" b="1" dirty="0">
                <a:solidFill>
                  <a:srgbClr val="FFFFFF"/>
                </a:solidFill>
              </a:rPr>
            </a:br>
            <a:r>
              <a:rPr lang="en-US" sz="2800" b="1" dirty="0">
                <a:solidFill>
                  <a:srgbClr val="FFFFFF"/>
                </a:solidFill>
              </a:rPr>
              <a:t>2024 </a:t>
            </a:r>
            <a:br>
              <a:rPr lang="en-US" sz="2800" b="1" dirty="0">
                <a:solidFill>
                  <a:srgbClr val="FFFFFF"/>
                </a:solidFill>
              </a:rPr>
            </a:br>
            <a:r>
              <a:rPr lang="en-US" sz="2800" b="1" dirty="0">
                <a:solidFill>
                  <a:srgbClr val="FFFFFF"/>
                </a:solidFill>
              </a:rPr>
              <a:t>RMTTF Meetings</a:t>
            </a:r>
            <a:br>
              <a:rPr lang="en-US" sz="2800" b="1" dirty="0">
                <a:solidFill>
                  <a:srgbClr val="FFFFFF"/>
                </a:solidFill>
              </a:rPr>
            </a:br>
            <a:br>
              <a:rPr lang="en-US" sz="2800" b="1" dirty="0">
                <a:solidFill>
                  <a:srgbClr val="FFFFFF"/>
                </a:solidFill>
              </a:rPr>
            </a:br>
            <a:endParaRPr lang="en-US" sz="2800" b="1" dirty="0">
              <a:solidFill>
                <a:srgbClr val="FFFFFF"/>
              </a:solidFill>
            </a:endParaRPr>
          </a:p>
        </p:txBody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0249BF42-D05C-4553-9417-7B86957592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79654" y="0"/>
            <a:ext cx="691318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EC5A0030-AA31-60BF-F399-D3A06DBD11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79653" y="0"/>
            <a:ext cx="6913185" cy="6858000"/>
          </a:xfrm>
        </p:spPr>
        <p:txBody>
          <a:bodyPr>
            <a:normAutofit/>
          </a:bodyPr>
          <a:lstStyle/>
          <a:p>
            <a:pPr marL="0" marR="0" indent="0">
              <a:spcBef>
                <a:spcPts val="0"/>
              </a:spcBef>
              <a:spcAft>
                <a:spcPts val="800"/>
              </a:spcAft>
              <a:buNone/>
            </a:pPr>
            <a:r>
              <a:rPr lang="en-US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Monthly meetings listed below will be held at 9:30 AM unless noted otherwise. All meetings have WebEx capability. </a:t>
            </a:r>
          </a:p>
          <a:p>
            <a:pPr marL="0" marR="0" indent="0">
              <a:spcBef>
                <a:spcPts val="0"/>
              </a:spcBef>
              <a:spcAft>
                <a:spcPts val="800"/>
              </a:spcAft>
              <a:buNone/>
            </a:pPr>
            <a:r>
              <a:rPr lang="en-US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In person meetings have locations listed.</a:t>
            </a:r>
          </a:p>
          <a:p>
            <a:pPr marL="0" marR="0">
              <a:spcBef>
                <a:spcPts val="0"/>
              </a:spcBef>
              <a:spcAft>
                <a:spcPts val="800"/>
              </a:spcAft>
            </a:pPr>
            <a:r>
              <a:rPr lang="en-US" dirty="0">
                <a:effectLst/>
                <a:highlight>
                  <a:srgbClr val="FFFF00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Thursday, April 24 </a:t>
            </a:r>
            <a:r>
              <a:rPr lang="en-US" dirty="0">
                <a:highlight>
                  <a:srgbClr val="FFFF00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en-US" dirty="0">
                <a:effectLst/>
                <a:highlight>
                  <a:srgbClr val="FFFF00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In person and WebEx  </a:t>
            </a:r>
            <a:r>
              <a:rPr lang="en-US" b="1" dirty="0">
                <a:effectLst/>
                <a:highlight>
                  <a:srgbClr val="FFFF00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Oncor</a:t>
            </a:r>
          </a:p>
          <a:p>
            <a:pPr marL="0" marR="0">
              <a:spcBef>
                <a:spcPts val="0"/>
              </a:spcBef>
              <a:spcAft>
                <a:spcPts val="800"/>
              </a:spcAft>
            </a:pPr>
            <a:r>
              <a:rPr lang="en-US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Friday, May 3</a:t>
            </a:r>
            <a:r>
              <a:rPr lang="en-US" baseline="30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rd</a:t>
            </a:r>
            <a:r>
              <a:rPr lang="en-US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 	In person and WebEx  </a:t>
            </a:r>
            <a:r>
              <a:rPr lang="en-US" b="1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Centerpoint</a:t>
            </a:r>
            <a:endParaRPr lang="en-US" b="1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800"/>
              </a:spcAft>
            </a:pPr>
            <a:r>
              <a:rPr lang="en-US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Thursday, June 6 	  Web-Ex only</a:t>
            </a:r>
          </a:p>
          <a:p>
            <a:pPr marL="0" marR="0">
              <a:spcBef>
                <a:spcPts val="0"/>
              </a:spcBef>
              <a:spcAft>
                <a:spcPts val="800"/>
              </a:spcAft>
            </a:pPr>
            <a:r>
              <a:rPr lang="en-US" dirty="0">
                <a:solidFill>
                  <a:srgbClr val="FF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No meeting </a:t>
            </a:r>
            <a:r>
              <a:rPr lang="en-US" dirty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in </a:t>
            </a:r>
            <a:r>
              <a:rPr lang="en-US" dirty="0">
                <a:solidFill>
                  <a:srgbClr val="FF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July</a:t>
            </a:r>
          </a:p>
          <a:p>
            <a:pPr marL="0" marR="0">
              <a:spcBef>
                <a:spcPts val="0"/>
              </a:spcBef>
              <a:spcAft>
                <a:spcPts val="800"/>
              </a:spcAft>
            </a:pPr>
            <a:r>
              <a:rPr lang="en-US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Thursday, August 8 	  Web-Ex only</a:t>
            </a:r>
          </a:p>
          <a:p>
            <a:pPr marL="0" marR="0">
              <a:spcBef>
                <a:spcPts val="0"/>
              </a:spcBef>
              <a:spcAft>
                <a:spcPts val="800"/>
              </a:spcAft>
            </a:pPr>
            <a:r>
              <a:rPr lang="en-US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Thursday, September 12 Web-Ex only</a:t>
            </a:r>
          </a:p>
          <a:p>
            <a:pPr marL="0" marR="0">
              <a:spcBef>
                <a:spcPts val="0"/>
              </a:spcBef>
              <a:spcAft>
                <a:spcPts val="800"/>
              </a:spcAft>
            </a:pPr>
            <a:r>
              <a:rPr lang="en-US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Thursday, October 10 	  Web-Ex only</a:t>
            </a:r>
          </a:p>
          <a:p>
            <a:pPr marL="0" marR="0">
              <a:spcBef>
                <a:spcPts val="0"/>
              </a:spcBef>
              <a:spcAft>
                <a:spcPts val="800"/>
              </a:spcAft>
            </a:pPr>
            <a:r>
              <a:rPr lang="en-US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Thursday, November 7 	  Web-Ex only</a:t>
            </a:r>
          </a:p>
          <a:p>
            <a:pPr marL="0" marR="0">
              <a:spcBef>
                <a:spcPts val="0"/>
              </a:spcBef>
              <a:spcAft>
                <a:spcPts val="800"/>
              </a:spcAft>
            </a:pPr>
            <a:r>
              <a:rPr lang="en-US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Thursday, December 12   Web-Ex only</a:t>
            </a:r>
          </a:p>
          <a:p>
            <a:pPr marL="0" marR="0" indent="0">
              <a:spcBef>
                <a:spcPts val="0"/>
              </a:spcBef>
              <a:spcAft>
                <a:spcPts val="800"/>
              </a:spcAft>
              <a:buNone/>
            </a:pPr>
            <a:endParaRPr lang="en-US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800"/>
              </a:spcAft>
              <a:buNone/>
            </a:pPr>
            <a:r>
              <a:rPr lang="en-US" b="1" u="sng" dirty="0">
                <a:ea typeface="Calibri" panose="020F0502020204030204" pitchFamily="34" charset="0"/>
                <a:cs typeface="Times New Roman" panose="02020603050405020304" pitchFamily="18" charset="0"/>
              </a:rPr>
              <a:t>See addresses below for meetings being offered in person: </a:t>
            </a:r>
          </a:p>
          <a:p>
            <a:pPr marL="0" marR="0" indent="0">
              <a:spcBef>
                <a:spcPts val="0"/>
              </a:spcBef>
              <a:spcAft>
                <a:spcPts val="800"/>
              </a:spcAft>
              <a:buNone/>
            </a:pPr>
            <a:r>
              <a:rPr lang="en-US" b="1" dirty="0">
                <a:ea typeface="Calibri" panose="020F0502020204030204" pitchFamily="34" charset="0"/>
                <a:cs typeface="Times New Roman" panose="02020603050405020304" pitchFamily="18" charset="0"/>
              </a:rPr>
              <a:t>ERCOT</a:t>
            </a:r>
            <a:r>
              <a:rPr lang="en-US" dirty="0">
                <a:ea typeface="Calibri" panose="020F0502020204030204" pitchFamily="34" charset="0"/>
                <a:cs typeface="Times New Roman" panose="02020603050405020304" pitchFamily="18" charset="0"/>
              </a:rPr>
              <a:t>, 8000 Metropolis Dr Building E, Austin, TX 78744</a:t>
            </a:r>
          </a:p>
          <a:p>
            <a:pPr marL="0" marR="0" indent="0">
              <a:spcBef>
                <a:spcPts val="0"/>
              </a:spcBef>
              <a:spcAft>
                <a:spcPts val="800"/>
              </a:spcAft>
              <a:buNone/>
            </a:pPr>
            <a:r>
              <a:rPr lang="en-US" b="1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Centerpoint</a:t>
            </a:r>
            <a:r>
              <a:rPr lang="en-US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1111 Louisiana St. Houston TX 77002</a:t>
            </a:r>
          </a:p>
          <a:p>
            <a:pPr marL="0" marR="0" indent="0">
              <a:spcBef>
                <a:spcPts val="0"/>
              </a:spcBef>
              <a:spcAft>
                <a:spcPts val="800"/>
              </a:spcAft>
              <a:buNone/>
            </a:pPr>
            <a:r>
              <a:rPr lang="en-US" b="1" dirty="0">
                <a:highlight>
                  <a:srgbClr val="FFFF00"/>
                </a:highlight>
                <a:cs typeface="Times New Roman" panose="02020603050405020304" pitchFamily="18" charset="0"/>
              </a:rPr>
              <a:t>Oncor</a:t>
            </a:r>
            <a:r>
              <a:rPr lang="en-US" dirty="0">
                <a:highlight>
                  <a:srgbClr val="FFFF00"/>
                </a:highlight>
                <a:cs typeface="Times New Roman" panose="02020603050405020304" pitchFamily="18" charset="0"/>
              </a:rPr>
              <a:t>, 1616 Woodall Rodgers Fwy Dallas, Tx 75202</a:t>
            </a:r>
          </a:p>
        </p:txBody>
      </p:sp>
    </p:spTree>
    <p:extLst>
      <p:ext uri="{BB962C8B-B14F-4D97-AF65-F5344CB8AC3E}">
        <p14:creationId xmlns:p14="http://schemas.microsoft.com/office/powerpoint/2010/main" val="5505534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4F62472-CEC0-B436-0A7B-73FAD9DB81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600" y="520700"/>
            <a:ext cx="11036300" cy="6007100"/>
          </a:xfrm>
        </p:spPr>
        <p:txBody>
          <a:bodyPr/>
          <a:lstStyle/>
          <a:p>
            <a:pPr marL="0" indent="0" algn="ctr">
              <a:buNone/>
            </a:pPr>
            <a:r>
              <a:rPr lang="en-US" sz="4800" b="1" dirty="0"/>
              <a:t>Questions?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sz="2000" b="1" dirty="0"/>
              <a:t>Our next RMTTF Meeting will be held  In-Person and via WebEx at 9:30 on Thursday, April 24, 2024.</a:t>
            </a:r>
            <a:br>
              <a:rPr lang="en-US" sz="2000" b="1" baseline="30000" dirty="0"/>
            </a:br>
            <a:br>
              <a:rPr lang="en-US" sz="2000" b="1" dirty="0"/>
            </a:br>
            <a:r>
              <a:rPr lang="en-US" sz="2000" b="1" dirty="0"/>
              <a:t>If you have suggestions for training or questions, please contact one of the RMTTF co-chairs noted below. </a:t>
            </a:r>
            <a:br>
              <a:rPr lang="en-US" sz="2000" b="1" dirty="0"/>
            </a:br>
            <a:r>
              <a:rPr lang="en-US" sz="2000" b="1" dirty="0"/>
              <a:t>          </a:t>
            </a:r>
            <a:br>
              <a:rPr lang="en-US" sz="2000" b="1" dirty="0"/>
            </a:br>
            <a:r>
              <a:rPr lang="en-US" sz="2000" b="1" dirty="0"/>
              <a:t>	Tomas Fernandez, NRG      </a:t>
            </a:r>
            <a:r>
              <a:rPr lang="en-US" sz="2000" b="1" dirty="0">
                <a:hlinkClick r:id="rId2"/>
              </a:rPr>
              <a:t>tomas.fernandez@nrg.com</a:t>
            </a:r>
            <a:br>
              <a:rPr lang="en-US" sz="2000" b="1" dirty="0"/>
            </a:br>
            <a:r>
              <a:rPr lang="en-US" sz="2000" b="1" dirty="0"/>
              <a:t>         	Melinda Earnest, AEP         </a:t>
            </a:r>
            <a:r>
              <a:rPr lang="en-US" sz="2000" b="1" dirty="0">
                <a:hlinkClick r:id="rId3"/>
              </a:rPr>
              <a:t>mdearnest@aep.com</a:t>
            </a:r>
            <a:r>
              <a:rPr lang="en-US" sz="2000" b="1" dirty="0"/>
              <a:t>	</a:t>
            </a:r>
            <a:br>
              <a:rPr lang="en-US" sz="2000" b="1" dirty="0"/>
            </a:br>
            <a:r>
              <a:rPr lang="en-US" sz="2000" b="1" dirty="0"/>
              <a:t>          	Debbie McKeever, Oncor   </a:t>
            </a:r>
            <a:r>
              <a:rPr lang="en-US" sz="2000" b="1" dirty="0">
                <a:hlinkClick r:id="rId4"/>
              </a:rPr>
              <a:t>deborah.mckeever@Oncor.com</a:t>
            </a:r>
            <a:br>
              <a:rPr lang="en-US" sz="2000" b="1" dirty="0">
                <a:latin typeface="Calibri" panose="020F0502020204030204" pitchFamily="34" charset="0"/>
              </a:rPr>
            </a:br>
            <a:br>
              <a:rPr lang="en-US" sz="1800" b="1" dirty="0">
                <a:latin typeface="Calibri" panose="020F0502020204030204" pitchFamily="34" charset="0"/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004788"/>
      </p:ext>
    </p:extLst>
  </p:cSld>
  <p:clrMapOvr>
    <a:masterClrMapping/>
  </p:clrMapOvr>
</p:sld>
</file>

<file path=ppt/theme/theme1.xml><?xml version="1.0" encoding="utf-8"?>
<a:theme xmlns:a="http://schemas.openxmlformats.org/drawingml/2006/main" name="View">
  <a:themeElements>
    <a:clrScheme name="View">
      <a:dk1>
        <a:srgbClr val="000000"/>
      </a:dk1>
      <a:lt1>
        <a:srgbClr val="FFFFFF"/>
      </a:lt1>
      <a:dk2>
        <a:srgbClr val="46464A"/>
      </a:dk2>
      <a:lt2>
        <a:srgbClr val="D6D3CC"/>
      </a:lt2>
      <a:accent1>
        <a:srgbClr val="6F6F74"/>
      </a:accent1>
      <a:accent2>
        <a:srgbClr val="92A9B9"/>
      </a:accent2>
      <a:accent3>
        <a:srgbClr val="A7B789"/>
      </a:accent3>
      <a:accent4>
        <a:srgbClr val="B9A489"/>
      </a:accent4>
      <a:accent5>
        <a:srgbClr val="8D6374"/>
      </a:accent5>
      <a:accent6>
        <a:srgbClr val="9B7362"/>
      </a:accent6>
      <a:hlink>
        <a:srgbClr val="67AABF"/>
      </a:hlink>
      <a:folHlink>
        <a:srgbClr val="ABAFA5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sisl xmlns:xsd="http://www.w3.org/2001/XMLSchema" xmlns:xsi="http://www.w3.org/2001/XMLSchema-instance" xmlns="http://www.boldonjames.com/2008/01/sie/internal/label" sislVersion="0" policy="e9c0b8d7-bdb4-4fd3-b62a-f50327aaefce" origin="userSelected">
  <element uid="936e22d5-45a7-4cb7-95ab-1aa8c7c88789" value=""/>
  <element uid="d14f5c36-f44a-4315-b438-005cfe8f069f" value=""/>
</sisl>
</file>

<file path=customXml/item2.xml><?xml version="1.0" encoding="utf-8"?>
<WrappedLabelHistory xmlns:xsd="http://www.w3.org/2001/XMLSchema" xmlns:xsi="http://www.w3.org/2001/XMLSchema-instance" xmlns="http://www.boldonjames.com/2016/02/Classifier/internal/wrappedLabelHistory">
  <Value>PD94bWwgdmVyc2lvbj0iMS4wIiBlbmNvZGluZz0idXMtYXNjaWkiPz48bGFiZWxIaXN0b3J5IHhtbG5zOnhzZD0iaHR0cDovL3d3dy53My5vcmcvMjAwMS9YTUxTY2hlbWEiIHhtbG5zOnhzaT0iaHR0cDovL3d3dy53My5vcmcvMjAwMS9YTUxTY2hlbWEtaW5zdGFuY2UiIHhtbG5zPSJodHRwOi8vd3d3LmJvbGRvbmphbWVzLmNvbS8yMDE2LzAyL0NsYXNzaWZpZXIvaW50ZXJuYWwvbGFiZWxIaXN0b3J5Ij48aXRlbT48c2lzbCBzaXNsVmVyc2lvbj0iMCIgcG9saWN5PSJlOWMwYjhkNy1iZGI0LTRmZDMtYjYyYS1mNTAzMjdhYWVmY2UiIG9yaWdpbj0idXNlclNlbGVjdGVkIj48ZWxlbWVudCB1aWQ9IjkzNmUyMmQ1LTQ1YTctNGNiNy05NWFiLTFhYThjN2M4ODc4OSIgdmFsdWU9IiIgeG1sbnM9Imh0dHA6Ly93d3cuYm9sZG9uamFtZXMuY29tLzIwMDgvMDEvc2llL2ludGVybmFsL2xhYmVsIiAvPjxlbGVtZW50IHVpZD0iZDE0ZjVjMzYtZjQ0YS00MzE1LWI0MzgtMDA1Y2ZlOGYwNjlmIiB2YWx1ZT0iIiB4bWxucz0iaHR0cDovL3d3dy5ib2xkb25qYW1lcy5jb20vMjAwOC8wMS9zaWUvaW50ZXJuYWwvbGFiZWwiIC8+PC9zaXNsPjxVc2VyTmFtZT5DT1JQXGNjb25wMDE8L1VzZXJOYW1lPjxEYXRlVGltZT4xLzMvMjAyNCA0OjIyOjAyIEFNPC9EYXRlVGltZT48TGFiZWxTdHJpbmc+VW5jYXRlZ29yaXplZDwvTGFiZWxTdHJpbmc+PC9pdGVtPjwvbGFiZWxIaXN0b3J5Pg==</Value>
</WrappedLabelHistory>
</file>

<file path=customXml/itemProps1.xml><?xml version="1.0" encoding="utf-8"?>
<ds:datastoreItem xmlns:ds="http://schemas.openxmlformats.org/officeDocument/2006/customXml" ds:itemID="{42700060-6749-4808-ACAB-4D5E7945EA7B}">
  <ds:schemaRefs>
    <ds:schemaRef ds:uri="http://www.w3.org/2001/XMLSchema"/>
    <ds:schemaRef ds:uri="http://www.boldonjames.com/2008/01/sie/internal/label"/>
  </ds:schemaRefs>
</ds:datastoreItem>
</file>

<file path=customXml/itemProps2.xml><?xml version="1.0" encoding="utf-8"?>
<ds:datastoreItem xmlns:ds="http://schemas.openxmlformats.org/officeDocument/2006/customXml" ds:itemID="{CAD66A93-6198-475A-8C44-FCCA61BB2285}">
  <ds:schemaRefs>
    <ds:schemaRef ds:uri="http://www.w3.org/2001/XMLSchema"/>
    <ds:schemaRef ds:uri="http://www.boldonjames.com/2016/02/Classifier/internal/wrappedLabelHistory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TM03457515[[fn=View]]</Template>
  <TotalTime>2777</TotalTime>
  <Words>444</Words>
  <Application>Microsoft Office PowerPoint</Application>
  <PresentationFormat>Widescreen</PresentationFormat>
  <Paragraphs>68</Paragraphs>
  <Slides>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Century Schoolbook</vt:lpstr>
      <vt:lpstr>Wingdings</vt:lpstr>
      <vt:lpstr>Wingdings 2</vt:lpstr>
      <vt:lpstr>View</vt:lpstr>
      <vt:lpstr>RMTTF</vt:lpstr>
      <vt:lpstr>Recently Held Retail Training Classes </vt:lpstr>
      <vt:lpstr>Upcoming Training Class</vt:lpstr>
      <vt:lpstr>On-Demand ERCOT Retail Training Modules Available 24/7</vt:lpstr>
      <vt:lpstr>    Upcoming  2024  RMTTF Meetings  </vt:lpstr>
      <vt:lpstr>PowerPoint Presentation</vt:lpstr>
    </vt:vector>
  </TitlesOfParts>
  <Company>American Electric Power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RMTTF</dc:title>
  <dc:creator>Melinda D Earnest</dc:creator>
  <cp:lastModifiedBy>Fernandez, Tomas</cp:lastModifiedBy>
  <cp:revision>41</cp:revision>
  <dcterms:created xsi:type="dcterms:W3CDTF">2024-01-03T03:56:24Z</dcterms:created>
  <dcterms:modified xsi:type="dcterms:W3CDTF">2024-04-01T19:19:56Z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IndexRef">
    <vt:lpwstr>ed7aa643-d5ee-47da-afa1-79d81a83cfaa</vt:lpwstr>
  </property>
  <property fmtid="{D5CDD505-2E9C-101B-9397-08002B2CF9AE}" pid="3" name="bjClsUserRVM">
    <vt:lpwstr>[]</vt:lpwstr>
  </property>
  <property fmtid="{D5CDD505-2E9C-101B-9397-08002B2CF9AE}" pid="4" name="bjSaver">
    <vt:lpwstr>uUToTmzl1WCvCveSySCN/8m65ke2qS6g</vt:lpwstr>
  </property>
  <property fmtid="{D5CDD505-2E9C-101B-9397-08002B2CF9AE}" pid="5" name="bjDocumentLabelXML">
    <vt:lpwstr>&lt;?xml version="1.0" encoding="us-ascii"?&gt;&lt;sisl xmlns:xsd="http://www.w3.org/2001/XMLSchema" xmlns:xsi="http://www.w3.org/2001/XMLSchema-instance" sislVersion="0" policy="e9c0b8d7-bdb4-4fd3-b62a-f50327aaefce" origin="userSelected" xmlns="http://www.boldonj</vt:lpwstr>
  </property>
  <property fmtid="{D5CDD505-2E9C-101B-9397-08002B2CF9AE}" pid="6" name="bjDocumentLabelXML-0">
    <vt:lpwstr>ames.com/2008/01/sie/internal/label"&gt;&lt;element uid="936e22d5-45a7-4cb7-95ab-1aa8c7c88789" value="" /&gt;&lt;element uid="d14f5c36-f44a-4315-b438-005cfe8f069f" value="" /&gt;&lt;/sisl&gt;</vt:lpwstr>
  </property>
  <property fmtid="{D5CDD505-2E9C-101B-9397-08002B2CF9AE}" pid="7" name="bjDocumentSecurityLabel">
    <vt:lpwstr>Uncategorized</vt:lpwstr>
  </property>
  <property fmtid="{D5CDD505-2E9C-101B-9397-08002B2CF9AE}" pid="8" name="MSIP_Label_574d496c-7ac4-4b13-81fd-698eca66b217_SiteId">
    <vt:lpwstr>15f3c881-6b03-4ff6-8559-77bf5177818f</vt:lpwstr>
  </property>
  <property fmtid="{D5CDD505-2E9C-101B-9397-08002B2CF9AE}" pid="9" name="MSIP_Label_574d496c-7ac4-4b13-81fd-698eca66b217_Name">
    <vt:lpwstr>Uncategorized</vt:lpwstr>
  </property>
  <property fmtid="{D5CDD505-2E9C-101B-9397-08002B2CF9AE}" pid="10" name="MSIP_Label_574d496c-7ac4-4b13-81fd-698eca66b217_Enabled">
    <vt:lpwstr>true</vt:lpwstr>
  </property>
  <property fmtid="{D5CDD505-2E9C-101B-9397-08002B2CF9AE}" pid="11" name="bjLabelHistoryID">
    <vt:lpwstr>{CAD66A93-6198-475A-8C44-FCCA61BB2285}</vt:lpwstr>
  </property>
</Properties>
</file>