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4"/>
    <p:sldMasterId id="2147483663" r:id="rId5"/>
    <p:sldMasterId id="2147483739" r:id="rId6"/>
  </p:sldMasterIdLst>
  <p:notesMasterIdLst>
    <p:notesMasterId r:id="rId12"/>
  </p:notesMasterIdLst>
  <p:handoutMasterIdLst>
    <p:handoutMasterId r:id="rId13"/>
  </p:handoutMasterIdLst>
  <p:sldIdLst>
    <p:sldId id="542" r:id="rId7"/>
    <p:sldId id="562" r:id="rId8"/>
    <p:sldId id="561" r:id="rId9"/>
    <p:sldId id="552" r:id="rId10"/>
    <p:sldId id="563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93C61"/>
    <a:srgbClr val="00AEC7"/>
    <a:srgbClr val="E6EBF0"/>
    <a:srgbClr val="98C3FA"/>
    <a:srgbClr val="70CDD9"/>
    <a:srgbClr val="8DC3E5"/>
    <a:srgbClr val="A9E5EA"/>
    <a:srgbClr val="26D07C"/>
    <a:srgbClr val="0076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7EF346-00D3-4EE2-8FE6-7FDA72E464CF}" v="5" dt="2023-04-05T20:23:11.953"/>
  </p1510:revLst>
</p1510:revInfo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589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124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53683"/>
            <a:ext cx="8534400" cy="20423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20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8650E65A-77F2-BD31-7884-036E0E1C769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38600"/>
            <a:ext cx="8340436" cy="20573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307E5F9A-4C8E-B655-9F97-B41B055E27A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1219201"/>
            <a:ext cx="8305800" cy="2042317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51088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0BA04B7-EE99-D736-11AC-D183C0DF7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A5A8A3F-3706-273B-1AFB-760A102730E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984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29BC0-04FA-F2B5-5399-0E40A64D356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838199"/>
            <a:ext cx="3352800" cy="54102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2EE9DFC8-B2E5-E793-2150-517381008A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378E2229-F384-0D03-A606-DDA1EF9C1598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31692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A025B271-82B7-1F6E-F1D4-5CDE1CA26D69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0267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0262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84D1CB6-92C2-F892-BEE2-D7DE748ACA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264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635F2-47C7-E5B0-DC5D-8BCFB4026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2206629"/>
            <a:ext cx="7391400" cy="1470025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75FD51-383E-7023-CF18-A1096F0F2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8241" y="3962400"/>
            <a:ext cx="554416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D3E071B-3191-735B-1E53-53195D771F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1053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F5775D9C-A163-0AE2-B1A6-0B1992510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EF50F-9FD6-D876-630B-1BB9772ED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20002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01076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400" y="0"/>
            <a:ext cx="7620002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ECA9812F-1971-A6EB-3683-540A757044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838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53FC956-A879-5B22-35BA-D236C87FBE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6A410FC-F79C-D1EE-BC59-B3D7D4980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4572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14363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A8D8C4E-4BE2-888F-3F85-54FC3D912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73ABB5D-9742-CBF2-15A7-11E66774A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4572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93247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and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00200" y="3429000"/>
            <a:ext cx="70104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242DC6D-47B2-4BEB-A8AA-8A0002CC16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922C3B1-E57B-52E5-9F21-33863CDB2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962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89977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3182A6B-DC34-4468-C956-97A4DC543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7AFAAF5-F226-6389-E586-DC046360078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00200" y="3429000"/>
            <a:ext cx="70104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99807EB-47DD-8DF6-305A-C4E5A3D89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962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84264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3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431F1-E681-368A-8F5C-DBA97E41C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AD76CDD-E83E-314F-46D6-468E51433F4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A4A3320-2AAB-0F80-784F-76D0C98A4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17BDA0E-C1F9-FF52-4A21-937465BDDD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6717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4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3CF171C-297F-4950-0C7E-D8D375822F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EB5CE23-0801-2645-C33A-9F9E19FF4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8A263E8-3DE1-FE29-FE2A-6585C0D4DCC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A24D0FB-E176-3A85-94A0-3D5271A74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0988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5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2699664-72AA-34F1-784C-6E6582F038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106EE49-B184-8DE1-DEB3-C9D706F27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0830282-F265-20EB-31BA-835917B411D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chemeClr val="accent1"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52C17FD-3EC6-0937-A579-73189B204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788385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in Shape with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C3ED11FE-8556-BDBD-C1A4-1DDF827CEB3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1638300" y="1127931"/>
            <a:ext cx="7213840" cy="26284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 marL="914400" indent="0">
              <a:buNone/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FB0943CB-AB77-66FC-B5C6-9EF57AD713B2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1638300" y="3962400"/>
            <a:ext cx="7213840" cy="2268313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3" spcCol="548640">
            <a:sp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FB956A1-A25D-DD57-0C23-A5E2DB94E5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F52A6F6-BF09-CAD7-9F06-9654C6694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3180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5B6770"/>
                </a:solidFill>
              </a:defRPr>
            </a:lvl2pPr>
            <a:lvl3pPr>
              <a:defRPr sz="1600">
                <a:solidFill>
                  <a:srgbClr val="5B6770"/>
                </a:solidFill>
              </a:defRPr>
            </a:lvl3pPr>
            <a:lvl4pPr>
              <a:defRPr sz="1400">
                <a:solidFill>
                  <a:srgbClr val="5B6770"/>
                </a:solidFill>
              </a:defRPr>
            </a:lvl4pPr>
            <a:lvl5pPr>
              <a:defRPr sz="12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514600"/>
          </a:xfrm>
          <a:prstGeom prst="rect">
            <a:avLst/>
          </a:prstGeom>
        </p:spPr>
        <p:txBody>
          <a:bodyPr lIns="274320" tIns="274320" rIns="274320" bIns="36576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4290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827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40386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800600"/>
            <a:ext cx="8534400" cy="1295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7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13" r:id="rId5"/>
    <p:sldLayoutId id="2147483714" r:id="rId6"/>
    <p:sldLayoutId id="2147483715" r:id="rId7"/>
    <p:sldLayoutId id="2147483716" r:id="rId8"/>
    <p:sldLayoutId id="2147483755" r:id="rId9"/>
    <p:sldLayoutId id="2147483756" r:id="rId10"/>
    <p:sldLayoutId id="2147483717" r:id="rId11"/>
    <p:sldLayoutId id="2147483718" r:id="rId12"/>
    <p:sldLayoutId id="2147483719" r:id="rId13"/>
    <p:sldLayoutId id="2147483720" r:id="rId14"/>
    <p:sldLayoutId id="2147483666" r:id="rId15"/>
    <p:sldLayoutId id="2147483722" r:id="rId16"/>
    <p:sldLayoutId id="2147483737" r:id="rId17"/>
    <p:sldLayoutId id="2147483721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2" y="5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</p:cNvCxnSpPr>
          <p:nvPr userDrawn="1"/>
        </p:nvCxnSpPr>
        <p:spPr>
          <a:xfrm flipH="1">
            <a:off x="914400" y="6019800"/>
            <a:ext cx="3" cy="4572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E627B9B1-E043-8DC1-3EC7-0618B8D4608F}"/>
              </a:ext>
            </a:extLst>
          </p:cNvPr>
          <p:cNvSpPr/>
          <p:nvPr userDrawn="1"/>
        </p:nvSpPr>
        <p:spPr>
          <a:xfrm>
            <a:off x="8534402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0C3A2F-8F20-B658-C764-43B7B4E03C14}"/>
              </a:ext>
            </a:extLst>
          </p:cNvPr>
          <p:cNvSpPr/>
          <p:nvPr userDrawn="1"/>
        </p:nvSpPr>
        <p:spPr>
          <a:xfrm>
            <a:off x="9019630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EB88D08-DDEE-00ED-73FF-063414CEEA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AB031E7-226A-613D-9699-D5B9B138274C}"/>
              </a:ext>
            </a:extLst>
          </p:cNvPr>
          <p:cNvCxnSpPr>
            <a:cxnSpLocks/>
          </p:cNvCxnSpPr>
          <p:nvPr userDrawn="1"/>
        </p:nvCxnSpPr>
        <p:spPr>
          <a:xfrm>
            <a:off x="914402" y="6477005"/>
            <a:ext cx="813815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4A18A6C-1485-2DE6-42D7-00D0F66FEAE0}"/>
              </a:ext>
            </a:extLst>
          </p:cNvPr>
          <p:cNvSpPr txBox="1"/>
          <p:nvPr userDrawn="1"/>
        </p:nvSpPr>
        <p:spPr>
          <a:xfrm>
            <a:off x="838200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411140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content/cdr/html/as_capacity_monitor.html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Ancillary%20Service%20Capacity%20Monitor%20Current%20vs%20Future.xlsx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JoseLuis.Hinojosa@ercot.com" TargetMode="External"/><Relationship Id="rId2" Type="http://schemas.openxmlformats.org/officeDocument/2006/relationships/hyperlink" Target="mailto:Samuel.Fabricant@ercot.com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2105561"/>
            <a:ext cx="521859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Ancillary Service Capacity Monitor Display Updates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i="1" dirty="0">
                <a:solidFill>
                  <a:schemeClr val="tx2"/>
                </a:solidFill>
              </a:rPr>
              <a:t>Samuel Fabricant</a:t>
            </a:r>
          </a:p>
          <a:p>
            <a:r>
              <a:rPr lang="en-US" dirty="0">
                <a:solidFill>
                  <a:schemeClr val="tx2"/>
                </a:solidFill>
              </a:rPr>
              <a:t>Ancillary Services &amp; Operations Analytics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4/2/2024</a:t>
            </a: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210A3-23BD-7E78-2F8C-04839779A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Ancillary Service Capacity Monitor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81D607-A4DC-6F06-6116-41866BDE37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solidFill>
                  <a:schemeClr val="tx2"/>
                </a:solidFill>
              </a:rPr>
              <a:t>This monitor provides Real-Time total system amounts of Responsive Reserve, ERCOT Contingency Reserve, Non-Spin, and Regulation Up/Down capacity, as well as capacity to increase/decrease Base Points and Physical Responsive Capability. All MW values are in whole numbers. Data is based on Real-Time telemetry and is updated every 10 seconds, and the browser automatically refreshes every 60 seconds.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Display location: </a:t>
            </a:r>
            <a:r>
              <a:rPr lang="en-US" sz="1600" dirty="0">
                <a:solidFill>
                  <a:schemeClr val="tx2"/>
                </a:solidFill>
                <a:hlinkClick r:id="rId2"/>
              </a:rPr>
              <a:t>https://www.ercot.com/content/cdr/html/as_capacity_monitor.html</a:t>
            </a:r>
            <a:endParaRPr lang="en-US" sz="1600" dirty="0">
              <a:solidFill>
                <a:schemeClr val="tx2"/>
              </a:solidFill>
            </a:endParaRP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The values on the display allows for web-scraping by external APIs. </a:t>
            </a:r>
          </a:p>
          <a:p>
            <a:pPr lvl="1"/>
            <a:endParaRPr lang="en-US" sz="1600" dirty="0">
              <a:solidFill>
                <a:schemeClr val="tx2"/>
              </a:solidFill>
            </a:endParaRPr>
          </a:p>
          <a:p>
            <a:endParaRPr lang="en-US" sz="1800" dirty="0">
              <a:solidFill>
                <a:schemeClr val="tx2"/>
              </a:solidFill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RTC+B related NPRRs 1010, 1014, and 1204 will introduce changes to the display. 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Described in Nodal Protocols Section 6.5.7.5 gray box. 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050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A64E5-4164-6830-09B4-68AFBE411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Ancillary Service Capacity Monitor RTC+B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9B3E7B-194C-4DD8-0A4B-27B56BDDC9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With RTC+B, ESRs will have their own section as listed below: 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RRS Capability from ESRs providing FFR 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ECRS Capability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Ancillary Service Resources awards for ECRS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Non-Spin Available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Ancillary Service Resources awards for Non-Spin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System Available Capacity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No Change: 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Reg-Up and Reg-Down 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RRS (other than ESRs providing FFR), ESRs will continue to be rolled up with Generation Resources.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C0C619-8984-E98E-FBFC-1719C5861D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387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1EF2BA-1C85-D4ED-FD17-AA9C9A81C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33245" y="760520"/>
            <a:ext cx="4719962" cy="5410200"/>
          </a:xfrm>
        </p:spPr>
        <p:txBody>
          <a:bodyPr/>
          <a:lstStyle/>
          <a:p>
            <a:pPr marL="914400" marR="0" indent="-457200">
              <a:spcBef>
                <a:spcPts val="0"/>
              </a:spcBef>
              <a:spcAft>
                <a:spcPts val="1200"/>
              </a:spcAft>
            </a:pPr>
            <a:r>
              <a:rPr lang="en-U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Current: </a:t>
            </a:r>
          </a:p>
          <a:p>
            <a:pPr marL="914400" marR="0" indent="-457200">
              <a:spcBef>
                <a:spcPts val="0"/>
              </a:spcBef>
              <a:spcAft>
                <a:spcPts val="1200"/>
              </a:spcAft>
            </a:pPr>
            <a:r>
              <a:rPr lang="en-U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(c)	ECRS capacity from: </a:t>
            </a:r>
          </a:p>
          <a:p>
            <a:pPr marL="1371600" marR="0" indent="-457200">
              <a:spcBef>
                <a:spcPts val="0"/>
              </a:spcBef>
              <a:spcAft>
                <a:spcPts val="1200"/>
              </a:spcAft>
            </a:pPr>
            <a:r>
              <a:rPr lang="en-U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18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	Generation Resources;</a:t>
            </a:r>
          </a:p>
          <a:p>
            <a:pPr marL="1371600" marR="0" indent="-457200">
              <a:spcBef>
                <a:spcPts val="0"/>
              </a:spcBef>
              <a:spcAft>
                <a:spcPts val="1200"/>
              </a:spcAft>
            </a:pPr>
            <a:r>
              <a:rPr lang="en-U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(ii)	Load Resources excluding Controllable Load Resources; </a:t>
            </a:r>
          </a:p>
          <a:p>
            <a:pPr marL="1371600" marR="0" indent="-457200">
              <a:spcBef>
                <a:spcPts val="0"/>
              </a:spcBef>
              <a:spcAft>
                <a:spcPts val="1200"/>
              </a:spcAft>
            </a:pPr>
            <a:r>
              <a:rPr lang="en-U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(iii)	Controllable Load Resources; and</a:t>
            </a:r>
          </a:p>
          <a:p>
            <a:pPr marL="1371600" marR="0" indent="-457200">
              <a:spcBef>
                <a:spcPts val="0"/>
              </a:spcBef>
              <a:spcAft>
                <a:spcPts val="1200"/>
              </a:spcAft>
            </a:pPr>
            <a:r>
              <a:rPr lang="en-U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(iv)	Quick Start Generation Resources (QSGRs);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16090-410B-0A36-775F-DC7A8484A60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421080" y="0"/>
            <a:ext cx="4722920" cy="6478292"/>
          </a:xfrm>
        </p:spPr>
        <p:txBody>
          <a:bodyPr/>
          <a:lstStyle/>
          <a:p>
            <a:pPr marL="914400" marR="0" indent="-457200">
              <a:spcBef>
                <a:spcPts val="0"/>
              </a:spcBef>
              <a:spcAft>
                <a:spcPts val="1200"/>
              </a:spcAft>
            </a:pPr>
            <a:r>
              <a:rPr lang="en-US" sz="18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RTC+B: </a:t>
            </a:r>
          </a:p>
          <a:p>
            <a:pPr marL="914400" marR="0" indent="-457200">
              <a:spcBef>
                <a:spcPts val="0"/>
              </a:spcBef>
              <a:spcAft>
                <a:spcPts val="1200"/>
              </a:spcAft>
            </a:pPr>
            <a:r>
              <a:rPr lang="en-U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(c)	ECRS capability from: </a:t>
            </a:r>
          </a:p>
          <a:p>
            <a:pPr marL="1371600" marR="0" indent="-457200">
              <a:spcBef>
                <a:spcPts val="0"/>
              </a:spcBef>
              <a:spcAft>
                <a:spcPts val="1200"/>
              </a:spcAft>
            </a:pPr>
            <a:r>
              <a:rPr lang="en-U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18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	Generation Resources;</a:t>
            </a:r>
          </a:p>
          <a:p>
            <a:pPr marL="1371600" marR="0" indent="-457200">
              <a:spcBef>
                <a:spcPts val="0"/>
              </a:spcBef>
              <a:spcAft>
                <a:spcPts val="1200"/>
              </a:spcAft>
            </a:pPr>
            <a:r>
              <a:rPr lang="en-U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(ii)	Load Resources excluding Controllable Load Resources; </a:t>
            </a:r>
          </a:p>
          <a:p>
            <a:pPr marL="1371600" marR="0" indent="-457200">
              <a:spcBef>
                <a:spcPts val="0"/>
              </a:spcBef>
              <a:spcAft>
                <a:spcPts val="1200"/>
              </a:spcAft>
            </a:pPr>
            <a:r>
              <a:rPr lang="en-U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(iii)	Controllable Load Resources;</a:t>
            </a:r>
          </a:p>
          <a:p>
            <a:pPr marL="1371600" marR="0" indent="-457200">
              <a:spcBef>
                <a:spcPts val="0"/>
              </a:spcBef>
              <a:spcAft>
                <a:spcPts val="1200"/>
              </a:spcAft>
            </a:pPr>
            <a:r>
              <a:rPr lang="en-U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(iv)	Quick Start Generation Resources (QSGRs); and</a:t>
            </a:r>
          </a:p>
          <a:p>
            <a:pPr marL="1371600" marR="0" indent="-457200">
              <a:spcBef>
                <a:spcPts val="0"/>
              </a:spcBef>
              <a:spcAft>
                <a:spcPts val="1200"/>
              </a:spcAft>
            </a:pPr>
            <a:r>
              <a:rPr lang="en-US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(v) 	ESRs.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D151017-34ED-768C-6465-8AFA2F69E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ECRS Example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024440-E9EA-CF79-4C6D-84A5BC2775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5CF7055-D3BA-9211-4C71-5E0D458DAA01}"/>
              </a:ext>
            </a:extLst>
          </p:cNvPr>
          <p:cNvCxnSpPr>
            <a:cxnSpLocks/>
          </p:cNvCxnSpPr>
          <p:nvPr/>
        </p:nvCxnSpPr>
        <p:spPr>
          <a:xfrm>
            <a:off x="3915052" y="3232404"/>
            <a:ext cx="1715109" cy="10288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AF76F3F4-9B4C-2C6B-38AF-D7342CC0A3C9}"/>
              </a:ext>
            </a:extLst>
          </p:cNvPr>
          <p:cNvSpPr txBox="1"/>
          <p:nvPr/>
        </p:nvSpPr>
        <p:spPr>
          <a:xfrm rot="1860740">
            <a:off x="3918900" y="3599041"/>
            <a:ext cx="1239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ESR-CLR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D63CCC7-91FB-029E-EE69-00A35A414296}"/>
              </a:ext>
            </a:extLst>
          </p:cNvPr>
          <p:cNvCxnSpPr>
            <a:cxnSpLocks/>
          </p:cNvCxnSpPr>
          <p:nvPr/>
        </p:nvCxnSpPr>
        <p:spPr>
          <a:xfrm>
            <a:off x="3313089" y="2066876"/>
            <a:ext cx="2317072" cy="21588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C2AA00ED-51E7-B365-654C-7DC73A7B1474}"/>
              </a:ext>
            </a:extLst>
          </p:cNvPr>
          <p:cNvSpPr txBox="1"/>
          <p:nvPr/>
        </p:nvSpPr>
        <p:spPr>
          <a:xfrm rot="2630409">
            <a:off x="3952353" y="2902836"/>
            <a:ext cx="1239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ESR-GR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B472C3-6F2F-43C2-1C4F-3125DBA63B0F}"/>
              </a:ext>
            </a:extLst>
          </p:cNvPr>
          <p:cNvSpPr txBox="1"/>
          <p:nvPr/>
        </p:nvSpPr>
        <p:spPr>
          <a:xfrm>
            <a:off x="1468813" y="5542119"/>
            <a:ext cx="6206370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Detailed comparison between current and future display: </a:t>
            </a:r>
          </a:p>
          <a:p>
            <a:pPr algn="ctr"/>
            <a:r>
              <a:rPr lang="en-US" dirty="0">
                <a:solidFill>
                  <a:schemeClr val="tx2"/>
                </a:solidFill>
                <a:hlinkClick r:id="rId2" action="ppaction://hlinkfile"/>
              </a:rPr>
              <a:t>Ancillary Service Capacity Monitor Current vs Future.xlsx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202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728B647-D525-289C-9824-16A6DE7AF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CF60F3D-A3E6-1422-4675-615F5FF32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solidFill>
                  <a:srgbClr val="5B6770"/>
                </a:solidFill>
              </a:rPr>
              <a:t>Contact </a:t>
            </a:r>
            <a:r>
              <a:rPr lang="en-US" sz="1800" dirty="0">
                <a:solidFill>
                  <a:srgbClr val="5B6770"/>
                </a:solidFill>
                <a:hlinkClick r:id="rId2"/>
              </a:rPr>
              <a:t>Samuel.Fabricant@ercot.com</a:t>
            </a:r>
            <a:r>
              <a:rPr lang="en-US" sz="1800" dirty="0">
                <a:solidFill>
                  <a:srgbClr val="5B6770"/>
                </a:solidFill>
              </a:rPr>
              <a:t> and </a:t>
            </a:r>
            <a:r>
              <a:rPr lang="en-US" sz="1800" dirty="0">
                <a:solidFill>
                  <a:srgbClr val="5B6770"/>
                </a:solidFill>
                <a:hlinkClick r:id="rId3"/>
              </a:rPr>
              <a:t>JoseLuis.Hinojosa@ercot.com</a:t>
            </a:r>
            <a:r>
              <a:rPr lang="en-US" sz="1800" dirty="0">
                <a:solidFill>
                  <a:srgbClr val="5B6770"/>
                </a:solidFill>
              </a:rPr>
              <a:t> for questions regarding the Ancillary Service Capacity Monitor.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EAB506-52ED-6C24-93E2-E5263977CD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904728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Vertic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7" ma:contentTypeDescription="Create a new document." ma:contentTypeScope="" ma:versionID="f334b19ed6e11c8a018bfc43c5e9f5e2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6d0723ded436bfb6175ba8e1f6eccadf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  <xsd:element ref="ns2:Dimensions" minOccurs="0"/>
                <xsd:element ref="ns2:MediaServiceObjectDetectorVersions" minOccurs="0"/>
                <xsd:element ref="ns2:Mont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Confidential"/>
          <xsd:enumeration value="Public"/>
          <xsd:enumeration value="Internal"/>
          <xsd:enumeration value="Board of Directors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Dimensions" ma:index="12" nillable="true" ma:displayName="Dimensions" ma:format="Dropdown" ma:internalName="Dimensions">
      <xsd:simpleType>
        <xsd:restriction base="dms:Choice">
          <xsd:enumeration value="Widescreen (16:9)"/>
          <xsd:enumeration value="Default Width"/>
          <xsd:enumeration value="HD"/>
        </xsd:restriction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onth" ma:index="14" nillable="true" ma:displayName="Month" ma:format="Dropdown" ma:internalName="Month">
      <xsd:simpleType>
        <xsd:restriction base="dms:Choice">
          <xsd:enumeration value="January"/>
          <xsd:enumeration value="February"/>
          <xsd:enumeration value="March"/>
          <xsd:enumeration value="April"/>
          <xsd:enumeration value="MAy"/>
          <xsd:enumeration value="June"/>
          <xsd:enumeration value="July"/>
          <xsd:enumeration value="August"/>
          <xsd:enumeration value="September"/>
          <xsd:enumeration value="October"/>
          <xsd:enumeration value="November"/>
          <xsd:enumeration value="December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  <Dimensions xmlns="8d5ee879-813f-4fb9-b7c2-a59846c21aeb">Default Width</Dimensions>
    <Month xmlns="8d5ee879-813f-4fb9-b7c2-a59846c21aeb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86A6CD9-B3E1-40D4-996B-E55652A7B6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A526C54-2038-4DDB-9077-84C80FF069E0}">
  <ds:schemaRefs>
    <ds:schemaRef ds:uri="8d5ee879-813f-4fb9-b7c2-a59846c21ae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876</TotalTime>
  <Words>381</Words>
  <Application>Microsoft Office PowerPoint</Application>
  <PresentationFormat>On-screen Show (4:3)</PresentationFormat>
  <Paragraphs>52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Times New Roman</vt:lpstr>
      <vt:lpstr>Cover Slide</vt:lpstr>
      <vt:lpstr>Horizontal Theme</vt:lpstr>
      <vt:lpstr>Vertical Theme</vt:lpstr>
      <vt:lpstr>PowerPoint Presentation</vt:lpstr>
      <vt:lpstr>Ancillary Service Capacity Monitor </vt:lpstr>
      <vt:lpstr>Ancillary Service Capacity Monitor RTC+B</vt:lpstr>
      <vt:lpstr>RTC+B ECRS Example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Fabricant, Sam</cp:lastModifiedBy>
  <cp:revision>29</cp:revision>
  <cp:lastPrinted>2017-10-10T21:31:05Z</cp:lastPrinted>
  <dcterms:created xsi:type="dcterms:W3CDTF">2016-01-21T15:20:31Z</dcterms:created>
  <dcterms:modified xsi:type="dcterms:W3CDTF">2024-04-01T19:56:24Z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2023-04-04T20:11:24Z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2ffd7455-2a10-4c42-ab9a-33fe7556bcb5</vt:lpwstr>
  </property>
  <property fmtid="{D5CDD505-2E9C-101B-9397-08002B2CF9AE}" pid="9" name="MSIP_Label_7084cbda-52b8-46fb-a7b7-cb5bd465ed85_ContentBits">
    <vt:lpwstr>0</vt:lpwstr>
  </property>
</Properties>
</file>