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2"/>
  </p:notesMasterIdLst>
  <p:handoutMasterIdLst>
    <p:handoutMasterId r:id="rId13"/>
  </p:handoutMasterIdLst>
  <p:sldIdLst>
    <p:sldId id="542" r:id="rId7"/>
    <p:sldId id="562" r:id="rId8"/>
    <p:sldId id="561" r:id="rId9"/>
    <p:sldId id="552" r:id="rId10"/>
    <p:sldId id="56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93C61"/>
    <a:srgbClr val="00AEC7"/>
    <a:srgbClr val="E6EBF0"/>
    <a:srgbClr val="98C3FA"/>
    <a:srgbClr val="70CDD9"/>
    <a:srgbClr val="8DC3E5"/>
    <a:srgbClr val="A9E5EA"/>
    <a:srgbClr val="26D07C"/>
    <a:srgbClr val="007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EF346-00D3-4EE2-8FE6-7FDA72E464CF}" v="5" dt="2023-04-05T20:23:11.953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89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content/cdr/html/as_capacity_monitor.html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Ancillary%20Service%20Capacity%20Monitor%20Current%20vs%20Future.xlsx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oseLuis.Hinojosa@ercot.com" TargetMode="External"/><Relationship Id="rId2" Type="http://schemas.openxmlformats.org/officeDocument/2006/relationships/hyperlink" Target="mailto:Samuel.Fabricant@ercot.com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2105561"/>
            <a:ext cx="521859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Ancillary Service Capacity Monitor Display Updates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>
                <a:solidFill>
                  <a:schemeClr val="tx2"/>
                </a:solidFill>
              </a:rPr>
              <a:t>Samuel Fabricant</a:t>
            </a:r>
          </a:p>
          <a:p>
            <a:r>
              <a:rPr lang="en-US" dirty="0">
                <a:solidFill>
                  <a:schemeClr val="tx2"/>
                </a:solidFill>
              </a:rPr>
              <a:t>Ancillary Services &amp; Operations Analytics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4/2/2024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10A3-23BD-7E78-2F8C-04839779A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Ancillary Service Capacity Monitor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1D607-A4DC-6F06-6116-41866BDE3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chemeClr val="tx2"/>
                </a:solidFill>
              </a:rPr>
              <a:t>This monitor provides Real-Time total system amounts of Responsive Reserve, ERCOT Contingency Reserve, Non-Spin, and Regulation Up/Down capacity, as well as capacity to increase/decrease Base Points and Physical Responsive Capability. All MW values are in whole numbers. Data is based on Real-Time telemetry and is updated every 10 seconds, and the browser automatically refreshes every 60 seconds.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Display location: </a:t>
            </a:r>
            <a:r>
              <a:rPr lang="en-US" sz="1600" dirty="0">
                <a:solidFill>
                  <a:schemeClr val="tx2"/>
                </a:solidFill>
                <a:hlinkClick r:id="rId2"/>
              </a:rPr>
              <a:t>https://www.ercot.com/content/cdr/html/as_capacity_monitor.html</a:t>
            </a:r>
            <a:endParaRPr lang="en-US" sz="16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The values on the display allows for web-scraping by external APIs. </a:t>
            </a: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RTC+B related NPRRs 1010, 1014, and 1204 will introduce changes to the display.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Described in Nodal Protocols Section 6.5.7.5 gray box. 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05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A64E5-4164-6830-09B4-68AFBE41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Ancillary Service Capacity Monitor RTC+B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B3E7B-194C-4DD8-0A4B-27B56BDDC9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With RTC+B, ESRs will have their own section as listed below: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RRS Capability from ESRs providing FFR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ECRS Capability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Ancillary Service Resources awards for ECRS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Non-Spin Available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Ancillary Service Resources awards for Non-Spin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System Available Capacity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No Change: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Reg-Up and Reg-Down 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RRS (other than ESRs providing FFR), ESRs will continue to be rolled up with Generation Resources.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C0C619-8984-E98E-FBFC-1719C5861D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387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1EF2BA-1C85-D4ED-FD17-AA9C9A81C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33245" y="760520"/>
            <a:ext cx="4719962" cy="5410200"/>
          </a:xfrm>
        </p:spPr>
        <p:txBody>
          <a:bodyPr/>
          <a:lstStyle/>
          <a:p>
            <a:pPr marL="9144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Current: </a:t>
            </a:r>
          </a:p>
          <a:p>
            <a:pPr marL="9144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(c)	ECRS capacity from: </a:t>
            </a:r>
          </a:p>
          <a:p>
            <a:pPr marL="13716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	Generation Resources;</a:t>
            </a:r>
          </a:p>
          <a:p>
            <a:pPr marL="13716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(ii)	Load Resources excluding Controllable Load Resources; </a:t>
            </a:r>
          </a:p>
          <a:p>
            <a:pPr marL="13716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(iii)	Controllable Load Resources; and</a:t>
            </a:r>
          </a:p>
          <a:p>
            <a:pPr marL="13716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(iv)	Quick Start Generation Resources (QSGRs);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16090-410B-0A36-775F-DC7A8484A60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421080" y="0"/>
            <a:ext cx="4722920" cy="6478292"/>
          </a:xfrm>
        </p:spPr>
        <p:txBody>
          <a:bodyPr/>
          <a:lstStyle/>
          <a:p>
            <a:pPr marL="9144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RTC+B: </a:t>
            </a:r>
          </a:p>
          <a:p>
            <a:pPr marL="9144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(c)	ECRS capability from: </a:t>
            </a:r>
          </a:p>
          <a:p>
            <a:pPr marL="13716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1800" dirty="0" err="1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	Generation Resources;</a:t>
            </a:r>
          </a:p>
          <a:p>
            <a:pPr marL="13716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(ii)	Load Resources excluding Controllable Load Resources; </a:t>
            </a:r>
          </a:p>
          <a:p>
            <a:pPr marL="13716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(iii)	Controllable Load Resources;</a:t>
            </a:r>
          </a:p>
          <a:p>
            <a:pPr marL="13716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(iv)	Quick Start Generation Resources (QSGRs); and</a:t>
            </a:r>
          </a:p>
          <a:p>
            <a:pPr marL="1371600" marR="0" indent="-457200"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solidFill>
                  <a:schemeClr val="tx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(v) 	ESRs.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D151017-34ED-768C-6465-8AFA2F69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 ECRS Example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024440-E9EA-CF79-4C6D-84A5BC277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5CF7055-D3BA-9211-4C71-5E0D458DAA01}"/>
              </a:ext>
            </a:extLst>
          </p:cNvPr>
          <p:cNvCxnSpPr>
            <a:cxnSpLocks/>
          </p:cNvCxnSpPr>
          <p:nvPr/>
        </p:nvCxnSpPr>
        <p:spPr>
          <a:xfrm>
            <a:off x="3915052" y="3232404"/>
            <a:ext cx="1715109" cy="1028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F76F3F4-9B4C-2C6B-38AF-D7342CC0A3C9}"/>
              </a:ext>
            </a:extLst>
          </p:cNvPr>
          <p:cNvSpPr txBox="1"/>
          <p:nvPr/>
        </p:nvSpPr>
        <p:spPr>
          <a:xfrm rot="1860740">
            <a:off x="3918900" y="3599041"/>
            <a:ext cx="123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ESR-CLR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63CCC7-91FB-029E-EE69-00A35A414296}"/>
              </a:ext>
            </a:extLst>
          </p:cNvPr>
          <p:cNvCxnSpPr>
            <a:cxnSpLocks/>
          </p:cNvCxnSpPr>
          <p:nvPr/>
        </p:nvCxnSpPr>
        <p:spPr>
          <a:xfrm>
            <a:off x="3313089" y="2066876"/>
            <a:ext cx="2317072" cy="2158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2AA00ED-51E7-B365-654C-7DC73A7B1474}"/>
              </a:ext>
            </a:extLst>
          </p:cNvPr>
          <p:cNvSpPr txBox="1"/>
          <p:nvPr/>
        </p:nvSpPr>
        <p:spPr>
          <a:xfrm rot="2630409">
            <a:off x="3952353" y="2902836"/>
            <a:ext cx="1239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ESR-GR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B472C3-6F2F-43C2-1C4F-3125DBA63B0F}"/>
              </a:ext>
            </a:extLst>
          </p:cNvPr>
          <p:cNvSpPr txBox="1"/>
          <p:nvPr/>
        </p:nvSpPr>
        <p:spPr>
          <a:xfrm>
            <a:off x="1468813" y="5542119"/>
            <a:ext cx="620637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Detailed comparison between current and future display: </a:t>
            </a:r>
          </a:p>
          <a:p>
            <a:pPr algn="ctr"/>
            <a:r>
              <a:rPr lang="en-US" dirty="0">
                <a:solidFill>
                  <a:schemeClr val="tx2"/>
                </a:solidFill>
                <a:hlinkClick r:id="rId2" action="ppaction://hlinkfile"/>
              </a:rPr>
              <a:t>Ancillary Service Capacity Monitor Current vs Future.xlsx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02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728B647-D525-289C-9824-16A6DE7AF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CF60F3D-A3E6-1422-4675-615F5FF32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5B6770"/>
                </a:solidFill>
              </a:rPr>
              <a:t>Contact </a:t>
            </a:r>
            <a:r>
              <a:rPr lang="en-US" sz="1800" dirty="0">
                <a:solidFill>
                  <a:srgbClr val="5B6770"/>
                </a:solidFill>
                <a:hlinkClick r:id="rId2"/>
              </a:rPr>
              <a:t>Samuel.Fabricant@ercot.com</a:t>
            </a:r>
            <a:r>
              <a:rPr lang="en-US" sz="1800" dirty="0">
                <a:solidFill>
                  <a:srgbClr val="5B6770"/>
                </a:solidFill>
              </a:rPr>
              <a:t> and </a:t>
            </a:r>
            <a:r>
              <a:rPr lang="en-US" sz="1800" dirty="0">
                <a:solidFill>
                  <a:srgbClr val="5B6770"/>
                </a:solidFill>
                <a:hlinkClick r:id="rId3"/>
              </a:rPr>
              <a:t>JoseLuis.Hinojosa@ercot.com</a:t>
            </a:r>
            <a:r>
              <a:rPr lang="en-US" sz="1800" dirty="0">
                <a:solidFill>
                  <a:srgbClr val="5B6770"/>
                </a:solidFill>
              </a:rPr>
              <a:t> for questions regarding the Ancillary Service Capacity Monitor.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AB506-52ED-6C24-93E2-E5263977C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0472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7" ma:contentTypeDescription="Create a new document." ma:contentTypeScope="" ma:versionID="f334b19ed6e11c8a018bfc43c5e9f5e2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6d0723ded436bfb6175ba8e1f6eccadf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  <xsd:element ref="ns2:Dimensions" minOccurs="0"/>
                <xsd:element ref="ns2:MediaServiceObjectDetectorVersions" minOccurs="0"/>
                <xsd:element ref="ns2:Mont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Confidential"/>
          <xsd:enumeration value="Public"/>
          <xsd:enumeration value="Internal"/>
          <xsd:enumeration value="Board of Directors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Dimensions" ma:index="12" nillable="true" ma:displayName="Dimensions" ma:format="Dropdown" ma:internalName="Dimensions">
      <xsd:simpleType>
        <xsd:restriction base="dms:Choice">
          <xsd:enumeration value="Widescreen (16:9)"/>
          <xsd:enumeration value="Default Width"/>
          <xsd:enumeration value="HD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onth" ma:index="14" nillable="true" ma:displayName="Month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ember"/>
          <xsd:enumeration value="October"/>
          <xsd:enumeration value="November"/>
          <xsd:enumeration value="Decembe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  <Dimensions xmlns="8d5ee879-813f-4fb9-b7c2-a59846c21aeb">Default Width</Dimensions>
    <Month xmlns="8d5ee879-813f-4fb9-b7c2-a59846c21ae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6A6CD9-B3E1-40D4-996B-E55652A7B6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</TotalTime>
  <Words>381</Words>
  <Application>Microsoft Office PowerPoint</Application>
  <PresentationFormat>On-screen Show (4:3)</PresentationFormat>
  <Paragraphs>52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Cover Slide</vt:lpstr>
      <vt:lpstr>Horizontal Theme</vt:lpstr>
      <vt:lpstr>Vertical Theme</vt:lpstr>
      <vt:lpstr>PowerPoint Presentation</vt:lpstr>
      <vt:lpstr>Ancillary Service Capacity Monitor </vt:lpstr>
      <vt:lpstr>Ancillary Service Capacity Monitor RTC+B</vt:lpstr>
      <vt:lpstr>RTC+B ECRS Example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Fabricant, Sam</cp:lastModifiedBy>
  <cp:revision>29</cp:revision>
  <cp:lastPrinted>2017-10-10T21:31:05Z</cp:lastPrinted>
  <dcterms:created xsi:type="dcterms:W3CDTF">2016-01-21T15:20:31Z</dcterms:created>
  <dcterms:modified xsi:type="dcterms:W3CDTF">2024-04-01T19:56:24Z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