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6"/>
  </p:notesMasterIdLst>
  <p:handoutMasterIdLst>
    <p:handoutMasterId r:id="rId17"/>
  </p:handoutMasterIdLst>
  <p:sldIdLst>
    <p:sldId id="546" r:id="rId7"/>
    <p:sldId id="2141411554" r:id="rId8"/>
    <p:sldId id="2141411576" r:id="rId9"/>
    <p:sldId id="2141411577" r:id="rId10"/>
    <p:sldId id="2141411578" r:id="rId11"/>
    <p:sldId id="2141411573" r:id="rId12"/>
    <p:sldId id="2141411572" r:id="rId13"/>
    <p:sldId id="2141411575" r:id="rId14"/>
    <p:sldId id="2141411444" r:id="rId15"/>
  </p:sldIdLst>
  <p:sldSz cx="12192000" cy="6858000"/>
  <p:notesSz cx="6670675" cy="9777413"/>
  <p:custDataLst>
    <p:tags r:id="rId18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96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anson" userId="e60c6aad-8614-4884-8dc2-e8f78e5022b5" providerId="ADAL" clId="{F0BDB71A-7BED-46EC-B1DF-9AC7FC6C5192}"/>
    <pc:docChg chg="modSld">
      <pc:chgData name="Kevin Hanson" userId="e60c6aad-8614-4884-8dc2-e8f78e5022b5" providerId="ADAL" clId="{F0BDB71A-7BED-46EC-B1DF-9AC7FC6C5192}" dt="2024-04-01T14:25:54.278" v="0" actId="20577"/>
      <pc:docMkLst>
        <pc:docMk/>
      </pc:docMkLst>
      <pc:sldChg chg="modSp mod">
        <pc:chgData name="Kevin Hanson" userId="e60c6aad-8614-4884-8dc2-e8f78e5022b5" providerId="ADAL" clId="{F0BDB71A-7BED-46EC-B1DF-9AC7FC6C5192}" dt="2024-04-01T14:25:54.278" v="0" actId="20577"/>
        <pc:sldMkLst>
          <pc:docMk/>
          <pc:sldMk cId="1719432851" sldId="2141411573"/>
        </pc:sldMkLst>
        <pc:spChg chg="mod">
          <ac:chgData name="Kevin Hanson" userId="e60c6aad-8614-4884-8dc2-e8f78e5022b5" providerId="ADAL" clId="{F0BDB71A-7BED-46EC-B1DF-9AC7FC6C5192}" dt="2024-04-01T14:25:54.278" v="0" actId="20577"/>
          <ac:spMkLst>
            <pc:docMk/>
            <pc:sldMk cId="1719432851" sldId="2141411573"/>
            <ac:spMk id="3" creationId="{0DC0400C-A95B-4F6A-91D7-9F32927DA9E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01/04/2024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01/04/2024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625529" cy="2481427"/>
          </a:xfrm>
        </p:spPr>
        <p:txBody>
          <a:bodyPr/>
          <a:lstStyle/>
          <a:p>
            <a:r>
              <a:rPr lang="en-GB" dirty="0"/>
              <a:t>Supply Analysis Working Group Update</a:t>
            </a:r>
            <a:br>
              <a:rPr lang="en-GB" dirty="0"/>
            </a:br>
            <a:r>
              <a:rPr lang="en-GB" dirty="0"/>
              <a:t>April 2024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846659"/>
          </a:xfrm>
        </p:spPr>
        <p:txBody>
          <a:bodyPr/>
          <a:lstStyle/>
          <a:p>
            <a:r>
              <a:rPr lang="en-GB" b="0" dirty="0"/>
              <a:t>April 3, 2024</a:t>
            </a:r>
          </a:p>
          <a:p>
            <a:endParaRPr lang="en-GB" b="0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Greg Lackey (CPS Energy) Co-Vice Chair</a:t>
            </a:r>
          </a:p>
          <a:p>
            <a:r>
              <a:rPr lang="en-GB" b="0" dirty="0"/>
              <a:t>Pete Warnken (ERCOT) Co-Vice Chair</a:t>
            </a: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9593887" cy="4965462"/>
          </a:xfrm>
        </p:spPr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SAWG meeting occurred on March 22, 2024</a:t>
            </a:r>
          </a:p>
          <a:p>
            <a:endParaRPr lang="en-US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Reference Technology Selection for the CONE Study (Brattle Group)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Reliability Standard and VOLL Study Updates (Pete Warnken)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CDR NPRR Comments and Discussion (Pete Warnken)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	Discussion was held on NPRR 1219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	Additional discussion expected next month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CONE Study/Peaker Net Margin NPRR (Pete Warnken)</a:t>
            </a:r>
          </a:p>
          <a:p>
            <a:endParaRPr lang="en-US" b="0" dirty="0">
              <a:solidFill>
                <a:srgbClr val="212529"/>
              </a:solidFill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0400C-A95B-4F6A-91D7-9F32927DA9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11003821" cy="5539978"/>
          </a:xfrm>
        </p:spPr>
        <p:txBody>
          <a:bodyPr/>
          <a:lstStyle/>
          <a:p>
            <a:r>
              <a:rPr lang="en-US" dirty="0"/>
              <a:t>Proposed technology is Aeroderivative Combustion Turbine</a:t>
            </a:r>
          </a:p>
          <a:p>
            <a:r>
              <a:rPr lang="en-US" dirty="0"/>
              <a:t>	</a:t>
            </a:r>
            <a:r>
              <a:rPr lang="en-US" dirty="0" err="1"/>
              <a:t>Proenergy</a:t>
            </a:r>
            <a:r>
              <a:rPr lang="en-US" dirty="0"/>
              <a:t> GE LM6000PC with SPRINT</a:t>
            </a:r>
          </a:p>
          <a:p>
            <a:r>
              <a:rPr lang="en-US" dirty="0"/>
              <a:t>	8x0 configuration with 484 MW Nameplate Capacity</a:t>
            </a:r>
          </a:p>
          <a:p>
            <a:r>
              <a:rPr lang="en-US" dirty="0"/>
              <a:t>	Natural gas fuel type</a:t>
            </a:r>
          </a:p>
          <a:p>
            <a:r>
              <a:rPr lang="en-US" dirty="0"/>
              <a:t>	Combustion controls are Selective Catalytic Reduction (SCR)</a:t>
            </a:r>
          </a:p>
          <a:p>
            <a:r>
              <a:rPr lang="en-US" dirty="0"/>
              <a:t>	Located in Harris County with a Firm Gas Contract</a:t>
            </a:r>
          </a:p>
          <a:p>
            <a:r>
              <a:rPr lang="en-US" dirty="0"/>
              <a:t>		51% of planned natural gas generation is in Harris County</a:t>
            </a:r>
          </a:p>
          <a:p>
            <a:r>
              <a:rPr lang="en-US" dirty="0"/>
              <a:t>	Utilizes well water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Reference Technology Selection for the CONE Study p.1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998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0400C-A95B-4F6A-91D7-9F32927DA9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3652896" cy="4883388"/>
          </a:xfrm>
        </p:spPr>
        <p:txBody>
          <a:bodyPr/>
          <a:lstStyle/>
          <a:p>
            <a:r>
              <a:rPr lang="en-US" dirty="0"/>
              <a:t>Proposed alternative technology is PV + BESS Hybrid (“Solar Hybrid”)</a:t>
            </a:r>
          </a:p>
          <a:p>
            <a:r>
              <a:rPr lang="en-US" dirty="0"/>
              <a:t>PV capacity of 200 MW</a:t>
            </a:r>
          </a:p>
          <a:p>
            <a:r>
              <a:rPr lang="en-US" dirty="0"/>
              <a:t>BESS capacity of 100 MW with 2 hours duration</a:t>
            </a:r>
          </a:p>
          <a:p>
            <a:r>
              <a:rPr lang="en-US" dirty="0"/>
              <a:t>Storage augmentation assumed is every 5 years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Reference Technology Selection for the CONE Study p.2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FFB21C-42CA-4150-9782-62132812B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241" y="1551708"/>
            <a:ext cx="7699959" cy="422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5217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0400C-A95B-4F6A-91D7-9F32927DA9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11385881" cy="1313180"/>
          </a:xfrm>
        </p:spPr>
        <p:txBody>
          <a:bodyPr/>
          <a:lstStyle/>
          <a:p>
            <a:r>
              <a:rPr lang="en-US" dirty="0"/>
              <a:t>Weighted Average Cost of Capital (WACC) expected to be discussed at the April SAWG meeting</a:t>
            </a:r>
          </a:p>
          <a:p>
            <a:r>
              <a:rPr lang="en-US" dirty="0"/>
              <a:t>Draft report expected to be delivered by end of April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Reference Technology Selection for the CONE Study p.3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88024A-EBCB-4718-A15E-0D0965DCF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049" y="2861786"/>
            <a:ext cx="8146473" cy="363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017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0400C-A95B-4F6A-91D7-9F32927DA9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2" y="1424518"/>
            <a:ext cx="3033649" cy="4308872"/>
          </a:xfrm>
        </p:spPr>
        <p:txBody>
          <a:bodyPr/>
          <a:lstStyle/>
          <a:p>
            <a:r>
              <a:rPr lang="en-US" sz="2000" dirty="0"/>
              <a:t>Completed Phase 4 modeling simulations</a:t>
            </a:r>
          </a:p>
          <a:p>
            <a:r>
              <a:rPr lang="en-US" sz="2000" dirty="0"/>
              <a:t>Developed summaries to show “societal” costs related to the 3 reliability standard criteria</a:t>
            </a:r>
          </a:p>
          <a:p>
            <a:r>
              <a:rPr lang="en-US" sz="2000" dirty="0"/>
              <a:t>Rerunning Phase 3 simulations due to a SERVM bug</a:t>
            </a:r>
          </a:p>
          <a:p>
            <a:r>
              <a:rPr lang="en-US" sz="2000" dirty="0"/>
              <a:t>Results expected by the April 11 PUC Open Meeting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Reliability Standard Scenario Study (PUCT Docket 54584)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E399E-488A-4646-8A75-A8EF919DC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22" y="931281"/>
            <a:ext cx="7847736" cy="575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3285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VOLL Study Updates (PUCT Docket 55837)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422F7CD-4059-4F23-941C-7142615B5D02}"/>
              </a:ext>
            </a:extLst>
          </p:cNvPr>
          <p:cNvSpPr txBox="1">
            <a:spLocks/>
          </p:cNvSpPr>
          <p:nvPr/>
        </p:nvSpPr>
        <p:spPr bwMode="auto">
          <a:xfrm>
            <a:off x="430372" y="1424518"/>
            <a:ext cx="3033649" cy="174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tx1"/>
              </a:buClr>
              <a:buFontTx/>
              <a:buNone/>
              <a:defRPr sz="24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tx1"/>
              </a:buClr>
              <a:buFontTx/>
              <a:buNone/>
              <a:defRPr sz="2133">
                <a:solidFill>
                  <a:schemeClr val="tx1"/>
                </a:solidFill>
                <a:latin typeface="+mn-lt"/>
                <a:ea typeface="+mn-ea"/>
              </a:defRPr>
            </a:lvl2pPr>
            <a:lvl3pPr marL="359991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33">
                <a:solidFill>
                  <a:schemeClr val="tx1"/>
                </a:solidFill>
                <a:latin typeface="+mn-lt"/>
                <a:ea typeface="+mn-ea"/>
              </a:defRPr>
            </a:lvl3pPr>
            <a:lvl4pPr marL="719982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2133">
                <a:solidFill>
                  <a:schemeClr val="tx1"/>
                </a:solidFill>
                <a:latin typeface="+mn-lt"/>
                <a:ea typeface="+mn-ea"/>
              </a:defRPr>
            </a:lvl4pPr>
            <a:lvl5pPr marL="1079973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Arial" panose="020B0604020202020204" pitchFamily="34" charset="0"/>
              <a:buChar char="◦"/>
              <a:defRPr sz="2133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+mj-lt"/>
              <a:buAutoNum type="arabicPeriod"/>
              <a:defRPr sz="2133">
                <a:solidFill>
                  <a:schemeClr val="tx1"/>
                </a:solidFill>
                <a:latin typeface="+mn-lt"/>
                <a:ea typeface="+mn-ea"/>
              </a:defRPr>
            </a:lvl6pPr>
            <a:lvl7pPr marL="719982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+mj-lt"/>
              <a:buAutoNum type="alphaLcPeriod"/>
              <a:defRPr sz="2133">
                <a:solidFill>
                  <a:schemeClr val="tx1"/>
                </a:solidFill>
                <a:latin typeface="+mn-lt"/>
                <a:ea typeface="+mn-ea"/>
              </a:defRPr>
            </a:lvl7pPr>
            <a:lvl8pPr marL="1079973" indent="-359991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accent1"/>
              </a:buClr>
              <a:buFont typeface="+mj-lt"/>
              <a:buAutoNum type="romanLcPeriod"/>
              <a:defRPr sz="2133">
                <a:solidFill>
                  <a:schemeClr val="tx1"/>
                </a:solidFill>
                <a:latin typeface="+mn-lt"/>
                <a:ea typeface="+mn-ea"/>
              </a:defRPr>
            </a:lvl8pPr>
            <a:lvl9pPr marL="0" indent="0" algn="l" rtl="0" eaLnBrk="1" fontAlgn="base" hangingPunct="1">
              <a:spcBef>
                <a:spcPct val="0"/>
              </a:spcBef>
              <a:spcAft>
                <a:spcPts val="1600"/>
              </a:spcAft>
              <a:buClr>
                <a:schemeClr val="tx1"/>
              </a:buClr>
              <a:buFontTx/>
              <a:buNone/>
              <a:defRPr sz="3200">
                <a:solidFill>
                  <a:schemeClr val="accent1"/>
                </a:solidFill>
                <a:latin typeface="+mn-lt"/>
                <a:ea typeface="+mn-ea"/>
              </a:defRPr>
            </a:lvl9pPr>
          </a:lstStyle>
          <a:p>
            <a:r>
              <a:rPr lang="en-US" sz="2000" dirty="0"/>
              <a:t>Project update filed with the PUC on March 14, 2024</a:t>
            </a:r>
          </a:p>
          <a:p>
            <a:r>
              <a:rPr lang="en-US" sz="2000" dirty="0"/>
              <a:t>Expecting VOLL survey completion by end of Q3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DE0D64-8CEF-44CA-87A9-1163ABBA9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695" y="1049332"/>
            <a:ext cx="7118690" cy="523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0990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0400C-A95B-4F6A-91D7-9F32927DA9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316784"/>
            <a:ext cx="10266529" cy="3775393"/>
          </a:xfrm>
        </p:spPr>
        <p:txBody>
          <a:bodyPr/>
          <a:lstStyle/>
          <a:p>
            <a:r>
              <a:rPr lang="en-US" dirty="0"/>
              <a:t>Pete Warnken presented the draft language of the Proposed NPRR on Cost of New Entry studies</a:t>
            </a:r>
          </a:p>
          <a:p>
            <a:r>
              <a:rPr lang="en-US" dirty="0"/>
              <a:t>Proposal to have study conducted at least every four even-numbered year</a:t>
            </a:r>
          </a:p>
          <a:p>
            <a:r>
              <a:rPr lang="en-US" dirty="0"/>
              <a:t>Peaker net margin could be either a hard value in protocols or a </a:t>
            </a:r>
            <a:r>
              <a:rPr lang="en-US"/>
              <a:t>calculated value</a:t>
            </a:r>
            <a:endParaRPr lang="en-US" dirty="0"/>
          </a:p>
          <a:p>
            <a:r>
              <a:rPr lang="en-US" dirty="0"/>
              <a:t>It will be discussed further next month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1D4B-7305-4C2A-82F4-7552C14D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CONE Study/Peaker Net Margin NPRR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3761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4693</TotalTime>
  <Words>384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Supply Analysis Working Group Update April 2024 Update to WMS  </vt:lpstr>
      <vt:lpstr>Overview</vt:lpstr>
      <vt:lpstr>Reference Technology Selection for the CONE Study p.1 </vt:lpstr>
      <vt:lpstr>Reference Technology Selection for the CONE Study p.2</vt:lpstr>
      <vt:lpstr>Reference Technology Selection for the CONE Study p.3</vt:lpstr>
      <vt:lpstr>Reliability Standard Scenario Study (PUCT Docket 54584)</vt:lpstr>
      <vt:lpstr>VOLL Study Updates (PUCT Docket 55837)</vt:lpstr>
      <vt:lpstr>CONE Study/Peaker Net Margin NPRR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 Hanson</cp:lastModifiedBy>
  <cp:revision>13</cp:revision>
  <cp:lastPrinted>2018-08-10T07:16:05Z</cp:lastPrinted>
  <dcterms:created xsi:type="dcterms:W3CDTF">2021-05-20T11:21:33Z</dcterms:created>
  <dcterms:modified xsi:type="dcterms:W3CDTF">2024-04-01T14:26:03Z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  <property fmtid="{D5CDD505-2E9C-101B-9397-08002B2CF9AE}" pid="16" name="MSIP_Label_7084cbda-52b8-46fb-a7b7-cb5bd465ed85_Enabled">
    <vt:lpwstr>true</vt:lpwstr>
  </property>
  <property fmtid="{D5CDD505-2E9C-101B-9397-08002B2CF9AE}" pid="17" name="MSIP_Label_7084cbda-52b8-46fb-a7b7-cb5bd465ed85_SetDate">
    <vt:lpwstr>2023-09-05T12:43:45Z</vt:lpwstr>
  </property>
  <property fmtid="{D5CDD505-2E9C-101B-9397-08002B2CF9AE}" pid="18" name="MSIP_Label_7084cbda-52b8-46fb-a7b7-cb5bd465ed85_Method">
    <vt:lpwstr>Standard</vt:lpwstr>
  </property>
  <property fmtid="{D5CDD505-2E9C-101B-9397-08002B2CF9AE}" pid="19" name="MSIP_Label_7084cbda-52b8-46fb-a7b7-cb5bd465ed85_Name">
    <vt:lpwstr>Internal</vt:lpwstr>
  </property>
  <property fmtid="{D5CDD505-2E9C-101B-9397-08002B2CF9AE}" pid="20" name="MSIP_Label_7084cbda-52b8-46fb-a7b7-cb5bd465ed85_SiteId">
    <vt:lpwstr>0afb747d-bff7-4596-a9fc-950ef9e0ec45</vt:lpwstr>
  </property>
  <property fmtid="{D5CDD505-2E9C-101B-9397-08002B2CF9AE}" pid="21" name="MSIP_Label_7084cbda-52b8-46fb-a7b7-cb5bd465ed85_ActionId">
    <vt:lpwstr>cfeb7e78-0b35-4957-8058-ba2536752d53</vt:lpwstr>
  </property>
  <property fmtid="{D5CDD505-2E9C-101B-9397-08002B2CF9AE}" pid="22" name="MSIP_Label_7084cbda-52b8-46fb-a7b7-cb5bd465ed85_ContentBits">
    <vt:lpwstr>0</vt:lpwstr>
  </property>
</Properties>
</file>