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10"/>
  </p:notesMasterIdLst>
  <p:sldIdLst>
    <p:sldId id="256" r:id="rId4"/>
    <p:sldId id="262" r:id="rId5"/>
    <p:sldId id="263" r:id="rId6"/>
    <p:sldId id="264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8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dearnest@aep.com" TargetMode="External"/><Relationship Id="rId2" Type="http://schemas.openxmlformats.org/officeDocument/2006/relationships/hyperlink" Target="mailto:tomas.fernandez@nrg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eborah.mckeever@Onco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365760"/>
            <a:ext cx="10103522" cy="862965"/>
          </a:xfrm>
        </p:spPr>
        <p:txBody>
          <a:bodyPr>
            <a:normAutofit/>
          </a:bodyPr>
          <a:lstStyle/>
          <a:p>
            <a:r>
              <a:rPr lang="en-US" dirty="0"/>
              <a:t>Recently Held Retail Training Classes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C2E717F-FC7E-60E7-881E-C41804EB56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88810"/>
              </p:ext>
            </p:extLst>
          </p:nvPr>
        </p:nvGraphicFramePr>
        <p:xfrm>
          <a:off x="1641565" y="1424577"/>
          <a:ext cx="7705181" cy="37338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988094">
                  <a:extLst>
                    <a:ext uri="{9D8B030D-6E8A-4147-A177-3AD203B41FA5}">
                      <a16:colId xmlns:a16="http://schemas.microsoft.com/office/drawing/2014/main" val="839656566"/>
                    </a:ext>
                  </a:extLst>
                </a:gridCol>
                <a:gridCol w="3717087">
                  <a:extLst>
                    <a:ext uri="{9D8B030D-6E8A-4147-A177-3AD203B41FA5}">
                      <a16:colId xmlns:a16="http://schemas.microsoft.com/office/drawing/2014/main" val="3849520330"/>
                    </a:ext>
                  </a:extLst>
                </a:gridCol>
              </a:tblGrid>
              <a:tr h="12446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Retail 101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Wednesday, February 21</a:t>
                      </a:r>
                      <a:r>
                        <a:rPr lang="en-US" sz="2400" b="0" baseline="30000" dirty="0">
                          <a:effectLst/>
                        </a:rPr>
                        <a:t>th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9774391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MarkeTrak – Part 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Wednesday, March 6</a:t>
                      </a:r>
                      <a:r>
                        <a:rPr lang="en-US" sz="2400" b="0" baseline="30000" dirty="0">
                          <a:effectLst/>
                        </a:rPr>
                        <a:t>th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7851314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MarkeTrak: IAG &amp; Switch Hold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Thursday,  March 7</a:t>
                      </a:r>
                      <a:r>
                        <a:rPr lang="en-US" sz="2400" b="0" baseline="30000" dirty="0">
                          <a:effectLst/>
                        </a:rPr>
                        <a:t>th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469169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0FA0F0D-ACC2-B88A-5DD5-B17D807D6039}"/>
              </a:ext>
            </a:extLst>
          </p:cNvPr>
          <p:cNvSpPr txBox="1"/>
          <p:nvPr/>
        </p:nvSpPr>
        <p:spPr>
          <a:xfrm>
            <a:off x="558800" y="5569119"/>
            <a:ext cx="98044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All classes were instructor-led WebEx-based and attended by over 100 participants.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9817100" cy="1325562"/>
          </a:xfrm>
        </p:spPr>
        <p:txBody>
          <a:bodyPr>
            <a:normAutofit/>
          </a:bodyPr>
          <a:lstStyle/>
          <a:p>
            <a:r>
              <a:rPr lang="en-US" dirty="0"/>
              <a:t>Upcoming Training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61558"/>
            <a:ext cx="5791200" cy="47360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TX SET 4.0a – </a:t>
            </a:r>
            <a:r>
              <a:rPr lang="en-US" sz="2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0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ull day class </a:t>
            </a:r>
          </a:p>
          <a:p>
            <a:pPr marL="0" indent="0">
              <a:buNone/>
            </a:pPr>
            <a:r>
              <a:rPr lang="en-U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Date: 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May 2</a:t>
            </a:r>
            <a:r>
              <a:rPr lang="en-US" sz="20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100" b="1" dirty="0">
                <a:cs typeface="Times New Roman" panose="02020603050405020304" pitchFamily="18" charset="0"/>
              </a:rPr>
              <a:t>Time: </a:t>
            </a:r>
            <a:r>
              <a:rPr lang="en-US" sz="2100" dirty="0">
                <a:cs typeface="Times New Roman" panose="02020603050405020304" pitchFamily="18" charset="0"/>
              </a:rPr>
              <a:t>8:30am (Full Day Class)</a:t>
            </a:r>
          </a:p>
          <a:p>
            <a:pPr marL="0" indent="0">
              <a:buNone/>
            </a:pPr>
            <a:r>
              <a:rPr lang="en-US" sz="2100" b="1" dirty="0">
                <a:cs typeface="Times New Roman" panose="02020603050405020304" pitchFamily="18" charset="0"/>
              </a:rPr>
              <a:t>Location: </a:t>
            </a:r>
            <a:r>
              <a:rPr lang="en-US" sz="2100" dirty="0" err="1">
                <a:cs typeface="Times New Roman" panose="02020603050405020304" pitchFamily="18" charset="0"/>
              </a:rPr>
              <a:t>Centerpoint</a:t>
            </a:r>
            <a:r>
              <a:rPr lang="en-US" sz="2100" dirty="0">
                <a:cs typeface="Times New Roman" panose="02020603050405020304" pitchFamily="18" charset="0"/>
              </a:rPr>
              <a:t> Energy Plaza</a:t>
            </a:r>
          </a:p>
          <a:p>
            <a:pPr marL="0" indent="0">
              <a:buNone/>
            </a:pPr>
            <a:r>
              <a:rPr lang="en-US" sz="2100" dirty="0">
                <a:cs typeface="Times New Roman" panose="02020603050405020304" pitchFamily="18" charset="0"/>
              </a:rPr>
              <a:t>1111 Louisiana St. Houston, TX 77002     </a:t>
            </a:r>
          </a:p>
          <a:p>
            <a:pPr marL="274320" lvl="1" indent="0">
              <a:buNone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THIS TRAINING IS BEING OFFERED IN PERSON ONLY! </a:t>
            </a:r>
          </a:p>
          <a:p>
            <a:pPr lvl="1"/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WEBEX WILL NOT BE AVAILABLE</a:t>
            </a:r>
          </a:p>
          <a:p>
            <a:pPr lvl="1"/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REGISTRATION IS NOW OPEN  </a:t>
            </a:r>
          </a:p>
          <a:p>
            <a:pPr marL="274320" lvl="1" indent="0">
              <a:buNone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Link to the ERCOT Learning Management system: https://www.ercot.com/services/training/courses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31D93-F4CD-FC8A-379F-4F2A3B05F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098" y="1982210"/>
            <a:ext cx="4534048" cy="340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4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" y="749300"/>
            <a:ext cx="6908800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endParaRPr lang="en-US" sz="2000" b="1" dirty="0">
              <a:latin typeface="Calibri" panose="020F0502020204030204" pitchFamily="34" charset="0"/>
            </a:endParaRPr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 err="1"/>
              <a:t>MarkeTrak</a:t>
            </a:r>
            <a:r>
              <a:rPr lang="en-US" sz="2000" b="1" dirty="0"/>
              <a:t>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Training </a:t>
            </a:r>
            <a:r>
              <a:rPr lang="en-US" sz="2000" b="1" dirty="0" err="1"/>
              <a:t>Clasess</a:t>
            </a:r>
            <a:r>
              <a:rPr lang="en-US" sz="2000" b="1" dirty="0"/>
              <a:t>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 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1500" y="1797349"/>
            <a:ext cx="4140200" cy="326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58AC7-DB18-48F6-42A1-49843E93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1" y="478366"/>
            <a:ext cx="3092718" cy="5528734"/>
          </a:xfrm>
          <a:noFill/>
        </p:spPr>
        <p:txBody>
          <a:bodyPr anchor="t">
            <a:normAutofit/>
          </a:bodyPr>
          <a:lstStyle/>
          <a:p>
            <a:pPr algn="ctr"/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Upcoming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2024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RMTTF Meetings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endParaRPr lang="en-US" sz="2800" b="1" dirty="0">
              <a:solidFill>
                <a:srgbClr val="FFFFFF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5A0030-AA31-60BF-F399-D3A06DB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653" y="0"/>
            <a:ext cx="6913185" cy="68580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Monthly meetings listed below will be held at 9:30 AM unless noted otherwise. All meetings have WebEx capability.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person meetings have locations listed.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Thursday, April 24 </a:t>
            </a:r>
            <a:r>
              <a:rPr lang="en-US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In person and WebEx  </a:t>
            </a:r>
            <a:r>
              <a:rPr lang="en-US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Oncor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Friday, May 3</a:t>
            </a:r>
            <a:r>
              <a:rPr lang="en-US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	In person and WebEx  </a:t>
            </a:r>
            <a:r>
              <a:rPr lang="en-US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Centerpoint</a:t>
            </a:r>
            <a:endParaRPr lang="en-US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June 6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meeting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August 8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September 12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October 10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November 7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December 12   Web-Ex only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See addresses below for meetings being offered in person: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ERCOT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8000 Metropolis Dr Building E, Austin, TX 78744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Centerpoint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1111 Louisiana St. Houston TX 77002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  <a:cs typeface="Times New Roman" panose="02020603050405020304" pitchFamily="18" charset="0"/>
              </a:rPr>
              <a:t>Oncor</a:t>
            </a:r>
            <a:r>
              <a:rPr lang="en-US" dirty="0">
                <a:highlight>
                  <a:srgbClr val="FFFF00"/>
                </a:highlight>
                <a:cs typeface="Times New Roman" panose="02020603050405020304" pitchFamily="18" charset="0"/>
              </a:rPr>
              <a:t>, 1616 Woodall Rodgers Fwy Dallas, Tx 75202</a:t>
            </a:r>
          </a:p>
        </p:txBody>
      </p:sp>
    </p:spTree>
    <p:extLst>
      <p:ext uri="{BB962C8B-B14F-4D97-AF65-F5344CB8AC3E}">
        <p14:creationId xmlns:p14="http://schemas.microsoft.com/office/powerpoint/2010/main" val="55055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520700"/>
            <a:ext cx="11036300" cy="6007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/>
              <a:t>Questions?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000" b="1" dirty="0"/>
              <a:t>Our next RMTTF Meeting will be held  In-Person and via WebEx at 9:30 on Thursday, April 24, 2024.</a:t>
            </a:r>
            <a:br>
              <a:rPr lang="en-US" sz="2000" b="1" baseline="30000" dirty="0"/>
            </a:br>
            <a:br>
              <a:rPr lang="en-US" sz="2000" b="1" dirty="0"/>
            </a:br>
            <a:r>
              <a:rPr lang="en-US" sz="2000" b="1" dirty="0"/>
              <a:t>If you have suggestions for training or questions, please contact one of the RMTTF co-chairs noted below. </a:t>
            </a:r>
            <a:br>
              <a:rPr lang="en-US" sz="2000" b="1" dirty="0"/>
            </a:br>
            <a:r>
              <a:rPr lang="en-US" sz="2000" b="1" dirty="0"/>
              <a:t>          </a:t>
            </a:r>
            <a:br>
              <a:rPr lang="en-US" sz="2000" b="1" dirty="0"/>
            </a:br>
            <a:r>
              <a:rPr lang="en-US" sz="2000" b="1" dirty="0"/>
              <a:t>	Tomas Fernandez, NRG      </a:t>
            </a:r>
            <a:r>
              <a:rPr lang="en-US" sz="2000" b="1" dirty="0">
                <a:hlinkClick r:id="rId2"/>
              </a:rPr>
              <a:t>tomas.fernandez@nrg.com</a:t>
            </a:r>
            <a:br>
              <a:rPr lang="en-US" sz="2000" b="1" dirty="0"/>
            </a:br>
            <a:r>
              <a:rPr lang="en-US" sz="2000" b="1" dirty="0"/>
              <a:t>         	Melinda Earnest, AEP         </a:t>
            </a:r>
            <a:r>
              <a:rPr lang="en-US" sz="2000" b="1" dirty="0">
                <a:hlinkClick r:id="rId3"/>
              </a:rPr>
              <a:t>mdearnest@aep.com</a:t>
            </a:r>
            <a:r>
              <a:rPr lang="en-US" sz="2000" b="1" dirty="0"/>
              <a:t>	</a:t>
            </a:r>
            <a:br>
              <a:rPr lang="en-US" sz="2000" b="1" dirty="0"/>
            </a:br>
            <a:r>
              <a:rPr lang="en-US" sz="2000" b="1" dirty="0"/>
              <a:t>          	Debbie McKeever, Oncor   </a:t>
            </a:r>
            <a:r>
              <a:rPr lang="en-US" sz="2000" b="1" dirty="0">
                <a:hlinkClick r:id="rId4"/>
              </a:rPr>
              <a:t>deborah.mckeever@Oncor.com</a:t>
            </a:r>
            <a:br>
              <a:rPr lang="en-US" sz="2000" b="1" dirty="0">
                <a:latin typeface="Calibri" panose="020F0502020204030204" pitchFamily="34" charset="0"/>
              </a:rPr>
            </a:br>
            <a:br>
              <a:rPr lang="en-US" sz="1800" b="1" dirty="0">
                <a:latin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Props1.xml><?xml version="1.0" encoding="utf-8"?>
<ds:datastoreItem xmlns:ds="http://schemas.openxmlformats.org/officeDocument/2006/customXml" ds:itemID="{42700060-6749-4808-ACAB-4D5E7945EA7B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2777</TotalTime>
  <Words>444</Words>
  <Application>Microsoft Office PowerPoint</Application>
  <PresentationFormat>Widescreen</PresentationFormat>
  <Paragraphs>68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Recently Held Retail Training Classes </vt:lpstr>
      <vt:lpstr>Upcoming Training Class</vt:lpstr>
      <vt:lpstr>On-Demand ERCOT Retail Training Modules Available 24/7</vt:lpstr>
      <vt:lpstr>    Upcoming  2024  RMTTF Meetings  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Fernandez, Tomas</cp:lastModifiedBy>
  <cp:revision>41</cp:revision>
  <dcterms:created xsi:type="dcterms:W3CDTF">2024-01-03T03:56:24Z</dcterms:created>
  <dcterms:modified xsi:type="dcterms:W3CDTF">2024-04-01T19:19:56Z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ed7aa643-d5ee-47da-afa1-79d81a83cfaa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