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4"/>
  </p:notesMasterIdLst>
  <p:handoutMasterIdLst>
    <p:handoutMasterId r:id="rId15"/>
  </p:handoutMasterIdLst>
  <p:sldIdLst>
    <p:sldId id="256" r:id="rId5"/>
    <p:sldId id="276" r:id="rId6"/>
    <p:sldId id="292" r:id="rId7"/>
    <p:sldId id="291" r:id="rId8"/>
    <p:sldId id="280" r:id="rId9"/>
    <p:sldId id="282" r:id="rId10"/>
    <p:sldId id="284" r:id="rId11"/>
    <p:sldId id="259" r:id="rId12"/>
    <p:sldId id="26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57C091B-B466-4690-95A5-2A87666A9FDA}" name="Schatz, John" initials="SJ" userId="S::john.schatz@txu.com::8fe7d816-28ba-4a29-b055-6e5e4525d48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898989"/>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99" autoAdjust="0"/>
    <p:restoredTop sz="94383" autoAdjust="0"/>
  </p:normalViewPr>
  <p:slideViewPr>
    <p:cSldViewPr snapToGrid="0">
      <p:cViewPr varScale="1">
        <p:scale>
          <a:sx n="112" d="100"/>
          <a:sy n="112" d="100"/>
        </p:scale>
        <p:origin x="546" y="96"/>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E7F456E-01A6-4013-ACA5-F5492591A24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484983A3-9B9B-4D61-97C9-B9E239A3159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56F32FC-4BD9-442A-A8C6-51598C909FE3}" type="datetimeFigureOut">
              <a:rPr lang="en-US" smtClean="0"/>
              <a:t>3/29/2024</a:t>
            </a:fld>
            <a:endParaRPr lang="en-US" dirty="0"/>
          </a:p>
        </p:txBody>
      </p:sp>
      <p:sp>
        <p:nvSpPr>
          <p:cNvPr id="4" name="Footer Placeholder 3">
            <a:extLst>
              <a:ext uri="{FF2B5EF4-FFF2-40B4-BE49-F238E27FC236}">
                <a16:creationId xmlns:a16="http://schemas.microsoft.com/office/drawing/2014/main" id="{5EEABE74-7A97-4D17-8390-42ADD25C33C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B42C1DBD-1052-425E-BF3C-983304BED57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EEFA9E-C190-4F5C-8394-BD5F1CD55C02}" type="slidenum">
              <a:rPr lang="en-US" smtClean="0"/>
              <a:t>‹#›</a:t>
            </a:fld>
            <a:endParaRPr lang="en-US" dirty="0"/>
          </a:p>
        </p:txBody>
      </p:sp>
    </p:spTree>
    <p:extLst>
      <p:ext uri="{BB962C8B-B14F-4D97-AF65-F5344CB8AC3E}">
        <p14:creationId xmlns:p14="http://schemas.microsoft.com/office/powerpoint/2010/main" val="23248019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6371FA-A98D-41E8-93F4-09945841298A}" type="datetimeFigureOut">
              <a:rPr lang="en-US" smtClean="0"/>
              <a:t>3/29/2024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289C57-55D7-40A4-A101-E74FAC7A092B}" type="slidenum">
              <a:rPr lang="en-US" smtClean="0"/>
              <a:t>‹#›</a:t>
            </a:fld>
            <a:endParaRPr lang="en-US" dirty="0"/>
          </a:p>
        </p:txBody>
      </p:sp>
    </p:spTree>
    <p:extLst>
      <p:ext uri="{BB962C8B-B14F-4D97-AF65-F5344CB8AC3E}">
        <p14:creationId xmlns:p14="http://schemas.microsoft.com/office/powerpoint/2010/main" val="2839902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 Id="rId5" Type="http://schemas.openxmlformats.org/officeDocument/2006/relationships/image" Target="../media/image12.svg"/><Relationship Id="rId4" Type="http://schemas.openxmlformats.org/officeDocument/2006/relationships/image" Target="../media/image11.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6416040" y="4434840"/>
            <a:ext cx="4941771" cy="1122202"/>
          </a:xfrm>
        </p:spPr>
        <p:txBody>
          <a:bodyPr anchor="b">
            <a:noAutofit/>
          </a:bodyPr>
          <a:lstStyle>
            <a:lvl1pPr algn="l">
              <a:defRPr sz="3600" spc="150" baseline="0"/>
            </a:lvl1pPr>
          </a:lstStyle>
          <a:p>
            <a:r>
              <a:rPr lang="en-US"/>
              <a:t>CLICK TO EDIT MASTER TITLE STYLE</a:t>
            </a:r>
          </a:p>
        </p:txBody>
      </p:sp>
      <p:sp>
        <p:nvSpPr>
          <p:cNvPr id="3" name="Subtitle 2">
            <a:extLst>
              <a:ext uri="{FF2B5EF4-FFF2-40B4-BE49-F238E27FC236}">
                <a16:creationId xmlns:a16="http://schemas.microsoft.com/office/drawing/2014/main" id="{55457758-A125-4CEA-A3D5-CBD010417BD2}"/>
              </a:ext>
            </a:extLst>
          </p:cNvPr>
          <p:cNvSpPr>
            <a:spLocks noGrp="1"/>
          </p:cNvSpPr>
          <p:nvPr>
            <p:ph type="subTitle" idx="1"/>
          </p:nvPr>
        </p:nvSpPr>
        <p:spPr>
          <a:xfrm>
            <a:off x="6416041" y="5586890"/>
            <a:ext cx="4941770" cy="396660"/>
          </a:xfrm>
        </p:spPr>
        <p:txBody>
          <a:bodyPr>
            <a:normAutofit/>
          </a:bodyPr>
          <a:lstStyle>
            <a:lvl1pPr marL="0" indent="0" algn="l">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8" name="Graphic 7">
            <a:extLst>
              <a:ext uri="{FF2B5EF4-FFF2-40B4-BE49-F238E27FC236}">
                <a16:creationId xmlns:a16="http://schemas.microsoft.com/office/drawing/2014/main" id="{A04F1E16-9A84-4D0E-9706-79C396AF6AE6}"/>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9358" t="23650" b="-1"/>
          <a:stretch/>
        </p:blipFill>
        <p:spPr>
          <a:xfrm>
            <a:off x="0" y="0"/>
            <a:ext cx="9488312" cy="5054323"/>
          </a:xfrm>
          <a:prstGeom prst="rect">
            <a:avLst/>
          </a:prstGeom>
        </p:spPr>
      </p:pic>
    </p:spTree>
    <p:extLst>
      <p:ext uri="{BB962C8B-B14F-4D97-AF65-F5344CB8AC3E}">
        <p14:creationId xmlns:p14="http://schemas.microsoft.com/office/powerpoint/2010/main" val="1776826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mart Art">
    <p:bg>
      <p:bgRef idx="1001">
        <a:schemeClr val="bg1"/>
      </p:bgRef>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E786F69D-D4FA-4075-A7EC-8D31A184F630}"/>
              </a:ext>
              <a:ext uri="{C183D7F6-B498-43B3-948B-1728B52AA6E4}">
                <adec:decorative xmlns:adec="http://schemas.microsoft.com/office/drawing/2017/decorative" val="1"/>
              </a:ext>
            </a:extLst>
          </p:cNvPr>
          <p:cNvGrpSpPr/>
          <p:nvPr userDrawn="1"/>
        </p:nvGrpSpPr>
        <p:grpSpPr>
          <a:xfrm>
            <a:off x="0" y="0"/>
            <a:ext cx="2590800" cy="1027906"/>
            <a:chOff x="0" y="0"/>
            <a:chExt cx="2590800" cy="1027906"/>
          </a:xfrm>
        </p:grpSpPr>
        <p:cxnSp>
          <p:nvCxnSpPr>
            <p:cNvPr id="10" name="Straight Connector 9">
              <a:extLst>
                <a:ext uri="{FF2B5EF4-FFF2-40B4-BE49-F238E27FC236}">
                  <a16:creationId xmlns:a16="http://schemas.microsoft.com/office/drawing/2014/main" id="{66988B2D-0240-4256-8268-4B9FF1E72363}"/>
                </a:ext>
              </a:extLst>
            </p:cNvPr>
            <p:cNvCxnSpPr>
              <a:cxnSpLocks/>
            </p:cNvCxnSpPr>
            <p:nvPr userDrawn="1"/>
          </p:nvCxnSpPr>
          <p:spPr>
            <a:xfrm flipV="1">
              <a:off x="0" y="0"/>
              <a:ext cx="2590800" cy="76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D8EEAAE1-3D04-41C3-B2D2-B3BEF34C3B27}"/>
                </a:ext>
              </a:extLst>
            </p:cNvPr>
            <p:cNvCxnSpPr>
              <a:cxnSpLocks/>
            </p:cNvCxnSpPr>
            <p:nvPr userDrawn="1"/>
          </p:nvCxnSpPr>
          <p:spPr>
            <a:xfrm flipH="1">
              <a:off x="0" y="0"/>
              <a:ext cx="704850" cy="10279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7" name="SmartArt Placeholder 6">
            <a:extLst>
              <a:ext uri="{FF2B5EF4-FFF2-40B4-BE49-F238E27FC236}">
                <a16:creationId xmlns:a16="http://schemas.microsoft.com/office/drawing/2014/main" id="{156CA116-0F6E-4EE9-B34F-03BA07161A7A}"/>
              </a:ext>
            </a:extLst>
          </p:cNvPr>
          <p:cNvSpPr>
            <a:spLocks noGrp="1"/>
          </p:cNvSpPr>
          <p:nvPr>
            <p:ph type="dgm" sz="quarter" idx="15"/>
          </p:nvPr>
        </p:nvSpPr>
        <p:spPr>
          <a:xfrm>
            <a:off x="838200" y="2111375"/>
            <a:ext cx="10515600" cy="3744913"/>
          </a:xfrm>
        </p:spPr>
        <p:txBody>
          <a:bodyPr/>
          <a:lstStyle/>
          <a:p>
            <a:r>
              <a:rPr lang="en-US"/>
              <a:t>Click icon to add SmartArt graphic</a:t>
            </a:r>
            <a:endParaRPr lang="en-US" dirty="0"/>
          </a:p>
        </p:txBody>
      </p:sp>
      <p:sp>
        <p:nvSpPr>
          <p:cNvPr id="3" name="Date Placeholder 2">
            <a:extLst>
              <a:ext uri="{FF2B5EF4-FFF2-40B4-BE49-F238E27FC236}">
                <a16:creationId xmlns:a16="http://schemas.microsoft.com/office/drawing/2014/main" id="{7E085D26-FA83-4414-959E-98936A772670}"/>
              </a:ext>
            </a:extLst>
          </p:cNvPr>
          <p:cNvSpPr>
            <a:spLocks noGrp="1"/>
          </p:cNvSpPr>
          <p:nvPr>
            <p:ph type="dt" sz="half" idx="10"/>
          </p:nvPr>
        </p:nvSpPr>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1FB52E93-DE4C-4341-8D83-F0230E38B1A1}"/>
              </a:ext>
            </a:extLst>
          </p:cNvPr>
          <p:cNvSpPr>
            <a:spLocks noGrp="1"/>
          </p:cNvSpPr>
          <p:nvPr>
            <p:ph type="ftr" sz="quarter" idx="11"/>
          </p:nvPr>
        </p:nvSpPr>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AC467230-4A0F-4B18-8BA9-C3B2FDD59CB0}"/>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268311559"/>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12" name="Graphic 10">
            <a:extLst>
              <a:ext uri="{FF2B5EF4-FFF2-40B4-BE49-F238E27FC236}">
                <a16:creationId xmlns:a16="http://schemas.microsoft.com/office/drawing/2014/main" id="{9D2AF524-D4B4-4A3A-9CE4-EDAFE1D5A37B}"/>
              </a:ext>
              <a:ext uri="{C183D7F6-B498-43B3-948B-1728B52AA6E4}">
                <adec:decorative xmlns:adec="http://schemas.microsoft.com/office/drawing/2017/decorative" val="1"/>
              </a:ext>
            </a:extLst>
          </p:cNvPr>
          <p:cNvSpPr/>
          <p:nvPr/>
        </p:nvSpPr>
        <p:spPr>
          <a:xfrm>
            <a:off x="2113884" y="0"/>
            <a:ext cx="10078116" cy="6858000"/>
          </a:xfrm>
          <a:custGeom>
            <a:avLst/>
            <a:gdLst>
              <a:gd name="connsiteX0" fmla="*/ 3793236 w 10078116"/>
              <a:gd name="connsiteY0" fmla="*/ 6858000 h 6858000"/>
              <a:gd name="connsiteX1" fmla="*/ 0 w 10078116"/>
              <a:gd name="connsiteY1" fmla="*/ 0 h 6858000"/>
              <a:gd name="connsiteX2" fmla="*/ 10078116 w 10078116"/>
              <a:gd name="connsiteY2" fmla="*/ 0 h 6858000"/>
              <a:gd name="connsiteX3" fmla="*/ 10078116 w 1007811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078116" h="6858000">
                <a:moveTo>
                  <a:pt x="3793236" y="6858000"/>
                </a:moveTo>
                <a:lnTo>
                  <a:pt x="0" y="0"/>
                </a:lnTo>
                <a:lnTo>
                  <a:pt x="10078116" y="0"/>
                </a:lnTo>
                <a:lnTo>
                  <a:pt x="10078116" y="6858000"/>
                </a:lnTo>
                <a:close/>
              </a:path>
            </a:pathLst>
          </a:custGeom>
          <a:solidFill>
            <a:schemeClr val="accent1"/>
          </a:solid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6E3987A5-99A6-4B33-BAAF-53159635382E}"/>
              </a:ext>
            </a:extLst>
          </p:cNvPr>
          <p:cNvSpPr>
            <a:spLocks noGrp="1"/>
          </p:cNvSpPr>
          <p:nvPr>
            <p:ph type="title" hasCustomPrompt="1"/>
          </p:nvPr>
        </p:nvSpPr>
        <p:spPr>
          <a:xfrm>
            <a:off x="838200" y="5509419"/>
            <a:ext cx="4082142" cy="585788"/>
          </a:xfrm>
        </p:spPr>
        <p:txBody>
          <a:bodyPr>
            <a:normAutofit/>
          </a:bodyPr>
          <a:lstStyle>
            <a:lvl1pPr>
              <a:defRPr lang="en-US" sz="2800" kern="1200" spc="150" baseline="0" dirty="0">
                <a:solidFill>
                  <a:schemeClr val="tx1"/>
                </a:solidFill>
                <a:latin typeface="+mj-lt"/>
                <a:ea typeface="+mj-ea"/>
                <a:cs typeface="+mj-cs"/>
              </a:defRPr>
            </a:lvl1pPr>
          </a:lstStyle>
          <a:p>
            <a:r>
              <a:rPr lang="en-US"/>
              <a:t>CLICK TO EDIT TITLE</a:t>
            </a:r>
          </a:p>
        </p:txBody>
      </p:sp>
      <p:sp>
        <p:nvSpPr>
          <p:cNvPr id="16" name="Text Placeholder 15">
            <a:extLst>
              <a:ext uri="{FF2B5EF4-FFF2-40B4-BE49-F238E27FC236}">
                <a16:creationId xmlns:a16="http://schemas.microsoft.com/office/drawing/2014/main" id="{3BABF6CA-407C-4BF0-8234-1321A676E756}"/>
              </a:ext>
            </a:extLst>
          </p:cNvPr>
          <p:cNvSpPr>
            <a:spLocks noGrp="1"/>
          </p:cNvSpPr>
          <p:nvPr>
            <p:ph type="body" sz="quarter" idx="13"/>
          </p:nvPr>
        </p:nvSpPr>
        <p:spPr>
          <a:xfrm>
            <a:off x="166074" y="1507772"/>
            <a:ext cx="2141764" cy="514350"/>
          </a:xfrm>
        </p:spPr>
        <p:txBody>
          <a:bodyPr anchor="ctr">
            <a:normAutofit/>
          </a:bodyPr>
          <a:lstStyle>
            <a:lvl1pPr marL="0" indent="0" algn="r">
              <a:buNone/>
              <a:defRPr sz="2000"/>
            </a:lvl1pPr>
          </a:lstStyle>
          <a:p>
            <a:pPr lvl="0"/>
            <a:r>
              <a:rPr lang="en-US"/>
              <a:t>Click to edit Master text styles</a:t>
            </a:r>
          </a:p>
        </p:txBody>
      </p:sp>
      <p:sp>
        <p:nvSpPr>
          <p:cNvPr id="17" name="Text Placeholder 15">
            <a:extLst>
              <a:ext uri="{FF2B5EF4-FFF2-40B4-BE49-F238E27FC236}">
                <a16:creationId xmlns:a16="http://schemas.microsoft.com/office/drawing/2014/main" id="{76D8129B-5B68-421C-968C-3663C86EFC7C}"/>
              </a:ext>
            </a:extLst>
          </p:cNvPr>
          <p:cNvSpPr>
            <a:spLocks noGrp="1"/>
          </p:cNvSpPr>
          <p:nvPr>
            <p:ph type="body" sz="quarter" idx="14"/>
          </p:nvPr>
        </p:nvSpPr>
        <p:spPr>
          <a:xfrm>
            <a:off x="732131" y="2584097"/>
            <a:ext cx="2141764" cy="514350"/>
          </a:xfrm>
        </p:spPr>
        <p:txBody>
          <a:bodyPr anchor="ctr">
            <a:normAutofit/>
          </a:bodyPr>
          <a:lstStyle>
            <a:lvl1pPr marL="0" indent="0" algn="r">
              <a:buNone/>
              <a:defRPr sz="2000"/>
            </a:lvl1pPr>
          </a:lstStyle>
          <a:p>
            <a:pPr lvl="0"/>
            <a:r>
              <a:rPr lang="en-US"/>
              <a:t>Click to edit Master text styles</a:t>
            </a:r>
          </a:p>
        </p:txBody>
      </p:sp>
      <p:sp>
        <p:nvSpPr>
          <p:cNvPr id="18" name="Text Placeholder 15">
            <a:extLst>
              <a:ext uri="{FF2B5EF4-FFF2-40B4-BE49-F238E27FC236}">
                <a16:creationId xmlns:a16="http://schemas.microsoft.com/office/drawing/2014/main" id="{6C741DCA-8EBD-44F5-9D38-E938A628ADCD}"/>
              </a:ext>
            </a:extLst>
          </p:cNvPr>
          <p:cNvSpPr>
            <a:spLocks noGrp="1"/>
          </p:cNvSpPr>
          <p:nvPr>
            <p:ph type="body" sz="quarter" idx="15"/>
          </p:nvPr>
        </p:nvSpPr>
        <p:spPr>
          <a:xfrm>
            <a:off x="1338556" y="3660422"/>
            <a:ext cx="2141764" cy="514350"/>
          </a:xfrm>
        </p:spPr>
        <p:txBody>
          <a:bodyPr anchor="ctr">
            <a:normAutofit/>
          </a:bodyPr>
          <a:lstStyle>
            <a:lvl1pPr marL="0" indent="0" algn="r">
              <a:buNone/>
              <a:defRPr sz="2000"/>
            </a:lvl1pPr>
          </a:lstStyle>
          <a:p>
            <a:pPr lvl="0"/>
            <a:r>
              <a:rPr lang="en-US"/>
              <a:t>Click to edit Master text styles</a:t>
            </a:r>
          </a:p>
        </p:txBody>
      </p:sp>
      <p:sp>
        <p:nvSpPr>
          <p:cNvPr id="19" name="Text Placeholder 15">
            <a:extLst>
              <a:ext uri="{FF2B5EF4-FFF2-40B4-BE49-F238E27FC236}">
                <a16:creationId xmlns:a16="http://schemas.microsoft.com/office/drawing/2014/main" id="{5C43C6B1-A1BD-4A90-8B4B-F361C1BEDD26}"/>
              </a:ext>
            </a:extLst>
          </p:cNvPr>
          <p:cNvSpPr>
            <a:spLocks noGrp="1"/>
          </p:cNvSpPr>
          <p:nvPr>
            <p:ph type="body" sz="quarter" idx="16"/>
          </p:nvPr>
        </p:nvSpPr>
        <p:spPr>
          <a:xfrm>
            <a:off x="1922756" y="4736748"/>
            <a:ext cx="2141764" cy="514350"/>
          </a:xfrm>
        </p:spPr>
        <p:txBody>
          <a:bodyPr anchor="ctr">
            <a:normAutofit/>
          </a:bodyPr>
          <a:lstStyle>
            <a:lvl1pPr marL="0" indent="0" algn="r">
              <a:buNone/>
              <a:defRPr sz="2000"/>
            </a:lvl1pPr>
          </a:lstStyle>
          <a:p>
            <a:pPr lvl="0"/>
            <a:r>
              <a:rPr lang="en-US"/>
              <a:t>Click to edit Master text styles</a:t>
            </a:r>
          </a:p>
        </p:txBody>
      </p:sp>
      <p:sp>
        <p:nvSpPr>
          <p:cNvPr id="34" name="Text Placeholder 15">
            <a:extLst>
              <a:ext uri="{FF2B5EF4-FFF2-40B4-BE49-F238E27FC236}">
                <a16:creationId xmlns:a16="http://schemas.microsoft.com/office/drawing/2014/main" id="{0C66E1BD-33F0-4B94-BF94-CD4698F85C3D}"/>
              </a:ext>
            </a:extLst>
          </p:cNvPr>
          <p:cNvSpPr>
            <a:spLocks noGrp="1"/>
          </p:cNvSpPr>
          <p:nvPr>
            <p:ph type="body" sz="quarter" idx="17" hasCustomPrompt="1"/>
          </p:nvPr>
        </p:nvSpPr>
        <p:spPr>
          <a:xfrm>
            <a:off x="4401536" y="1613528"/>
            <a:ext cx="5102680" cy="1010842"/>
          </a:xfrm>
        </p:spPr>
        <p:txBody>
          <a:bodyPr anchor="t">
            <a:normAutofit/>
          </a:bodyPr>
          <a:lstStyle>
            <a:lvl1pPr marL="0" indent="0" algn="l">
              <a:lnSpc>
                <a:spcPct val="100000"/>
              </a:lnSpc>
              <a:buNone/>
              <a:defRPr sz="1400" spc="50" baseline="0"/>
            </a:lvl1pPr>
          </a:lstStyle>
          <a:p>
            <a:pPr lvl="0"/>
            <a:r>
              <a:rPr lang="en-US" dirty="0"/>
              <a:t>Click to edit master text style</a:t>
            </a:r>
          </a:p>
        </p:txBody>
      </p:sp>
      <p:sp>
        <p:nvSpPr>
          <p:cNvPr id="35" name="Text Placeholder 15">
            <a:extLst>
              <a:ext uri="{FF2B5EF4-FFF2-40B4-BE49-F238E27FC236}">
                <a16:creationId xmlns:a16="http://schemas.microsoft.com/office/drawing/2014/main" id="{2D4661B1-6559-407A-9AEC-A46A0570AE8F}"/>
              </a:ext>
            </a:extLst>
          </p:cNvPr>
          <p:cNvSpPr>
            <a:spLocks noGrp="1"/>
          </p:cNvSpPr>
          <p:nvPr>
            <p:ph type="body" sz="quarter" idx="18" hasCustomPrompt="1"/>
          </p:nvPr>
        </p:nvSpPr>
        <p:spPr>
          <a:xfrm>
            <a:off x="4986029" y="2682564"/>
            <a:ext cx="5102680" cy="1010842"/>
          </a:xfrm>
        </p:spPr>
        <p:txBody>
          <a:bodyPr anchor="t">
            <a:normAutofit/>
          </a:bodyPr>
          <a:lstStyle>
            <a:lvl1pPr marL="0" indent="0" algn="l">
              <a:lnSpc>
                <a:spcPct val="100000"/>
              </a:lnSpc>
              <a:buNone/>
              <a:defRPr sz="1400" spc="50" baseline="0"/>
            </a:lvl1pPr>
          </a:lstStyle>
          <a:p>
            <a:pPr lvl="0"/>
            <a:r>
              <a:rPr lang="en-US"/>
              <a:t>Click to edit master text style</a:t>
            </a:r>
          </a:p>
        </p:txBody>
      </p:sp>
      <p:sp>
        <p:nvSpPr>
          <p:cNvPr id="36" name="Text Placeholder 15">
            <a:extLst>
              <a:ext uri="{FF2B5EF4-FFF2-40B4-BE49-F238E27FC236}">
                <a16:creationId xmlns:a16="http://schemas.microsoft.com/office/drawing/2014/main" id="{DCC983F7-6A25-42C0-811C-EA32138C5B80}"/>
              </a:ext>
            </a:extLst>
          </p:cNvPr>
          <p:cNvSpPr>
            <a:spLocks noGrp="1"/>
          </p:cNvSpPr>
          <p:nvPr>
            <p:ph type="body" sz="quarter" idx="19" hasCustomPrompt="1"/>
          </p:nvPr>
        </p:nvSpPr>
        <p:spPr>
          <a:xfrm>
            <a:off x="5576938" y="3755394"/>
            <a:ext cx="5102680" cy="1010842"/>
          </a:xfrm>
        </p:spPr>
        <p:txBody>
          <a:bodyPr anchor="t">
            <a:normAutofit/>
          </a:bodyPr>
          <a:lstStyle>
            <a:lvl1pPr marL="0" indent="0" algn="l">
              <a:lnSpc>
                <a:spcPct val="100000"/>
              </a:lnSpc>
              <a:buNone/>
              <a:defRPr sz="1400" spc="50" baseline="0"/>
            </a:lvl1pPr>
          </a:lstStyle>
          <a:p>
            <a:pPr lvl="0"/>
            <a:r>
              <a:rPr lang="en-US"/>
              <a:t>Click to edit master text style</a:t>
            </a:r>
          </a:p>
        </p:txBody>
      </p:sp>
      <p:sp>
        <p:nvSpPr>
          <p:cNvPr id="37" name="Text Placeholder 15">
            <a:extLst>
              <a:ext uri="{FF2B5EF4-FFF2-40B4-BE49-F238E27FC236}">
                <a16:creationId xmlns:a16="http://schemas.microsoft.com/office/drawing/2014/main" id="{E83DA0EB-27DD-416A-8DA5-4AFDC8587E5C}"/>
              </a:ext>
            </a:extLst>
          </p:cNvPr>
          <p:cNvSpPr>
            <a:spLocks noGrp="1"/>
          </p:cNvSpPr>
          <p:nvPr>
            <p:ph type="body" sz="quarter" idx="20" hasCustomPrompt="1"/>
          </p:nvPr>
        </p:nvSpPr>
        <p:spPr>
          <a:xfrm>
            <a:off x="6175280" y="4824430"/>
            <a:ext cx="5102680" cy="1010842"/>
          </a:xfrm>
        </p:spPr>
        <p:txBody>
          <a:bodyPr anchor="t">
            <a:normAutofit/>
          </a:bodyPr>
          <a:lstStyle>
            <a:lvl1pPr marL="0" indent="0" algn="l">
              <a:lnSpc>
                <a:spcPct val="100000"/>
              </a:lnSpc>
              <a:buNone/>
              <a:defRPr sz="1400" spc="50" baseline="0"/>
            </a:lvl1pPr>
          </a:lstStyle>
          <a:p>
            <a:pPr lvl="0"/>
            <a:r>
              <a:rPr lang="en-US"/>
              <a:t>Click to edit master text style</a:t>
            </a:r>
          </a:p>
        </p:txBody>
      </p:sp>
      <p:sp>
        <p:nvSpPr>
          <p:cNvPr id="5" name="Date Placeholder 4">
            <a:extLst>
              <a:ext uri="{FF2B5EF4-FFF2-40B4-BE49-F238E27FC236}">
                <a16:creationId xmlns:a16="http://schemas.microsoft.com/office/drawing/2014/main" id="{874DC36F-5D3E-439D-80B5-32633FC34434}"/>
              </a:ext>
            </a:extLst>
          </p:cNvPr>
          <p:cNvSpPr>
            <a:spLocks noGrp="1"/>
          </p:cNvSpPr>
          <p:nvPr>
            <p:ph type="dt" sz="half" idx="10"/>
          </p:nvPr>
        </p:nvSpPr>
        <p:spPr/>
        <p:txBody>
          <a:bodyPr/>
          <a:lstStyle>
            <a:lvl1pPr>
              <a:defRPr sz="900">
                <a:solidFill>
                  <a:srgbClr val="898989"/>
                </a:solidFill>
              </a:defRPr>
            </a:lvl1pPr>
          </a:lstStyle>
          <a:p>
            <a:r>
              <a:rPr lang="en-US" dirty="0"/>
              <a:t>20XX</a:t>
            </a:r>
          </a:p>
        </p:txBody>
      </p:sp>
      <p:sp>
        <p:nvSpPr>
          <p:cNvPr id="6" name="Footer Placeholder 5">
            <a:extLst>
              <a:ext uri="{FF2B5EF4-FFF2-40B4-BE49-F238E27FC236}">
                <a16:creationId xmlns:a16="http://schemas.microsoft.com/office/drawing/2014/main" id="{6C710A8A-CEC9-4787-A745-C28DD965F7DD}"/>
              </a:ext>
            </a:extLst>
          </p:cNvPr>
          <p:cNvSpPr>
            <a:spLocks noGrp="1"/>
          </p:cNvSpPr>
          <p:nvPr>
            <p:ph type="ftr" sz="quarter" idx="11"/>
          </p:nvPr>
        </p:nvSpPr>
        <p:spPr>
          <a:xfrm>
            <a:off x="6749143" y="6356350"/>
            <a:ext cx="3775981" cy="365125"/>
          </a:xfrm>
        </p:spPr>
        <p:txBody>
          <a:bodyPr/>
          <a:lstStyle>
            <a:lvl1pPr>
              <a:defRPr sz="900"/>
            </a:lvl1pPr>
          </a:lstStyle>
          <a:p>
            <a:r>
              <a:rPr lang="en-US" dirty="0"/>
              <a:t>PRESENTATION TITLE</a:t>
            </a:r>
          </a:p>
        </p:txBody>
      </p:sp>
      <p:sp>
        <p:nvSpPr>
          <p:cNvPr id="7" name="Slide Number Placeholder 6">
            <a:extLst>
              <a:ext uri="{FF2B5EF4-FFF2-40B4-BE49-F238E27FC236}">
                <a16:creationId xmlns:a16="http://schemas.microsoft.com/office/drawing/2014/main" id="{4162BD04-8F01-472A-9456-4702A2218BB5}"/>
              </a:ext>
            </a:extLst>
          </p:cNvPr>
          <p:cNvSpPr>
            <a:spLocks noGrp="1"/>
          </p:cNvSpPr>
          <p:nvPr>
            <p:ph type="sldNum" sz="quarter" idx="12"/>
          </p:nvPr>
        </p:nvSpPr>
        <p:spPr>
          <a:xfrm>
            <a:off x="10810874" y="6356350"/>
            <a:ext cx="542925" cy="365125"/>
          </a:xfrm>
        </p:spPr>
        <p:txBody>
          <a:bodyPr/>
          <a:lstStyle>
            <a:lvl1pPr>
              <a:defRPr sz="900"/>
            </a:lvl1pPr>
          </a:lstStyle>
          <a:p>
            <a:fld id="{A49DFD55-3C28-40EF-9E31-A92D2E4017FF}" type="slidenum">
              <a:rPr lang="en-US" smtClean="0"/>
              <a:pPr/>
              <a:t>‹#›</a:t>
            </a:fld>
            <a:endParaRPr lang="en-US" dirty="0"/>
          </a:p>
        </p:txBody>
      </p:sp>
      <p:cxnSp>
        <p:nvCxnSpPr>
          <p:cNvPr id="3" name="Straight Connector 2">
            <a:extLst>
              <a:ext uri="{FF2B5EF4-FFF2-40B4-BE49-F238E27FC236}">
                <a16:creationId xmlns:a16="http://schemas.microsoft.com/office/drawing/2014/main" id="{D3795F91-C721-4363-956D-756673AE7957}"/>
              </a:ext>
              <a:ext uri="{C183D7F6-B498-43B3-948B-1728B52AA6E4}">
                <adec:decorative xmlns:adec="http://schemas.microsoft.com/office/drawing/2017/decorative" val="1"/>
              </a:ext>
            </a:extLst>
          </p:cNvPr>
          <p:cNvCxnSpPr>
            <a:cxnSpLocks/>
          </p:cNvCxnSpPr>
          <p:nvPr userDrawn="1"/>
        </p:nvCxnSpPr>
        <p:spPr>
          <a:xfrm>
            <a:off x="4353515" y="5023933"/>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4" name="Straight Connector 3">
            <a:extLst>
              <a:ext uri="{FF2B5EF4-FFF2-40B4-BE49-F238E27FC236}">
                <a16:creationId xmlns:a16="http://schemas.microsoft.com/office/drawing/2014/main" id="{8AC14461-E27D-413D-B31A-47B74646AF25}"/>
              </a:ext>
              <a:ext uri="{C183D7F6-B498-43B3-948B-1728B52AA6E4}">
                <adec:decorative xmlns:adec="http://schemas.microsoft.com/office/drawing/2017/decorative" val="1"/>
              </a:ext>
            </a:extLst>
          </p:cNvPr>
          <p:cNvCxnSpPr>
            <a:cxnSpLocks/>
          </p:cNvCxnSpPr>
          <p:nvPr userDrawn="1"/>
        </p:nvCxnSpPr>
        <p:spPr>
          <a:xfrm>
            <a:off x="3759917" y="3948451"/>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8" name="Straight Connector 7">
            <a:extLst>
              <a:ext uri="{FF2B5EF4-FFF2-40B4-BE49-F238E27FC236}">
                <a16:creationId xmlns:a16="http://schemas.microsoft.com/office/drawing/2014/main" id="{4D6AEA4C-7710-4829-BA87-8DD77F15932C}"/>
              </a:ext>
              <a:ext uri="{C183D7F6-B498-43B3-948B-1728B52AA6E4}">
                <adec:decorative xmlns:adec="http://schemas.microsoft.com/office/drawing/2017/decorative" val="1"/>
              </a:ext>
            </a:extLst>
          </p:cNvPr>
          <p:cNvCxnSpPr>
            <a:cxnSpLocks/>
          </p:cNvCxnSpPr>
          <p:nvPr userDrawn="1"/>
        </p:nvCxnSpPr>
        <p:spPr>
          <a:xfrm>
            <a:off x="3173453" y="2872686"/>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9" name="Straight Connector 8">
            <a:extLst>
              <a:ext uri="{FF2B5EF4-FFF2-40B4-BE49-F238E27FC236}">
                <a16:creationId xmlns:a16="http://schemas.microsoft.com/office/drawing/2014/main" id="{E9BD473E-6203-491C-87AC-54AC0AB23333}"/>
              </a:ext>
              <a:ext uri="{C183D7F6-B498-43B3-948B-1728B52AA6E4}">
                <adec:decorative xmlns:adec="http://schemas.microsoft.com/office/drawing/2017/decorative" val="1"/>
              </a:ext>
            </a:extLst>
          </p:cNvPr>
          <p:cNvCxnSpPr>
            <a:cxnSpLocks/>
          </p:cNvCxnSpPr>
          <p:nvPr userDrawn="1"/>
        </p:nvCxnSpPr>
        <p:spPr>
          <a:xfrm>
            <a:off x="2586263" y="1796083"/>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11652594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Two Conten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2933700" y="892177"/>
            <a:ext cx="8421688" cy="1325563"/>
          </a:xfrm>
        </p:spPr>
        <p:txBody>
          <a:bodyPr>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2933700" y="2776936"/>
            <a:ext cx="3924300"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a:t>
            </a:r>
          </a:p>
        </p:txBody>
      </p:sp>
      <p:sp>
        <p:nvSpPr>
          <p:cNvPr id="4" name="Content Placeholder 3">
            <a:extLst>
              <a:ext uri="{FF2B5EF4-FFF2-40B4-BE49-F238E27FC236}">
                <a16:creationId xmlns:a16="http://schemas.microsoft.com/office/drawing/2014/main" id="{AC9B20CF-6B91-4562-B799-0ABDAEBC0D2A}"/>
              </a:ext>
            </a:extLst>
          </p:cNvPr>
          <p:cNvSpPr>
            <a:spLocks noGrp="1"/>
          </p:cNvSpPr>
          <p:nvPr>
            <p:ph sz="half" idx="2"/>
          </p:nvPr>
        </p:nvSpPr>
        <p:spPr>
          <a:xfrm>
            <a:off x="2933700" y="3834606"/>
            <a:ext cx="3924300"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374FC39-67F6-42EA-BCD1-F69AE2F0F22D}"/>
              </a:ext>
            </a:extLst>
          </p:cNvPr>
          <p:cNvSpPr>
            <a:spLocks noGrp="1"/>
          </p:cNvSpPr>
          <p:nvPr>
            <p:ph type="body" sz="quarter" idx="3" hasCustomPrompt="1"/>
          </p:nvPr>
        </p:nvSpPr>
        <p:spPr>
          <a:xfrm>
            <a:off x="7410173" y="2776936"/>
            <a:ext cx="3943627"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000"/>
              </a:spcBef>
              <a:buFont typeface="Arial" panose="020B0604020202020204" pitchFamily="34" charset="0"/>
              <a:buNone/>
            </a:pPr>
            <a:r>
              <a:rPr lang="en-US"/>
              <a:t>CLICK TO EDIT MASTER TEXT</a:t>
            </a:r>
          </a:p>
        </p:txBody>
      </p:sp>
      <p:sp>
        <p:nvSpPr>
          <p:cNvPr id="6" name="Content Placeholder 5">
            <a:extLst>
              <a:ext uri="{FF2B5EF4-FFF2-40B4-BE49-F238E27FC236}">
                <a16:creationId xmlns:a16="http://schemas.microsoft.com/office/drawing/2014/main" id="{B36EE64B-44BF-4634-97BC-5ED74C6DF280}"/>
              </a:ext>
            </a:extLst>
          </p:cNvPr>
          <p:cNvSpPr>
            <a:spLocks noGrp="1"/>
          </p:cNvSpPr>
          <p:nvPr>
            <p:ph sz="quarter" idx="4"/>
          </p:nvPr>
        </p:nvSpPr>
        <p:spPr>
          <a:xfrm>
            <a:off x="7410173" y="3834606"/>
            <a:ext cx="3943627"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pic>
        <p:nvPicPr>
          <p:cNvPr id="11" name="Graphic 10">
            <a:extLst>
              <a:ext uri="{FF2B5EF4-FFF2-40B4-BE49-F238E27FC236}">
                <a16:creationId xmlns:a16="http://schemas.microsoft.com/office/drawing/2014/main" id="{EE24E1DB-1F20-4C28-8069-D9219D1F8BBD}"/>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39434" t="20278" b="22673"/>
          <a:stretch/>
        </p:blipFill>
        <p:spPr>
          <a:xfrm>
            <a:off x="25785" y="0"/>
            <a:ext cx="4368030" cy="3912394"/>
          </a:xfrm>
          <a:prstGeom prst="rect">
            <a:avLst/>
          </a:prstGeom>
        </p:spPr>
      </p:pic>
    </p:spTree>
    <p:extLst>
      <p:ext uri="{BB962C8B-B14F-4D97-AF65-F5344CB8AC3E}">
        <p14:creationId xmlns:p14="http://schemas.microsoft.com/office/powerpoint/2010/main" val="24324519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ree Conten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885156" y="892177"/>
            <a:ext cx="8421688" cy="1325563"/>
          </a:xfrm>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1243104" y="2776936"/>
            <a:ext cx="2882475"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a:t>
            </a:r>
          </a:p>
        </p:txBody>
      </p:sp>
      <p:sp>
        <p:nvSpPr>
          <p:cNvPr id="4" name="Content Placeholder 3">
            <a:extLst>
              <a:ext uri="{FF2B5EF4-FFF2-40B4-BE49-F238E27FC236}">
                <a16:creationId xmlns:a16="http://schemas.microsoft.com/office/drawing/2014/main" id="{AC9B20CF-6B91-4562-B799-0ABDAEBC0D2A}"/>
              </a:ext>
            </a:extLst>
          </p:cNvPr>
          <p:cNvSpPr>
            <a:spLocks noGrp="1"/>
          </p:cNvSpPr>
          <p:nvPr>
            <p:ph sz="half" idx="2"/>
          </p:nvPr>
        </p:nvSpPr>
        <p:spPr>
          <a:xfrm>
            <a:off x="1243104" y="3834606"/>
            <a:ext cx="2882475"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374FC39-67F6-42EA-BCD1-F69AE2F0F22D}"/>
              </a:ext>
            </a:extLst>
          </p:cNvPr>
          <p:cNvSpPr>
            <a:spLocks noGrp="1"/>
          </p:cNvSpPr>
          <p:nvPr>
            <p:ph type="body" sz="quarter" idx="3" hasCustomPrompt="1"/>
          </p:nvPr>
        </p:nvSpPr>
        <p:spPr>
          <a:xfrm>
            <a:off x="4647665" y="2776936"/>
            <a:ext cx="2896671"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000"/>
              </a:spcBef>
              <a:buFont typeface="Arial" panose="020B0604020202020204" pitchFamily="34" charset="0"/>
              <a:buNone/>
            </a:pPr>
            <a:r>
              <a:rPr lang="en-US"/>
              <a:t>CLICK TO EDIT MASTER TEXT</a:t>
            </a:r>
          </a:p>
        </p:txBody>
      </p:sp>
      <p:sp>
        <p:nvSpPr>
          <p:cNvPr id="6" name="Content Placeholder 5">
            <a:extLst>
              <a:ext uri="{FF2B5EF4-FFF2-40B4-BE49-F238E27FC236}">
                <a16:creationId xmlns:a16="http://schemas.microsoft.com/office/drawing/2014/main" id="{B36EE64B-44BF-4634-97BC-5ED74C6DF280}"/>
              </a:ext>
            </a:extLst>
          </p:cNvPr>
          <p:cNvSpPr>
            <a:spLocks noGrp="1"/>
          </p:cNvSpPr>
          <p:nvPr>
            <p:ph sz="quarter" idx="4"/>
          </p:nvPr>
        </p:nvSpPr>
        <p:spPr>
          <a:xfrm>
            <a:off x="4647665" y="3834606"/>
            <a:ext cx="2896671"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2">
            <a:extLst>
              <a:ext uri="{FF2B5EF4-FFF2-40B4-BE49-F238E27FC236}">
                <a16:creationId xmlns:a16="http://schemas.microsoft.com/office/drawing/2014/main" id="{1F60A771-8BBC-4565-AB09-402DA7CB2780}"/>
              </a:ext>
            </a:extLst>
          </p:cNvPr>
          <p:cNvSpPr>
            <a:spLocks noGrp="1"/>
          </p:cNvSpPr>
          <p:nvPr>
            <p:ph type="body" idx="13" hasCustomPrompt="1"/>
          </p:nvPr>
        </p:nvSpPr>
        <p:spPr>
          <a:xfrm>
            <a:off x="8066421" y="2776936"/>
            <a:ext cx="2882475"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a:t>
            </a:r>
          </a:p>
        </p:txBody>
      </p:sp>
      <p:sp>
        <p:nvSpPr>
          <p:cNvPr id="22" name="Content Placeholder 3">
            <a:extLst>
              <a:ext uri="{FF2B5EF4-FFF2-40B4-BE49-F238E27FC236}">
                <a16:creationId xmlns:a16="http://schemas.microsoft.com/office/drawing/2014/main" id="{C464A9BD-B815-4632-8F54-6EB70E48BAFF}"/>
              </a:ext>
            </a:extLst>
          </p:cNvPr>
          <p:cNvSpPr>
            <a:spLocks noGrp="1"/>
          </p:cNvSpPr>
          <p:nvPr>
            <p:ph sz="half" idx="14"/>
          </p:nvPr>
        </p:nvSpPr>
        <p:spPr>
          <a:xfrm>
            <a:off x="8066421" y="3834606"/>
            <a:ext cx="2882475"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grpSp>
        <p:nvGrpSpPr>
          <p:cNvPr id="10" name="Group 9">
            <a:extLst>
              <a:ext uri="{FF2B5EF4-FFF2-40B4-BE49-F238E27FC236}">
                <a16:creationId xmlns:a16="http://schemas.microsoft.com/office/drawing/2014/main" id="{B2368EF4-1233-48C7-8DB5-75844BFCD594}"/>
              </a:ext>
              <a:ext uri="{C183D7F6-B498-43B3-948B-1728B52AA6E4}">
                <adec:decorative xmlns:adec="http://schemas.microsoft.com/office/drawing/2017/decorative" val="1"/>
              </a:ext>
            </a:extLst>
          </p:cNvPr>
          <p:cNvGrpSpPr/>
          <p:nvPr userDrawn="1"/>
        </p:nvGrpSpPr>
        <p:grpSpPr>
          <a:xfrm>
            <a:off x="0" y="0"/>
            <a:ext cx="2238376" cy="3105150"/>
            <a:chOff x="0" y="0"/>
            <a:chExt cx="2238376" cy="3105150"/>
          </a:xfrm>
        </p:grpSpPr>
        <p:cxnSp>
          <p:nvCxnSpPr>
            <p:cNvPr id="16" name="Straight Connector 15">
              <a:extLst>
                <a:ext uri="{FF2B5EF4-FFF2-40B4-BE49-F238E27FC236}">
                  <a16:creationId xmlns:a16="http://schemas.microsoft.com/office/drawing/2014/main" id="{463D7850-C2A6-43CE-BBE4-8E81A0A593BF}"/>
                </a:ext>
              </a:extLst>
            </p:cNvPr>
            <p:cNvCxnSpPr>
              <a:cxnSpLocks/>
            </p:cNvCxnSpPr>
            <p:nvPr userDrawn="1"/>
          </p:nvCxnSpPr>
          <p:spPr>
            <a:xfrm flipH="1">
              <a:off x="0" y="0"/>
              <a:ext cx="1238250" cy="310515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EBAD3E03-2E3B-440C-9105-6F9D33006D66}"/>
                </a:ext>
              </a:extLst>
            </p:cNvPr>
            <p:cNvCxnSpPr>
              <a:cxnSpLocks/>
            </p:cNvCxnSpPr>
            <p:nvPr userDrawn="1"/>
          </p:nvCxnSpPr>
          <p:spPr>
            <a:xfrm flipH="1">
              <a:off x="0" y="0"/>
              <a:ext cx="2238376" cy="24765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118896713"/>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ummar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3821F-4537-4AE7-8829-C2E3AE60F6E1}"/>
              </a:ext>
            </a:extLst>
          </p:cNvPr>
          <p:cNvSpPr>
            <a:spLocks noGrp="1"/>
          </p:cNvSpPr>
          <p:nvPr>
            <p:ph type="title" hasCustomPrompt="1"/>
          </p:nvPr>
        </p:nvSpPr>
        <p:spPr>
          <a:xfrm>
            <a:off x="5476875" y="1671639"/>
            <a:ext cx="5111750" cy="1204912"/>
          </a:xfrm>
        </p:spPr>
        <p:txBody>
          <a:bodyPr anchor="b">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92FD4279-EA62-4397-878A-73F4948DB176}"/>
              </a:ext>
            </a:extLst>
          </p:cNvPr>
          <p:cNvSpPr>
            <a:spLocks noGrp="1"/>
          </p:cNvSpPr>
          <p:nvPr>
            <p:ph type="body" idx="1"/>
          </p:nvPr>
        </p:nvSpPr>
        <p:spPr>
          <a:xfrm>
            <a:off x="5476875" y="3660774"/>
            <a:ext cx="5111750" cy="1525588"/>
          </a:xfrm>
        </p:spPr>
        <p:txBody>
          <a:bodyPr>
            <a:normAutofit/>
          </a:bodyPr>
          <a:lstStyle>
            <a:lvl1pPr marL="0" indent="0">
              <a:lnSpc>
                <a:spcPct val="100000"/>
              </a:lnSpc>
              <a:buNone/>
              <a:defRPr sz="1400" spc="5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grpSp>
        <p:nvGrpSpPr>
          <p:cNvPr id="4" name="Group 3">
            <a:extLst>
              <a:ext uri="{FF2B5EF4-FFF2-40B4-BE49-F238E27FC236}">
                <a16:creationId xmlns:a16="http://schemas.microsoft.com/office/drawing/2014/main" id="{D74AA03A-263D-4B5F-B05B-7D6923A9A4D3}"/>
              </a:ext>
            </a:extLst>
          </p:cNvPr>
          <p:cNvGrpSpPr/>
          <p:nvPr userDrawn="1"/>
        </p:nvGrpSpPr>
        <p:grpSpPr>
          <a:xfrm>
            <a:off x="0" y="0"/>
            <a:ext cx="4762501" cy="5186363"/>
            <a:chOff x="0" y="0"/>
            <a:chExt cx="4762501" cy="5186363"/>
          </a:xfrm>
        </p:grpSpPr>
        <p:cxnSp>
          <p:nvCxnSpPr>
            <p:cNvPr id="23" name="Straight Connector 22">
              <a:extLst>
                <a:ext uri="{FF2B5EF4-FFF2-40B4-BE49-F238E27FC236}">
                  <a16:creationId xmlns:a16="http://schemas.microsoft.com/office/drawing/2014/main" id="{D87F08D6-2CA7-4A5A-BE34-07113DCA535D}"/>
                </a:ext>
              </a:extLst>
            </p:cNvPr>
            <p:cNvCxnSpPr>
              <a:cxnSpLocks/>
            </p:cNvCxnSpPr>
            <p:nvPr userDrawn="1"/>
          </p:nvCxnSpPr>
          <p:spPr>
            <a:xfrm flipH="1" flipV="1">
              <a:off x="0" y="876300"/>
              <a:ext cx="4762500" cy="1628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A768C87F-B9C3-4DFF-8454-F3F52CE4346B}"/>
                </a:ext>
              </a:extLst>
            </p:cNvPr>
            <p:cNvCxnSpPr>
              <a:cxnSpLocks/>
            </p:cNvCxnSpPr>
            <p:nvPr userDrawn="1"/>
          </p:nvCxnSpPr>
          <p:spPr>
            <a:xfrm flipH="1" flipV="1">
              <a:off x="2638425" y="0"/>
              <a:ext cx="2124076" cy="51863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1" name="Date Placeholder 6">
            <a:extLst>
              <a:ext uri="{FF2B5EF4-FFF2-40B4-BE49-F238E27FC236}">
                <a16:creationId xmlns:a16="http://schemas.microsoft.com/office/drawing/2014/main" id="{71F34533-9677-48AF-9374-976825F4BB7E}"/>
              </a:ext>
            </a:extLst>
          </p:cNvPr>
          <p:cNvSpPr>
            <a:spLocks noGrp="1"/>
          </p:cNvSpPr>
          <p:nvPr>
            <p:ph type="dt" sz="half" idx="10"/>
          </p:nvPr>
        </p:nvSpPr>
        <p:spPr>
          <a:xfrm>
            <a:off x="838200" y="6356350"/>
            <a:ext cx="2743200" cy="365125"/>
          </a:xfrm>
        </p:spPr>
        <p:txBody>
          <a:bodyPr/>
          <a:lstStyle>
            <a:lvl1pPr>
              <a:defRPr sz="900"/>
            </a:lvl1pPr>
          </a:lstStyle>
          <a:p>
            <a:r>
              <a:rPr lang="en-US" dirty="0"/>
              <a:t>20XX</a:t>
            </a:r>
          </a:p>
        </p:txBody>
      </p:sp>
      <p:sp>
        <p:nvSpPr>
          <p:cNvPr id="22" name="Footer Placeholder 7">
            <a:extLst>
              <a:ext uri="{FF2B5EF4-FFF2-40B4-BE49-F238E27FC236}">
                <a16:creationId xmlns:a16="http://schemas.microsoft.com/office/drawing/2014/main" id="{4FAB8A26-B99E-4F96-8327-A932A14F2C03}"/>
              </a:ext>
            </a:extLst>
          </p:cNvPr>
          <p:cNvSpPr>
            <a:spLocks noGrp="1"/>
          </p:cNvSpPr>
          <p:nvPr>
            <p:ph type="ftr" sz="quarter" idx="11"/>
          </p:nvPr>
        </p:nvSpPr>
        <p:spPr>
          <a:xfrm>
            <a:off x="4038600" y="6356350"/>
            <a:ext cx="4114800" cy="365125"/>
          </a:xfrm>
        </p:spPr>
        <p:txBody>
          <a:bodyPr/>
          <a:lstStyle>
            <a:lvl1pPr>
              <a:defRPr sz="900"/>
            </a:lvl1pPr>
          </a:lstStyle>
          <a:p>
            <a:r>
              <a:rPr lang="en-US" dirty="0"/>
              <a:t>PRESENTATION TITLE</a:t>
            </a:r>
          </a:p>
        </p:txBody>
      </p:sp>
      <p:sp>
        <p:nvSpPr>
          <p:cNvPr id="24" name="Slide Number Placeholder 8">
            <a:extLst>
              <a:ext uri="{FF2B5EF4-FFF2-40B4-BE49-F238E27FC236}">
                <a16:creationId xmlns:a16="http://schemas.microsoft.com/office/drawing/2014/main" id="{EB0962D2-BCC3-48AB-A769-2A7327D29191}"/>
              </a:ext>
            </a:extLst>
          </p:cNvPr>
          <p:cNvSpPr>
            <a:spLocks noGrp="1"/>
          </p:cNvSpPr>
          <p:nvPr>
            <p:ph type="sldNum" sz="quarter" idx="12"/>
          </p:nvPr>
        </p:nvSpPr>
        <p:spPr>
          <a:xfrm>
            <a:off x="8610600" y="6356350"/>
            <a:ext cx="2743200"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917780591"/>
      </p:ext>
    </p:extLst>
  </p:cSld>
  <p:clrMapOvr>
    <a:masterClrMapping/>
  </p:clrMapOvr>
  <p:extLst>
    <p:ext uri="{DCECCB84-F9BA-43D5-87BE-67443E8EF086}">
      <p15:sldGuideLst xmlns:p15="http://schemas.microsoft.com/office/powerpoint/2012/main">
        <p15:guide id="1" pos="300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Closing">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4267200" y="1615736"/>
            <a:ext cx="4179570" cy="1524735"/>
          </a:xfrm>
        </p:spPr>
        <p:txBody>
          <a:bodyPr anchor="b">
            <a:noAutofit/>
          </a:bodyPr>
          <a:lstStyle>
            <a:lvl1pPr algn="l">
              <a:defRPr sz="3600" spc="150" baseline="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55457758-A125-4CEA-A3D5-CBD010417BD2}"/>
              </a:ext>
            </a:extLst>
          </p:cNvPr>
          <p:cNvSpPr>
            <a:spLocks noGrp="1"/>
          </p:cNvSpPr>
          <p:nvPr>
            <p:ph type="subTitle" idx="1"/>
          </p:nvPr>
        </p:nvSpPr>
        <p:spPr>
          <a:xfrm>
            <a:off x="4267200" y="3238103"/>
            <a:ext cx="4179570" cy="1371997"/>
          </a:xfrm>
        </p:spPr>
        <p:txBody>
          <a:bodyPr>
            <a:normAutofit/>
          </a:bodyPr>
          <a:lstStyle>
            <a:lvl1pPr marL="0" indent="0" algn="l">
              <a:lnSpc>
                <a:spcPct val="150000"/>
              </a:lnSpc>
              <a:buNone/>
              <a:defRPr sz="1400" spc="5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6" name="Graphic 5">
            <a:extLst>
              <a:ext uri="{FF2B5EF4-FFF2-40B4-BE49-F238E27FC236}">
                <a16:creationId xmlns:a16="http://schemas.microsoft.com/office/drawing/2014/main" id="{ED3361C9-310A-4255-A94E-B77588962DA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3176938" cy="6858000"/>
          </a:xfrm>
          <a:prstGeom prst="rect">
            <a:avLst/>
          </a:prstGeom>
        </p:spPr>
      </p:pic>
      <p:sp>
        <p:nvSpPr>
          <p:cNvPr id="9" name="Date Placeholder 6">
            <a:extLst>
              <a:ext uri="{FF2B5EF4-FFF2-40B4-BE49-F238E27FC236}">
                <a16:creationId xmlns:a16="http://schemas.microsoft.com/office/drawing/2014/main" id="{BF358517-D7B7-40D0-A9D0-B650C80898AC}"/>
              </a:ext>
            </a:extLst>
          </p:cNvPr>
          <p:cNvSpPr>
            <a:spLocks noGrp="1"/>
          </p:cNvSpPr>
          <p:nvPr>
            <p:ph type="dt" sz="half" idx="10"/>
          </p:nvPr>
        </p:nvSpPr>
        <p:spPr>
          <a:xfrm>
            <a:off x="4267200" y="6356350"/>
            <a:ext cx="1774371" cy="365125"/>
          </a:xfrm>
        </p:spPr>
        <p:txBody>
          <a:bodyPr/>
          <a:lstStyle>
            <a:lvl1pPr>
              <a:defRPr sz="900"/>
            </a:lvl1pPr>
          </a:lstStyle>
          <a:p>
            <a:r>
              <a:rPr lang="en-US" dirty="0"/>
              <a:t>20XX</a:t>
            </a:r>
          </a:p>
        </p:txBody>
      </p:sp>
      <p:sp>
        <p:nvSpPr>
          <p:cNvPr id="10" name="Footer Placeholder 7">
            <a:extLst>
              <a:ext uri="{FF2B5EF4-FFF2-40B4-BE49-F238E27FC236}">
                <a16:creationId xmlns:a16="http://schemas.microsoft.com/office/drawing/2014/main" id="{6026D44C-0B39-4DE1-A0FC-5615DDAAE3CE}"/>
              </a:ext>
            </a:extLst>
          </p:cNvPr>
          <p:cNvSpPr>
            <a:spLocks noGrp="1"/>
          </p:cNvSpPr>
          <p:nvPr>
            <p:ph type="ftr" sz="quarter" idx="11"/>
          </p:nvPr>
        </p:nvSpPr>
        <p:spPr>
          <a:xfrm>
            <a:off x="6479721" y="6356350"/>
            <a:ext cx="2661557" cy="365125"/>
          </a:xfrm>
        </p:spPr>
        <p:txBody>
          <a:bodyPr/>
          <a:lstStyle>
            <a:lvl1pPr>
              <a:defRPr sz="900"/>
            </a:lvl1pPr>
          </a:lstStyle>
          <a:p>
            <a:r>
              <a:rPr lang="en-US" dirty="0"/>
              <a:t>PRESENTATION TITLE</a:t>
            </a:r>
          </a:p>
        </p:txBody>
      </p:sp>
      <p:sp>
        <p:nvSpPr>
          <p:cNvPr id="11" name="Slide Number Placeholder 8">
            <a:extLst>
              <a:ext uri="{FF2B5EF4-FFF2-40B4-BE49-F238E27FC236}">
                <a16:creationId xmlns:a16="http://schemas.microsoft.com/office/drawing/2014/main" id="{0F8222B4-B618-42C4-8BDB-D2E4DF2F22C3}"/>
              </a:ext>
            </a:extLst>
          </p:cNvPr>
          <p:cNvSpPr>
            <a:spLocks noGrp="1"/>
          </p:cNvSpPr>
          <p:nvPr>
            <p:ph type="sldNum" sz="quarter" idx="12"/>
          </p:nvPr>
        </p:nvSpPr>
        <p:spPr>
          <a:xfrm>
            <a:off x="9579428" y="6356350"/>
            <a:ext cx="1774371"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1291140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Agenda">
    <p:bg>
      <p:bgPr>
        <a:solidFill>
          <a:schemeClr val="tx1"/>
        </a:solidFill>
        <a:effectLst/>
      </p:bgPr>
    </p:bg>
    <p:spTree>
      <p:nvGrpSpPr>
        <p:cNvPr id="1" name=""/>
        <p:cNvGrpSpPr/>
        <p:nvPr/>
      </p:nvGrpSpPr>
      <p:grpSpPr>
        <a:xfrm>
          <a:off x="0" y="0"/>
          <a:ext cx="0" cy="0"/>
          <a:chOff x="0" y="0"/>
          <a:chExt cx="0" cy="0"/>
        </a:xfrm>
      </p:grpSpPr>
      <p:pic>
        <p:nvPicPr>
          <p:cNvPr id="8" name="Graphic 7">
            <a:extLst>
              <a:ext uri="{FF2B5EF4-FFF2-40B4-BE49-F238E27FC236}">
                <a16:creationId xmlns:a16="http://schemas.microsoft.com/office/drawing/2014/main" id="{D514C6BF-376E-43E8-881D-2E767426990A}"/>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18301" r="28341" b="23071"/>
          <a:stretch/>
        </p:blipFill>
        <p:spPr>
          <a:xfrm>
            <a:off x="5488815" y="0"/>
            <a:ext cx="6703185" cy="6858000"/>
          </a:xfrm>
          <a:prstGeom prst="rect">
            <a:avLst/>
          </a:prstGeom>
        </p:spPr>
      </p:pic>
      <p:sp>
        <p:nvSpPr>
          <p:cNvPr id="2" name="Title 1">
            <a:extLst>
              <a:ext uri="{FF2B5EF4-FFF2-40B4-BE49-F238E27FC236}">
                <a16:creationId xmlns:a16="http://schemas.microsoft.com/office/drawing/2014/main" id="{3F0A9B92-C2D0-466A-A680-A35832C452B3}"/>
              </a:ext>
            </a:extLst>
          </p:cNvPr>
          <p:cNvSpPr>
            <a:spLocks noGrp="1"/>
          </p:cNvSpPr>
          <p:nvPr>
            <p:ph type="title" hasCustomPrompt="1"/>
          </p:nvPr>
        </p:nvSpPr>
        <p:spPr>
          <a:xfrm>
            <a:off x="1333500" y="1020445"/>
            <a:ext cx="2895600" cy="1325563"/>
          </a:xfrm>
        </p:spPr>
        <p:txBody>
          <a:bodyPr anchor="b">
            <a:normAutofit/>
          </a:bodyPr>
          <a:lstStyle>
            <a:lvl1pPr>
              <a:defRPr sz="2800" spc="150" baseline="0">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2DA41CE6-5A88-4C5C-B2A4-6A5D2153B16F}"/>
              </a:ext>
            </a:extLst>
          </p:cNvPr>
          <p:cNvSpPr>
            <a:spLocks noGrp="1"/>
          </p:cNvSpPr>
          <p:nvPr>
            <p:ph idx="1"/>
          </p:nvPr>
        </p:nvSpPr>
        <p:spPr>
          <a:xfrm>
            <a:off x="1333500" y="2924175"/>
            <a:ext cx="2895600" cy="2519363"/>
          </a:xfrm>
        </p:spPr>
        <p:txBody>
          <a:bodyPr>
            <a:normAutofit/>
          </a:bodyPr>
          <a:lstStyle>
            <a:lvl1pPr marL="0" indent="0">
              <a:lnSpc>
                <a:spcPct val="150000"/>
              </a:lnSpc>
              <a:buNone/>
              <a:defRPr sz="1400">
                <a:solidFill>
                  <a:schemeClr val="bg1"/>
                </a:solidFill>
              </a:defRPr>
            </a:lvl1pPr>
            <a:lvl2pPr marL="457200" indent="0">
              <a:lnSpc>
                <a:spcPct val="150000"/>
              </a:lnSpc>
              <a:buNone/>
              <a:defRPr sz="1400">
                <a:solidFill>
                  <a:schemeClr val="bg1"/>
                </a:solidFill>
              </a:defRPr>
            </a:lvl2pPr>
            <a:lvl3pPr marL="914400" indent="0">
              <a:lnSpc>
                <a:spcPct val="150000"/>
              </a:lnSpc>
              <a:buNone/>
              <a:defRPr sz="1400">
                <a:solidFill>
                  <a:schemeClr val="bg1"/>
                </a:solidFill>
              </a:defRPr>
            </a:lvl3pPr>
            <a:lvl4pPr marL="1371600" indent="0">
              <a:lnSpc>
                <a:spcPct val="150000"/>
              </a:lnSpc>
              <a:buNone/>
              <a:defRPr sz="1400">
                <a:solidFill>
                  <a:schemeClr val="bg1"/>
                </a:solidFill>
              </a:defRPr>
            </a:lvl4pPr>
            <a:lvl5pPr marL="1828800" indent="0">
              <a:lnSpc>
                <a:spcPct val="150000"/>
              </a:lnSpc>
              <a:buNone/>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9F5093-3C53-4152-B8FE-0522E0795269}"/>
              </a:ext>
            </a:extLst>
          </p:cNvPr>
          <p:cNvSpPr>
            <a:spLocks noGrp="1"/>
          </p:cNvSpPr>
          <p:nvPr>
            <p:ph type="dt" sz="half" idx="10"/>
          </p:nvPr>
        </p:nvSpPr>
        <p:spPr>
          <a:xfrm>
            <a:off x="1333500" y="6356350"/>
            <a:ext cx="985157" cy="365125"/>
          </a:xfrm>
        </p:spPr>
        <p:txBody>
          <a:bodyPr/>
          <a:lstStyle>
            <a:lvl1pPr>
              <a:defRPr sz="900"/>
            </a:lvl1pPr>
          </a:lstStyle>
          <a:p>
            <a:r>
              <a:rPr lang="en-US" dirty="0"/>
              <a:t>20XX</a:t>
            </a:r>
          </a:p>
        </p:txBody>
      </p:sp>
      <p:sp>
        <p:nvSpPr>
          <p:cNvPr id="5" name="Footer Placeholder 4">
            <a:extLst>
              <a:ext uri="{FF2B5EF4-FFF2-40B4-BE49-F238E27FC236}">
                <a16:creationId xmlns:a16="http://schemas.microsoft.com/office/drawing/2014/main" id="{7727F11D-8AF8-44D6-A48B-D8C7779B8B08}"/>
              </a:ext>
            </a:extLst>
          </p:cNvPr>
          <p:cNvSpPr>
            <a:spLocks noGrp="1"/>
          </p:cNvSpPr>
          <p:nvPr>
            <p:ph type="ftr" sz="quarter" idx="11"/>
          </p:nvPr>
        </p:nvSpPr>
        <p:spPr>
          <a:xfrm>
            <a:off x="2669886" y="6356349"/>
            <a:ext cx="2482842" cy="365125"/>
          </a:xfrm>
        </p:spPr>
        <p:txBody>
          <a:bodyPr/>
          <a:lstStyle>
            <a:lvl1pPr>
              <a:defRPr sz="900"/>
            </a:lvl1pPr>
          </a:lstStyle>
          <a:p>
            <a:r>
              <a:rPr lang="en-US" dirty="0"/>
              <a:t>PRESENTATION TITLE</a:t>
            </a:r>
          </a:p>
        </p:txBody>
      </p:sp>
      <p:sp>
        <p:nvSpPr>
          <p:cNvPr id="6" name="Slide Number Placeholder 5">
            <a:extLst>
              <a:ext uri="{FF2B5EF4-FFF2-40B4-BE49-F238E27FC236}">
                <a16:creationId xmlns:a16="http://schemas.microsoft.com/office/drawing/2014/main" id="{658C0879-6B0F-4AF6-A997-EC61DA8964AE}"/>
              </a:ext>
            </a:extLst>
          </p:cNvPr>
          <p:cNvSpPr>
            <a:spLocks noGrp="1"/>
          </p:cNvSpPr>
          <p:nvPr>
            <p:ph type="sldNum" sz="quarter" idx="12"/>
          </p:nvPr>
        </p:nvSpPr>
        <p:spPr>
          <a:xfrm>
            <a:off x="5536305" y="6356350"/>
            <a:ext cx="987552"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982124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roduc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3821F-4537-4AE7-8829-C2E3AE60F6E1}"/>
              </a:ext>
            </a:extLst>
          </p:cNvPr>
          <p:cNvSpPr>
            <a:spLocks noGrp="1"/>
          </p:cNvSpPr>
          <p:nvPr>
            <p:ph type="title" hasCustomPrompt="1"/>
          </p:nvPr>
        </p:nvSpPr>
        <p:spPr>
          <a:xfrm>
            <a:off x="1362075" y="1671639"/>
            <a:ext cx="5111750" cy="1204912"/>
          </a:xfrm>
        </p:spPr>
        <p:txBody>
          <a:bodyPr anchor="b">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92FD4279-EA62-4397-878A-73F4948DB176}"/>
              </a:ext>
            </a:extLst>
          </p:cNvPr>
          <p:cNvSpPr>
            <a:spLocks noGrp="1"/>
          </p:cNvSpPr>
          <p:nvPr>
            <p:ph type="body" idx="1"/>
          </p:nvPr>
        </p:nvSpPr>
        <p:spPr>
          <a:xfrm>
            <a:off x="1362075" y="3660774"/>
            <a:ext cx="5111750" cy="1525588"/>
          </a:xfrm>
        </p:spPr>
        <p:txBody>
          <a:bodyPr>
            <a:normAutofit/>
          </a:bodyPr>
          <a:lstStyle>
            <a:lvl1pPr marL="0" indent="0">
              <a:lnSpc>
                <a:spcPct val="100000"/>
              </a:lnSpc>
              <a:buNone/>
              <a:defRPr sz="1400" spc="5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C11EBF9-6826-475B-8079-C11128991BAE}"/>
              </a:ext>
            </a:extLst>
          </p:cNvPr>
          <p:cNvSpPr>
            <a:spLocks noGrp="1"/>
          </p:cNvSpPr>
          <p:nvPr>
            <p:ph type="dt" sz="half" idx="10"/>
          </p:nvPr>
        </p:nvSpPr>
        <p:spPr>
          <a:xfrm>
            <a:off x="838200" y="6356350"/>
            <a:ext cx="1219200" cy="365125"/>
          </a:xfrm>
        </p:spPr>
        <p:txBody>
          <a:bodyPr/>
          <a:lstStyle>
            <a:lvl1pPr>
              <a:defRPr sz="900"/>
            </a:lvl1pPr>
          </a:lstStyle>
          <a:p>
            <a:r>
              <a:rPr lang="en-US" dirty="0"/>
              <a:t>20XX</a:t>
            </a:r>
          </a:p>
        </p:txBody>
      </p:sp>
      <p:sp>
        <p:nvSpPr>
          <p:cNvPr id="5" name="Footer Placeholder 4">
            <a:extLst>
              <a:ext uri="{FF2B5EF4-FFF2-40B4-BE49-F238E27FC236}">
                <a16:creationId xmlns:a16="http://schemas.microsoft.com/office/drawing/2014/main" id="{3FB726A3-DF54-47D2-8C3A-34FD43A19E8E}"/>
              </a:ext>
            </a:extLst>
          </p:cNvPr>
          <p:cNvSpPr>
            <a:spLocks noGrp="1"/>
          </p:cNvSpPr>
          <p:nvPr>
            <p:ph type="ftr" sz="quarter" idx="11"/>
          </p:nvPr>
        </p:nvSpPr>
        <p:spPr>
          <a:xfrm>
            <a:off x="2463800" y="6356350"/>
            <a:ext cx="3479800" cy="365125"/>
          </a:xfrm>
        </p:spPr>
        <p:txBody>
          <a:bodyPr/>
          <a:lstStyle>
            <a:lvl1pPr>
              <a:defRPr sz="900"/>
            </a:lvl1pPr>
          </a:lstStyle>
          <a:p>
            <a:r>
              <a:rPr lang="en-US" dirty="0"/>
              <a:t>PRESENTATION TITLE</a:t>
            </a:r>
          </a:p>
        </p:txBody>
      </p:sp>
      <p:sp>
        <p:nvSpPr>
          <p:cNvPr id="6" name="Slide Number Placeholder 5">
            <a:extLst>
              <a:ext uri="{FF2B5EF4-FFF2-40B4-BE49-F238E27FC236}">
                <a16:creationId xmlns:a16="http://schemas.microsoft.com/office/drawing/2014/main" id="{D0CD125A-4493-4967-9146-841D0EF3BC63}"/>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grpSp>
        <p:nvGrpSpPr>
          <p:cNvPr id="7" name="Group 6">
            <a:extLst>
              <a:ext uri="{FF2B5EF4-FFF2-40B4-BE49-F238E27FC236}">
                <a16:creationId xmlns:a16="http://schemas.microsoft.com/office/drawing/2014/main" id="{D7A1CF8B-3479-49A3-A30E-2F2ECE962075}"/>
              </a:ext>
            </a:extLst>
          </p:cNvPr>
          <p:cNvGrpSpPr/>
          <p:nvPr userDrawn="1"/>
        </p:nvGrpSpPr>
        <p:grpSpPr>
          <a:xfrm>
            <a:off x="6953250" y="-25401"/>
            <a:ext cx="5238750" cy="6902451"/>
            <a:chOff x="6953250" y="-25401"/>
            <a:chExt cx="5238750" cy="6902451"/>
          </a:xfrm>
        </p:grpSpPr>
        <p:cxnSp>
          <p:nvCxnSpPr>
            <p:cNvPr id="14" name="Straight Connector 13">
              <a:extLst>
                <a:ext uri="{FF2B5EF4-FFF2-40B4-BE49-F238E27FC236}">
                  <a16:creationId xmlns:a16="http://schemas.microsoft.com/office/drawing/2014/main" id="{49FBD260-5143-4B12-B9F8-33E48D548909}"/>
                </a:ext>
              </a:extLst>
            </p:cNvPr>
            <p:cNvCxnSpPr/>
            <p:nvPr userDrawn="1"/>
          </p:nvCxnSpPr>
          <p:spPr>
            <a:xfrm>
              <a:off x="9096375" y="1497012"/>
              <a:ext cx="30956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D87F08D6-2CA7-4A5A-BE34-07113DCA535D}"/>
                </a:ext>
              </a:extLst>
            </p:cNvPr>
            <p:cNvCxnSpPr/>
            <p:nvPr userDrawn="1"/>
          </p:nvCxnSpPr>
          <p:spPr>
            <a:xfrm flipH="1">
              <a:off x="6953250" y="-25401"/>
              <a:ext cx="3790950" cy="69024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249735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Section Break">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6991350" y="2148840"/>
            <a:ext cx="4179570" cy="1715531"/>
          </a:xfrm>
        </p:spPr>
        <p:txBody>
          <a:bodyPr anchor="b">
            <a:noAutofit/>
          </a:bodyPr>
          <a:lstStyle>
            <a:lvl1pPr algn="l">
              <a:defRPr sz="3600" spc="150" baseline="0">
                <a:solidFill>
                  <a:schemeClr val="bg1"/>
                </a:solidFill>
              </a:defRPr>
            </a:lvl1pPr>
          </a:lstStyle>
          <a:p>
            <a:r>
              <a:rPr lang="en-US"/>
              <a:t>CLICK TO EDIT MASTER TITLE STYLE</a:t>
            </a:r>
          </a:p>
        </p:txBody>
      </p:sp>
      <p:sp>
        <p:nvSpPr>
          <p:cNvPr id="3" name="Subtitle 2">
            <a:extLst>
              <a:ext uri="{FF2B5EF4-FFF2-40B4-BE49-F238E27FC236}">
                <a16:creationId xmlns:a16="http://schemas.microsoft.com/office/drawing/2014/main" id="{55457758-A125-4CEA-A3D5-CBD010417BD2}"/>
              </a:ext>
            </a:extLst>
          </p:cNvPr>
          <p:cNvSpPr>
            <a:spLocks noGrp="1"/>
          </p:cNvSpPr>
          <p:nvPr>
            <p:ph type="subTitle" idx="1"/>
          </p:nvPr>
        </p:nvSpPr>
        <p:spPr>
          <a:xfrm>
            <a:off x="6991350" y="3962003"/>
            <a:ext cx="4179570" cy="365125"/>
          </a:xfrm>
        </p:spPr>
        <p:txBody>
          <a:bodyPr>
            <a:normAutofit/>
          </a:bodyPr>
          <a:lstStyle>
            <a:lvl1pPr marL="0" indent="0" algn="l">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5" name="Graphic 4">
            <a:extLst>
              <a:ext uri="{FF2B5EF4-FFF2-40B4-BE49-F238E27FC236}">
                <a16:creationId xmlns:a16="http://schemas.microsoft.com/office/drawing/2014/main" id="{F05D2CCB-CCFC-4A8A-ADA9-C1E4D13B968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828675"/>
            <a:ext cx="5876925" cy="5200650"/>
          </a:xfrm>
          <a:prstGeom prst="rect">
            <a:avLst/>
          </a:prstGeom>
        </p:spPr>
      </p:pic>
    </p:spTree>
    <p:extLst>
      <p:ext uri="{BB962C8B-B14F-4D97-AF65-F5344CB8AC3E}">
        <p14:creationId xmlns:p14="http://schemas.microsoft.com/office/powerpoint/2010/main" val="2699512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r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Date Placeholder 2">
            <a:extLst>
              <a:ext uri="{FF2B5EF4-FFF2-40B4-BE49-F238E27FC236}">
                <a16:creationId xmlns:a16="http://schemas.microsoft.com/office/drawing/2014/main" id="{7E085D26-FA83-4414-959E-98936A772670}"/>
              </a:ext>
            </a:extLst>
          </p:cNvPr>
          <p:cNvSpPr>
            <a:spLocks noGrp="1"/>
          </p:cNvSpPr>
          <p:nvPr>
            <p:ph type="dt" sz="half" idx="10"/>
          </p:nvPr>
        </p:nvSpPr>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1FB52E93-DE4C-4341-8D83-F0230E38B1A1}"/>
              </a:ext>
            </a:extLst>
          </p:cNvPr>
          <p:cNvSpPr>
            <a:spLocks noGrp="1"/>
          </p:cNvSpPr>
          <p:nvPr>
            <p:ph type="ftr" sz="quarter" idx="11"/>
          </p:nvPr>
        </p:nvSpPr>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AC467230-4A0F-4B18-8BA9-C3B2FDD59CB0}"/>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sp>
        <p:nvSpPr>
          <p:cNvPr id="7" name="Chart Placeholder 6">
            <a:extLst>
              <a:ext uri="{FF2B5EF4-FFF2-40B4-BE49-F238E27FC236}">
                <a16:creationId xmlns:a16="http://schemas.microsoft.com/office/drawing/2014/main" id="{08AF2DB4-A973-4307-B59C-6058A138835C}"/>
              </a:ext>
            </a:extLst>
          </p:cNvPr>
          <p:cNvSpPr>
            <a:spLocks noGrp="1"/>
          </p:cNvSpPr>
          <p:nvPr>
            <p:ph type="chart" sz="quarter" idx="13"/>
          </p:nvPr>
        </p:nvSpPr>
        <p:spPr>
          <a:xfrm>
            <a:off x="838200" y="2111608"/>
            <a:ext cx="10515600" cy="3744912"/>
          </a:xfrm>
        </p:spPr>
        <p:txBody>
          <a:bodyPr/>
          <a:lstStyle/>
          <a:p>
            <a:r>
              <a:rPr lang="en-US"/>
              <a:t>Click icon to add chart</a:t>
            </a:r>
            <a:endParaRPr lang="en-US" dirty="0"/>
          </a:p>
        </p:txBody>
      </p:sp>
    </p:spTree>
    <p:extLst>
      <p:ext uri="{BB962C8B-B14F-4D97-AF65-F5344CB8AC3E}">
        <p14:creationId xmlns:p14="http://schemas.microsoft.com/office/powerpoint/2010/main" val="1485277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8" name="Table Placeholder 7">
            <a:extLst>
              <a:ext uri="{FF2B5EF4-FFF2-40B4-BE49-F238E27FC236}">
                <a16:creationId xmlns:a16="http://schemas.microsoft.com/office/drawing/2014/main" id="{C3975522-461E-4D79-B5B9-BF9471B54688}"/>
              </a:ext>
            </a:extLst>
          </p:cNvPr>
          <p:cNvSpPr>
            <a:spLocks noGrp="1"/>
          </p:cNvSpPr>
          <p:nvPr>
            <p:ph type="tbl" sz="quarter" idx="14"/>
          </p:nvPr>
        </p:nvSpPr>
        <p:spPr>
          <a:xfrm>
            <a:off x="838200" y="2111381"/>
            <a:ext cx="10515600" cy="3744913"/>
          </a:xfrm>
        </p:spPr>
        <p:txBody>
          <a:bodyPr/>
          <a:lstStyle/>
          <a:p>
            <a:r>
              <a:rPr lang="en-US"/>
              <a:t>Click icon to add table</a:t>
            </a:r>
            <a:endParaRPr lang="en-US" dirty="0"/>
          </a:p>
        </p:txBody>
      </p:sp>
      <p:sp>
        <p:nvSpPr>
          <p:cNvPr id="3" name="Date Placeholder 2">
            <a:extLst>
              <a:ext uri="{FF2B5EF4-FFF2-40B4-BE49-F238E27FC236}">
                <a16:creationId xmlns:a16="http://schemas.microsoft.com/office/drawing/2014/main" id="{7E085D26-FA83-4414-959E-98936A772670}"/>
              </a:ext>
            </a:extLst>
          </p:cNvPr>
          <p:cNvSpPr>
            <a:spLocks noGrp="1"/>
          </p:cNvSpPr>
          <p:nvPr>
            <p:ph type="dt" sz="half" idx="10"/>
          </p:nvPr>
        </p:nvSpPr>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1FB52E93-DE4C-4341-8D83-F0230E38B1A1}"/>
              </a:ext>
            </a:extLst>
          </p:cNvPr>
          <p:cNvSpPr>
            <a:spLocks noGrp="1"/>
          </p:cNvSpPr>
          <p:nvPr>
            <p:ph type="ftr" sz="quarter" idx="11"/>
          </p:nvPr>
        </p:nvSpPr>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AC467230-4A0F-4B18-8BA9-C3B2FDD59CB0}"/>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3370680036"/>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AEE644D4-F9A4-4237-BD5C-4B97ABA9337E}"/>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5581650" cy="6858000"/>
          </a:xfrm>
          <a:prstGeom prst="rect">
            <a:avLst/>
          </a:prstGeom>
        </p:spPr>
      </p:pic>
      <p:sp>
        <p:nvSpPr>
          <p:cNvPr id="2" name="Title 1">
            <a:extLst>
              <a:ext uri="{FF2B5EF4-FFF2-40B4-BE49-F238E27FC236}">
                <a16:creationId xmlns:a16="http://schemas.microsoft.com/office/drawing/2014/main" id="{C2FF67A8-55FA-435D-A18C-96D63D22B53E}"/>
              </a:ext>
            </a:extLst>
          </p:cNvPr>
          <p:cNvSpPr>
            <a:spLocks noGrp="1"/>
          </p:cNvSpPr>
          <p:nvPr>
            <p:ph type="title" hasCustomPrompt="1"/>
          </p:nvPr>
        </p:nvSpPr>
        <p:spPr>
          <a:xfrm>
            <a:off x="4657724" y="2809875"/>
            <a:ext cx="6696075" cy="1909763"/>
          </a:xfrm>
        </p:spPr>
        <p:txBody>
          <a:bodyPr anchor="b">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10" name="Subtitle 2">
            <a:extLst>
              <a:ext uri="{FF2B5EF4-FFF2-40B4-BE49-F238E27FC236}">
                <a16:creationId xmlns:a16="http://schemas.microsoft.com/office/drawing/2014/main" id="{104828DA-5EC5-4A00-9A7B-CD9668EF24D1}"/>
              </a:ext>
            </a:extLst>
          </p:cNvPr>
          <p:cNvSpPr>
            <a:spLocks noGrp="1"/>
          </p:cNvSpPr>
          <p:nvPr>
            <p:ph type="subTitle" idx="1"/>
          </p:nvPr>
        </p:nvSpPr>
        <p:spPr>
          <a:xfrm>
            <a:off x="4657725" y="5028803"/>
            <a:ext cx="6696074" cy="365125"/>
          </a:xfrm>
        </p:spPr>
        <p:txBody>
          <a:bodyPr anchor="b">
            <a:normAutofit/>
          </a:bodyPr>
          <a:lstStyle>
            <a:lvl1pPr marL="0" indent="0" algn="l">
              <a:buNone/>
              <a:defRPr sz="1600">
                <a:solidFill>
                  <a:schemeClr val="bg2">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 name="Date Placeholder 2">
            <a:extLst>
              <a:ext uri="{FF2B5EF4-FFF2-40B4-BE49-F238E27FC236}">
                <a16:creationId xmlns:a16="http://schemas.microsoft.com/office/drawing/2014/main" id="{D9303E9A-96BC-4283-A6E1-5948AEB119F4}"/>
              </a:ext>
            </a:extLst>
          </p:cNvPr>
          <p:cNvSpPr>
            <a:spLocks noGrp="1"/>
          </p:cNvSpPr>
          <p:nvPr>
            <p:ph type="dt" sz="half" idx="10"/>
          </p:nvPr>
        </p:nvSpPr>
        <p:spPr>
          <a:xfrm>
            <a:off x="4676774" y="6356350"/>
            <a:ext cx="1695450" cy="365125"/>
          </a:xfrm>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45A19C49-052B-4D3E-B227-1D787463CE96}"/>
              </a:ext>
            </a:extLst>
          </p:cNvPr>
          <p:cNvSpPr>
            <a:spLocks noGrp="1"/>
          </p:cNvSpPr>
          <p:nvPr>
            <p:ph type="ftr" sz="quarter" idx="11"/>
          </p:nvPr>
        </p:nvSpPr>
        <p:spPr>
          <a:xfrm>
            <a:off x="6743699" y="6356350"/>
            <a:ext cx="2543175" cy="365125"/>
          </a:xfrm>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4E5E724A-95F0-41B6-A77E-EDD067272C27}"/>
              </a:ext>
            </a:extLst>
          </p:cNvPr>
          <p:cNvSpPr>
            <a:spLocks noGrp="1"/>
          </p:cNvSpPr>
          <p:nvPr>
            <p:ph type="sldNum" sz="quarter" idx="12"/>
          </p:nvPr>
        </p:nvSpPr>
        <p:spPr>
          <a:xfrm>
            <a:off x="9658350" y="6356350"/>
            <a:ext cx="1695450" cy="365125"/>
          </a:xfrm>
        </p:spPr>
        <p:txBody>
          <a:bodyPr/>
          <a:lstStyle>
            <a:lvl1pPr>
              <a:defRPr sz="900"/>
            </a:lvl1pPr>
          </a:lstStyle>
          <a:p>
            <a:fld id="{A49DFD55-3C28-40EF-9E31-A92D2E4017FF}" type="slidenum">
              <a:rPr lang="en-US" smtClean="0"/>
              <a:pPr/>
              <a:t>‹#›</a:t>
            </a:fld>
            <a:endParaRPr lang="en-US" dirty="0"/>
          </a:p>
        </p:txBody>
      </p:sp>
      <p:cxnSp>
        <p:nvCxnSpPr>
          <p:cNvPr id="9" name="Straight Connector 8">
            <a:extLst>
              <a:ext uri="{FF2B5EF4-FFF2-40B4-BE49-F238E27FC236}">
                <a16:creationId xmlns:a16="http://schemas.microsoft.com/office/drawing/2014/main" id="{BDAC7E4E-FE06-4E90-8107-6B543E5515ED}"/>
              </a:ext>
              <a:ext uri="{C183D7F6-B498-43B3-948B-1728B52AA6E4}">
                <adec:decorative xmlns:adec="http://schemas.microsoft.com/office/drawing/2017/decorative" val="1"/>
              </a:ext>
            </a:extLst>
          </p:cNvPr>
          <p:cNvCxnSpPr/>
          <p:nvPr userDrawn="1"/>
        </p:nvCxnSpPr>
        <p:spPr>
          <a:xfrm flipV="1">
            <a:off x="2209800" y="0"/>
            <a:ext cx="243840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3065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Slide 4 People">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885156" y="892177"/>
            <a:ext cx="8421688" cy="1325563"/>
          </a:xfrm>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11" name="Picture Placeholder 10">
            <a:extLst>
              <a:ext uri="{FF2B5EF4-FFF2-40B4-BE49-F238E27FC236}">
                <a16:creationId xmlns:a16="http://schemas.microsoft.com/office/drawing/2014/main" id="{B0BDE76A-30A6-4268-9656-28A484C3DCC9}"/>
              </a:ext>
            </a:extLst>
          </p:cNvPr>
          <p:cNvSpPr>
            <a:spLocks noGrp="1"/>
          </p:cNvSpPr>
          <p:nvPr>
            <p:ph type="pic" sz="quarter" idx="14"/>
          </p:nvPr>
        </p:nvSpPr>
        <p:spPr>
          <a:xfrm>
            <a:off x="1487181" y="2886074"/>
            <a:ext cx="1845511" cy="1845511"/>
          </a:xfrm>
          <a:solidFill>
            <a:schemeClr val="bg1">
              <a:lumMod val="95000"/>
            </a:schemeClr>
          </a:solidFill>
        </p:spPr>
        <p:txBody>
          <a:bodyPr/>
          <a:lstStyle/>
          <a:p>
            <a:r>
              <a:rPr lang="en-US"/>
              <a:t>Click icon to add picture</a:t>
            </a:r>
            <a:endParaRPr lang="en-US" dirty="0"/>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1228568" y="5084524"/>
            <a:ext cx="2317707"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6" name="Text Placeholder 2">
            <a:extLst>
              <a:ext uri="{FF2B5EF4-FFF2-40B4-BE49-F238E27FC236}">
                <a16:creationId xmlns:a16="http://schemas.microsoft.com/office/drawing/2014/main" id="{A02C0876-23F7-41FA-9AC9-721097D1A3CD}"/>
              </a:ext>
            </a:extLst>
          </p:cNvPr>
          <p:cNvSpPr>
            <a:spLocks noGrp="1"/>
          </p:cNvSpPr>
          <p:nvPr>
            <p:ph type="body" idx="21" hasCustomPrompt="1"/>
          </p:nvPr>
        </p:nvSpPr>
        <p:spPr>
          <a:xfrm>
            <a:off x="1487181" y="5464114"/>
            <a:ext cx="1845511"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17" name="Picture Placeholder 10">
            <a:extLst>
              <a:ext uri="{FF2B5EF4-FFF2-40B4-BE49-F238E27FC236}">
                <a16:creationId xmlns:a16="http://schemas.microsoft.com/office/drawing/2014/main" id="{C4CA5C9C-91D5-44B1-A82A-A49732B4691A}"/>
              </a:ext>
            </a:extLst>
          </p:cNvPr>
          <p:cNvSpPr>
            <a:spLocks noGrp="1"/>
          </p:cNvSpPr>
          <p:nvPr>
            <p:ph type="pic" sz="quarter" idx="15"/>
          </p:nvPr>
        </p:nvSpPr>
        <p:spPr>
          <a:xfrm>
            <a:off x="3836914" y="2886074"/>
            <a:ext cx="1845511" cy="1845511"/>
          </a:xfrm>
          <a:solidFill>
            <a:schemeClr val="bg1">
              <a:lumMod val="95000"/>
            </a:schemeClr>
          </a:solidFill>
        </p:spPr>
        <p:txBody>
          <a:bodyPr/>
          <a:lstStyle/>
          <a:p>
            <a:r>
              <a:rPr lang="en-US"/>
              <a:t>Click icon to add picture</a:t>
            </a:r>
            <a:endParaRPr lang="en-US" dirty="0"/>
          </a:p>
        </p:txBody>
      </p:sp>
      <p:sp>
        <p:nvSpPr>
          <p:cNvPr id="23" name="Text Placeholder 2">
            <a:extLst>
              <a:ext uri="{FF2B5EF4-FFF2-40B4-BE49-F238E27FC236}">
                <a16:creationId xmlns:a16="http://schemas.microsoft.com/office/drawing/2014/main" id="{572D0301-10F1-41B4-BEF8-C53FA4D66214}"/>
              </a:ext>
            </a:extLst>
          </p:cNvPr>
          <p:cNvSpPr>
            <a:spLocks noGrp="1"/>
          </p:cNvSpPr>
          <p:nvPr>
            <p:ph type="body" idx="18" hasCustomPrompt="1"/>
          </p:nvPr>
        </p:nvSpPr>
        <p:spPr>
          <a:xfrm>
            <a:off x="3578300" y="5084524"/>
            <a:ext cx="2330816"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7" name="Text Placeholder 2">
            <a:extLst>
              <a:ext uri="{FF2B5EF4-FFF2-40B4-BE49-F238E27FC236}">
                <a16:creationId xmlns:a16="http://schemas.microsoft.com/office/drawing/2014/main" id="{7ADEB263-F204-4A78-A5E0-7361EFE0B921}"/>
              </a:ext>
            </a:extLst>
          </p:cNvPr>
          <p:cNvSpPr>
            <a:spLocks noGrp="1"/>
          </p:cNvSpPr>
          <p:nvPr>
            <p:ph type="body" idx="22" hasCustomPrompt="1"/>
          </p:nvPr>
        </p:nvSpPr>
        <p:spPr>
          <a:xfrm>
            <a:off x="3836913" y="5478796"/>
            <a:ext cx="1855949"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8" name="Picture Placeholder 10">
            <a:extLst>
              <a:ext uri="{FF2B5EF4-FFF2-40B4-BE49-F238E27FC236}">
                <a16:creationId xmlns:a16="http://schemas.microsoft.com/office/drawing/2014/main" id="{4EBC7D6F-397D-4C5A-AA62-F683F88531A2}"/>
              </a:ext>
            </a:extLst>
          </p:cNvPr>
          <p:cNvSpPr>
            <a:spLocks noGrp="1"/>
          </p:cNvSpPr>
          <p:nvPr>
            <p:ph type="pic" sz="quarter" idx="16"/>
          </p:nvPr>
        </p:nvSpPr>
        <p:spPr>
          <a:xfrm>
            <a:off x="6327578" y="2886074"/>
            <a:ext cx="1845511" cy="1845511"/>
          </a:xfrm>
          <a:solidFill>
            <a:schemeClr val="bg1">
              <a:lumMod val="95000"/>
            </a:schemeClr>
          </a:solidFill>
        </p:spPr>
        <p:txBody>
          <a:bodyPr/>
          <a:lstStyle/>
          <a:p>
            <a:pPr lvl="1"/>
            <a:r>
              <a:rPr lang="en-US"/>
              <a:t>Click icon to add picture</a:t>
            </a:r>
            <a:endParaRPr lang="en-US" dirty="0"/>
          </a:p>
        </p:txBody>
      </p:sp>
      <p:sp>
        <p:nvSpPr>
          <p:cNvPr id="24" name="Text Placeholder 2">
            <a:extLst>
              <a:ext uri="{FF2B5EF4-FFF2-40B4-BE49-F238E27FC236}">
                <a16:creationId xmlns:a16="http://schemas.microsoft.com/office/drawing/2014/main" id="{E767B9DE-7410-43CC-90CF-52D67EF03D48}"/>
              </a:ext>
            </a:extLst>
          </p:cNvPr>
          <p:cNvSpPr>
            <a:spLocks noGrp="1"/>
          </p:cNvSpPr>
          <p:nvPr>
            <p:ph type="body" idx="19" hasCustomPrompt="1"/>
          </p:nvPr>
        </p:nvSpPr>
        <p:spPr>
          <a:xfrm>
            <a:off x="6068964" y="5084524"/>
            <a:ext cx="2317707"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8" name="Text Placeholder 2">
            <a:extLst>
              <a:ext uri="{FF2B5EF4-FFF2-40B4-BE49-F238E27FC236}">
                <a16:creationId xmlns:a16="http://schemas.microsoft.com/office/drawing/2014/main" id="{103678F5-B025-46E2-BD45-E77861487165}"/>
              </a:ext>
            </a:extLst>
          </p:cNvPr>
          <p:cNvSpPr>
            <a:spLocks noGrp="1"/>
          </p:cNvSpPr>
          <p:nvPr>
            <p:ph type="body" idx="23" hasCustomPrompt="1"/>
          </p:nvPr>
        </p:nvSpPr>
        <p:spPr>
          <a:xfrm>
            <a:off x="6327577" y="5478796"/>
            <a:ext cx="1845511"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9" name="Picture Placeholder 10">
            <a:extLst>
              <a:ext uri="{FF2B5EF4-FFF2-40B4-BE49-F238E27FC236}">
                <a16:creationId xmlns:a16="http://schemas.microsoft.com/office/drawing/2014/main" id="{92E6B581-A522-4758-A9A4-8B9C7B860CF2}"/>
              </a:ext>
            </a:extLst>
          </p:cNvPr>
          <p:cNvSpPr>
            <a:spLocks noGrp="1"/>
          </p:cNvSpPr>
          <p:nvPr>
            <p:ph type="pic" sz="quarter" idx="17"/>
          </p:nvPr>
        </p:nvSpPr>
        <p:spPr>
          <a:xfrm>
            <a:off x="8747458" y="2886074"/>
            <a:ext cx="1845511" cy="1845511"/>
          </a:xfrm>
          <a:solidFill>
            <a:schemeClr val="bg1">
              <a:lumMod val="95000"/>
            </a:schemeClr>
          </a:solidFill>
        </p:spPr>
        <p:txBody>
          <a:bodyPr/>
          <a:lstStyle/>
          <a:p>
            <a:r>
              <a:rPr lang="en-US"/>
              <a:t>Click icon to add picture</a:t>
            </a:r>
            <a:endParaRPr lang="en-US" dirty="0"/>
          </a:p>
        </p:txBody>
      </p:sp>
      <p:sp>
        <p:nvSpPr>
          <p:cNvPr id="25" name="Text Placeholder 2">
            <a:extLst>
              <a:ext uri="{FF2B5EF4-FFF2-40B4-BE49-F238E27FC236}">
                <a16:creationId xmlns:a16="http://schemas.microsoft.com/office/drawing/2014/main" id="{E13DFE1F-4534-4828-990E-B052F51FC65C}"/>
              </a:ext>
            </a:extLst>
          </p:cNvPr>
          <p:cNvSpPr>
            <a:spLocks noGrp="1"/>
          </p:cNvSpPr>
          <p:nvPr>
            <p:ph type="body" idx="20" hasCustomPrompt="1"/>
          </p:nvPr>
        </p:nvSpPr>
        <p:spPr>
          <a:xfrm>
            <a:off x="8488845" y="5084524"/>
            <a:ext cx="2317706"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9" name="Text Placeholder 2">
            <a:extLst>
              <a:ext uri="{FF2B5EF4-FFF2-40B4-BE49-F238E27FC236}">
                <a16:creationId xmlns:a16="http://schemas.microsoft.com/office/drawing/2014/main" id="{7E3F385B-4DD9-4F3C-A02B-179B9FA61292}"/>
              </a:ext>
            </a:extLst>
          </p:cNvPr>
          <p:cNvSpPr>
            <a:spLocks noGrp="1"/>
          </p:cNvSpPr>
          <p:nvPr>
            <p:ph type="body" idx="24" hasCustomPrompt="1"/>
          </p:nvPr>
        </p:nvSpPr>
        <p:spPr>
          <a:xfrm>
            <a:off x="8747458" y="5464114"/>
            <a:ext cx="1845510"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grpSp>
        <p:nvGrpSpPr>
          <p:cNvPr id="4" name="Group 3">
            <a:extLst>
              <a:ext uri="{FF2B5EF4-FFF2-40B4-BE49-F238E27FC236}">
                <a16:creationId xmlns:a16="http://schemas.microsoft.com/office/drawing/2014/main" id="{73C911F2-9041-416A-B83C-F23B354E063B}"/>
              </a:ext>
              <a:ext uri="{C183D7F6-B498-43B3-948B-1728B52AA6E4}">
                <adec:decorative xmlns:adec="http://schemas.microsoft.com/office/drawing/2017/decorative" val="1"/>
              </a:ext>
            </a:extLst>
          </p:cNvPr>
          <p:cNvGrpSpPr/>
          <p:nvPr userDrawn="1"/>
        </p:nvGrpSpPr>
        <p:grpSpPr>
          <a:xfrm>
            <a:off x="7334250" y="0"/>
            <a:ext cx="4857750" cy="1724025"/>
            <a:chOff x="7334250" y="0"/>
            <a:chExt cx="4857750" cy="1724025"/>
          </a:xfrm>
        </p:grpSpPr>
        <p:cxnSp>
          <p:nvCxnSpPr>
            <p:cNvPr id="10" name="Straight Connector 9">
              <a:extLst>
                <a:ext uri="{FF2B5EF4-FFF2-40B4-BE49-F238E27FC236}">
                  <a16:creationId xmlns:a16="http://schemas.microsoft.com/office/drawing/2014/main" id="{4E4B72DA-52CB-4D39-A342-8857B4D959B2}"/>
                </a:ext>
              </a:extLst>
            </p:cNvPr>
            <p:cNvCxnSpPr/>
            <p:nvPr userDrawn="1"/>
          </p:nvCxnSpPr>
          <p:spPr>
            <a:xfrm flipH="1" flipV="1">
              <a:off x="7334250" y="0"/>
              <a:ext cx="4857750" cy="76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1D9BCDA-DFB7-41A4-A7C7-CEE86CEDCBE5}"/>
                </a:ext>
              </a:extLst>
            </p:cNvPr>
            <p:cNvCxnSpPr>
              <a:cxnSpLocks/>
            </p:cNvCxnSpPr>
            <p:nvPr userDrawn="1"/>
          </p:nvCxnSpPr>
          <p:spPr>
            <a:xfrm>
              <a:off x="11487150" y="0"/>
              <a:ext cx="704850" cy="17240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951227852"/>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am Slide 8 People">
    <p:bg>
      <p:bgPr>
        <a:solidFill>
          <a:schemeClr val="bg1"/>
        </a:soli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187AAB93-862D-455E-9E73-3D0DAEFDEDB4}"/>
              </a:ext>
              <a:ext uri="{C183D7F6-B498-43B3-948B-1728B52AA6E4}">
                <adec:decorative xmlns:adec="http://schemas.microsoft.com/office/drawing/2017/decorative" val="1"/>
              </a:ext>
            </a:extLst>
          </p:cNvPr>
          <p:cNvGrpSpPr/>
          <p:nvPr userDrawn="1"/>
        </p:nvGrpSpPr>
        <p:grpSpPr>
          <a:xfrm>
            <a:off x="0" y="473953"/>
            <a:ext cx="12192000" cy="5621336"/>
            <a:chOff x="0" y="473953"/>
            <a:chExt cx="12192000" cy="5621336"/>
          </a:xfrm>
        </p:grpSpPr>
        <p:pic>
          <p:nvPicPr>
            <p:cNvPr id="13" name="Graphic 12">
              <a:extLst>
                <a:ext uri="{FF2B5EF4-FFF2-40B4-BE49-F238E27FC236}">
                  <a16:creationId xmlns:a16="http://schemas.microsoft.com/office/drawing/2014/main" id="{B0DFD584-E5CF-41EF-B51E-679CE22DDF9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473953"/>
              <a:ext cx="2057400" cy="1647825"/>
            </a:xfrm>
            <a:prstGeom prst="rect">
              <a:avLst/>
            </a:prstGeom>
          </p:spPr>
        </p:pic>
        <p:pic>
          <p:nvPicPr>
            <p:cNvPr id="14" name="Graphic 13">
              <a:extLst>
                <a:ext uri="{FF2B5EF4-FFF2-40B4-BE49-F238E27FC236}">
                  <a16:creationId xmlns:a16="http://schemas.microsoft.com/office/drawing/2014/main" id="{E5C02DDF-25A6-42C7-9525-F279CE2095C0}"/>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1049000" y="5180889"/>
              <a:ext cx="1143000" cy="914400"/>
            </a:xfrm>
            <a:prstGeom prst="rect">
              <a:avLst/>
            </a:prstGeom>
          </p:spPr>
        </p:pic>
      </p:grpSp>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885156" y="892177"/>
            <a:ext cx="8421688" cy="1325563"/>
          </a:xfrm>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11" name="Picture Placeholder 10">
            <a:extLst>
              <a:ext uri="{FF2B5EF4-FFF2-40B4-BE49-F238E27FC236}">
                <a16:creationId xmlns:a16="http://schemas.microsoft.com/office/drawing/2014/main" id="{B0BDE76A-30A6-4268-9656-28A484C3DCC9}"/>
              </a:ext>
            </a:extLst>
          </p:cNvPr>
          <p:cNvSpPr>
            <a:spLocks noGrp="1"/>
          </p:cNvSpPr>
          <p:nvPr>
            <p:ph type="pic" sz="quarter" idx="14"/>
          </p:nvPr>
        </p:nvSpPr>
        <p:spPr>
          <a:xfrm>
            <a:off x="1877176" y="2428875"/>
            <a:ext cx="1066800" cy="1066800"/>
          </a:xfrm>
          <a:solidFill>
            <a:schemeClr val="tx1"/>
          </a:solidFill>
        </p:spPr>
        <p:txBody>
          <a:bodyPr>
            <a:normAutofit/>
          </a:bodyPr>
          <a:lstStyle>
            <a:lvl1pPr marL="0" indent="0" algn="l">
              <a:lnSpc>
                <a:spcPct val="100000"/>
              </a:lnSpc>
              <a:buFont typeface="Arial" panose="020B0604020202020204" pitchFamily="34" charset="0"/>
              <a:buNone/>
              <a:defRPr sz="900">
                <a:solidFill>
                  <a:sysClr val="windowText" lastClr="000000"/>
                </a:solidFill>
              </a:defRPr>
            </a:lvl1pPr>
          </a:lstStyle>
          <a:p>
            <a:r>
              <a:rPr lang="en-US"/>
              <a:t>Click icon to add picture</a:t>
            </a:r>
            <a:endParaRPr lang="en-US" dirty="0"/>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1500168" y="3654378"/>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6" name="Text Placeholder 2">
            <a:extLst>
              <a:ext uri="{FF2B5EF4-FFF2-40B4-BE49-F238E27FC236}">
                <a16:creationId xmlns:a16="http://schemas.microsoft.com/office/drawing/2014/main" id="{A02C0876-23F7-41FA-9AC9-721097D1A3CD}"/>
              </a:ext>
            </a:extLst>
          </p:cNvPr>
          <p:cNvSpPr>
            <a:spLocks noGrp="1"/>
          </p:cNvSpPr>
          <p:nvPr>
            <p:ph type="body" idx="21" hasCustomPrompt="1"/>
          </p:nvPr>
        </p:nvSpPr>
        <p:spPr>
          <a:xfrm>
            <a:off x="1500168" y="3809747"/>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7" name="Picture Placeholder 10">
            <a:extLst>
              <a:ext uri="{FF2B5EF4-FFF2-40B4-BE49-F238E27FC236}">
                <a16:creationId xmlns:a16="http://schemas.microsoft.com/office/drawing/2014/main" id="{C4CA5C9C-91D5-44B1-A82A-A49732B4691A}"/>
              </a:ext>
            </a:extLst>
          </p:cNvPr>
          <p:cNvSpPr>
            <a:spLocks noGrp="1"/>
          </p:cNvSpPr>
          <p:nvPr>
            <p:ph type="pic" sz="quarter" idx="15"/>
          </p:nvPr>
        </p:nvSpPr>
        <p:spPr>
          <a:xfrm>
            <a:off x="4226270" y="2428875"/>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23" name="Text Placeholder 2">
            <a:extLst>
              <a:ext uri="{FF2B5EF4-FFF2-40B4-BE49-F238E27FC236}">
                <a16:creationId xmlns:a16="http://schemas.microsoft.com/office/drawing/2014/main" id="{572D0301-10F1-41B4-BEF8-C53FA4D66214}"/>
              </a:ext>
            </a:extLst>
          </p:cNvPr>
          <p:cNvSpPr>
            <a:spLocks noGrp="1"/>
          </p:cNvSpPr>
          <p:nvPr>
            <p:ph type="body" idx="18" hasCustomPrompt="1"/>
          </p:nvPr>
        </p:nvSpPr>
        <p:spPr>
          <a:xfrm>
            <a:off x="3849262" y="3654378"/>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7" name="Text Placeholder 2">
            <a:extLst>
              <a:ext uri="{FF2B5EF4-FFF2-40B4-BE49-F238E27FC236}">
                <a16:creationId xmlns:a16="http://schemas.microsoft.com/office/drawing/2014/main" id="{7ADEB263-F204-4A78-A5E0-7361EFE0B921}"/>
              </a:ext>
            </a:extLst>
          </p:cNvPr>
          <p:cNvSpPr>
            <a:spLocks noGrp="1"/>
          </p:cNvSpPr>
          <p:nvPr>
            <p:ph type="body" idx="22" hasCustomPrompt="1"/>
          </p:nvPr>
        </p:nvSpPr>
        <p:spPr>
          <a:xfrm>
            <a:off x="3849262" y="3809747"/>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32" name="Picture Placeholder 10">
            <a:extLst>
              <a:ext uri="{FF2B5EF4-FFF2-40B4-BE49-F238E27FC236}">
                <a16:creationId xmlns:a16="http://schemas.microsoft.com/office/drawing/2014/main" id="{1938DB4D-239F-4E8E-8802-0470B0131189}"/>
              </a:ext>
            </a:extLst>
          </p:cNvPr>
          <p:cNvSpPr>
            <a:spLocks noGrp="1"/>
          </p:cNvSpPr>
          <p:nvPr>
            <p:ph type="pic" sz="quarter" idx="37"/>
          </p:nvPr>
        </p:nvSpPr>
        <p:spPr>
          <a:xfrm>
            <a:off x="6655584" y="2428875"/>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24" name="Text Placeholder 2">
            <a:extLst>
              <a:ext uri="{FF2B5EF4-FFF2-40B4-BE49-F238E27FC236}">
                <a16:creationId xmlns:a16="http://schemas.microsoft.com/office/drawing/2014/main" id="{E767B9DE-7410-43CC-90CF-52D67EF03D48}"/>
              </a:ext>
            </a:extLst>
          </p:cNvPr>
          <p:cNvSpPr>
            <a:spLocks noGrp="1"/>
          </p:cNvSpPr>
          <p:nvPr>
            <p:ph type="body" idx="19" hasCustomPrompt="1"/>
          </p:nvPr>
        </p:nvSpPr>
        <p:spPr>
          <a:xfrm>
            <a:off x="6198355" y="3654378"/>
            <a:ext cx="2105135"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28" name="Text Placeholder 2">
            <a:extLst>
              <a:ext uri="{FF2B5EF4-FFF2-40B4-BE49-F238E27FC236}">
                <a16:creationId xmlns:a16="http://schemas.microsoft.com/office/drawing/2014/main" id="{103678F5-B025-46E2-BD45-E77861487165}"/>
              </a:ext>
            </a:extLst>
          </p:cNvPr>
          <p:cNvSpPr>
            <a:spLocks noGrp="1"/>
          </p:cNvSpPr>
          <p:nvPr>
            <p:ph type="body" idx="23" hasCustomPrompt="1"/>
          </p:nvPr>
        </p:nvSpPr>
        <p:spPr>
          <a:xfrm>
            <a:off x="6095999" y="3809747"/>
            <a:ext cx="2299855"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9" name="Picture Placeholder 10">
            <a:extLst>
              <a:ext uri="{FF2B5EF4-FFF2-40B4-BE49-F238E27FC236}">
                <a16:creationId xmlns:a16="http://schemas.microsoft.com/office/drawing/2014/main" id="{92E6B581-A522-4758-A9A4-8B9C7B860CF2}"/>
              </a:ext>
            </a:extLst>
          </p:cNvPr>
          <p:cNvSpPr>
            <a:spLocks noGrp="1"/>
          </p:cNvSpPr>
          <p:nvPr>
            <p:ph type="pic" sz="quarter" idx="17"/>
          </p:nvPr>
        </p:nvSpPr>
        <p:spPr>
          <a:xfrm>
            <a:off x="9136814" y="2428875"/>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25" name="Text Placeholder 2">
            <a:extLst>
              <a:ext uri="{FF2B5EF4-FFF2-40B4-BE49-F238E27FC236}">
                <a16:creationId xmlns:a16="http://schemas.microsoft.com/office/drawing/2014/main" id="{E13DFE1F-4534-4828-990E-B052F51FC65C}"/>
              </a:ext>
            </a:extLst>
          </p:cNvPr>
          <p:cNvSpPr>
            <a:spLocks noGrp="1"/>
          </p:cNvSpPr>
          <p:nvPr>
            <p:ph type="body" idx="20" hasCustomPrompt="1"/>
          </p:nvPr>
        </p:nvSpPr>
        <p:spPr>
          <a:xfrm>
            <a:off x="8759806" y="3654378"/>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9" name="Text Placeholder 2">
            <a:extLst>
              <a:ext uri="{FF2B5EF4-FFF2-40B4-BE49-F238E27FC236}">
                <a16:creationId xmlns:a16="http://schemas.microsoft.com/office/drawing/2014/main" id="{7E3F385B-4DD9-4F3C-A02B-179B9FA61292}"/>
              </a:ext>
            </a:extLst>
          </p:cNvPr>
          <p:cNvSpPr>
            <a:spLocks noGrp="1"/>
          </p:cNvSpPr>
          <p:nvPr>
            <p:ph type="body" idx="24" hasCustomPrompt="1"/>
          </p:nvPr>
        </p:nvSpPr>
        <p:spPr>
          <a:xfrm>
            <a:off x="8744480" y="3809747"/>
            <a:ext cx="1844126"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55" name="Picture Placeholder 10">
            <a:extLst>
              <a:ext uri="{FF2B5EF4-FFF2-40B4-BE49-F238E27FC236}">
                <a16:creationId xmlns:a16="http://schemas.microsoft.com/office/drawing/2014/main" id="{1EBAEB1D-A7F9-4F90-B642-4277D3802BAB}"/>
              </a:ext>
            </a:extLst>
          </p:cNvPr>
          <p:cNvSpPr>
            <a:spLocks noGrp="1"/>
          </p:cNvSpPr>
          <p:nvPr>
            <p:ph type="pic" sz="quarter" idx="26"/>
          </p:nvPr>
        </p:nvSpPr>
        <p:spPr>
          <a:xfrm>
            <a:off x="1877176"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54" name="Text Placeholder 2">
            <a:extLst>
              <a:ext uri="{FF2B5EF4-FFF2-40B4-BE49-F238E27FC236}">
                <a16:creationId xmlns:a16="http://schemas.microsoft.com/office/drawing/2014/main" id="{22930C5B-603C-494E-A467-8B394D01D406}"/>
              </a:ext>
            </a:extLst>
          </p:cNvPr>
          <p:cNvSpPr>
            <a:spLocks noGrp="1"/>
          </p:cNvSpPr>
          <p:nvPr>
            <p:ph type="body" idx="25" hasCustomPrompt="1"/>
          </p:nvPr>
        </p:nvSpPr>
        <p:spPr>
          <a:xfrm>
            <a:off x="1500168"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2" name="Text Placeholder 2">
            <a:extLst>
              <a:ext uri="{FF2B5EF4-FFF2-40B4-BE49-F238E27FC236}">
                <a16:creationId xmlns:a16="http://schemas.microsoft.com/office/drawing/2014/main" id="{540C455F-A23B-493F-B95E-AB485D91DA6A}"/>
              </a:ext>
            </a:extLst>
          </p:cNvPr>
          <p:cNvSpPr>
            <a:spLocks noGrp="1"/>
          </p:cNvSpPr>
          <p:nvPr>
            <p:ph type="body" idx="33" hasCustomPrompt="1"/>
          </p:nvPr>
        </p:nvSpPr>
        <p:spPr>
          <a:xfrm>
            <a:off x="1500168" y="5668583"/>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56" name="Picture Placeholder 10">
            <a:extLst>
              <a:ext uri="{FF2B5EF4-FFF2-40B4-BE49-F238E27FC236}">
                <a16:creationId xmlns:a16="http://schemas.microsoft.com/office/drawing/2014/main" id="{9461A69E-14C8-4325-89AF-D4257C1C05BA}"/>
              </a:ext>
            </a:extLst>
          </p:cNvPr>
          <p:cNvSpPr>
            <a:spLocks noGrp="1"/>
          </p:cNvSpPr>
          <p:nvPr>
            <p:ph type="pic" sz="quarter" idx="27"/>
          </p:nvPr>
        </p:nvSpPr>
        <p:spPr>
          <a:xfrm>
            <a:off x="4226270"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59" name="Text Placeholder 2">
            <a:extLst>
              <a:ext uri="{FF2B5EF4-FFF2-40B4-BE49-F238E27FC236}">
                <a16:creationId xmlns:a16="http://schemas.microsoft.com/office/drawing/2014/main" id="{6D1C374C-DAF7-40EF-B279-4EC7A2AFE6A2}"/>
              </a:ext>
            </a:extLst>
          </p:cNvPr>
          <p:cNvSpPr>
            <a:spLocks noGrp="1"/>
          </p:cNvSpPr>
          <p:nvPr>
            <p:ph type="body" idx="30" hasCustomPrompt="1"/>
          </p:nvPr>
        </p:nvSpPr>
        <p:spPr>
          <a:xfrm>
            <a:off x="3849262"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3" name="Text Placeholder 2">
            <a:extLst>
              <a:ext uri="{FF2B5EF4-FFF2-40B4-BE49-F238E27FC236}">
                <a16:creationId xmlns:a16="http://schemas.microsoft.com/office/drawing/2014/main" id="{421FF438-E4E8-4643-BCB3-4A1C12429042}"/>
              </a:ext>
            </a:extLst>
          </p:cNvPr>
          <p:cNvSpPr>
            <a:spLocks noGrp="1"/>
          </p:cNvSpPr>
          <p:nvPr>
            <p:ph type="body" idx="34" hasCustomPrompt="1"/>
          </p:nvPr>
        </p:nvSpPr>
        <p:spPr>
          <a:xfrm>
            <a:off x="3849262" y="5668583"/>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33" name="Picture Placeholder 10">
            <a:extLst>
              <a:ext uri="{FF2B5EF4-FFF2-40B4-BE49-F238E27FC236}">
                <a16:creationId xmlns:a16="http://schemas.microsoft.com/office/drawing/2014/main" id="{E029C5CA-EDDA-4BF9-9051-8B09E98EE1E2}"/>
              </a:ext>
            </a:extLst>
          </p:cNvPr>
          <p:cNvSpPr>
            <a:spLocks noGrp="1"/>
          </p:cNvSpPr>
          <p:nvPr>
            <p:ph type="pic" sz="quarter" idx="38"/>
          </p:nvPr>
        </p:nvSpPr>
        <p:spPr>
          <a:xfrm>
            <a:off x="6655584"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60" name="Text Placeholder 2">
            <a:extLst>
              <a:ext uri="{FF2B5EF4-FFF2-40B4-BE49-F238E27FC236}">
                <a16:creationId xmlns:a16="http://schemas.microsoft.com/office/drawing/2014/main" id="{D4FEDD19-A7BA-45BB-93A0-F1E896C9F26D}"/>
              </a:ext>
            </a:extLst>
          </p:cNvPr>
          <p:cNvSpPr>
            <a:spLocks noGrp="1"/>
          </p:cNvSpPr>
          <p:nvPr>
            <p:ph type="body" idx="31" hasCustomPrompt="1"/>
          </p:nvPr>
        </p:nvSpPr>
        <p:spPr>
          <a:xfrm>
            <a:off x="6339926"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4" name="Text Placeholder 2">
            <a:extLst>
              <a:ext uri="{FF2B5EF4-FFF2-40B4-BE49-F238E27FC236}">
                <a16:creationId xmlns:a16="http://schemas.microsoft.com/office/drawing/2014/main" id="{A12F0175-7AEE-46B1-9590-D4A427680DC7}"/>
              </a:ext>
            </a:extLst>
          </p:cNvPr>
          <p:cNvSpPr>
            <a:spLocks noGrp="1"/>
          </p:cNvSpPr>
          <p:nvPr>
            <p:ph type="body" idx="35" hasCustomPrompt="1"/>
          </p:nvPr>
        </p:nvSpPr>
        <p:spPr>
          <a:xfrm>
            <a:off x="6339926" y="5668583"/>
            <a:ext cx="1813474"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58" name="Picture Placeholder 10">
            <a:extLst>
              <a:ext uri="{FF2B5EF4-FFF2-40B4-BE49-F238E27FC236}">
                <a16:creationId xmlns:a16="http://schemas.microsoft.com/office/drawing/2014/main" id="{622ED9F4-EB9B-4588-8501-BFECB846EE73}"/>
              </a:ext>
            </a:extLst>
          </p:cNvPr>
          <p:cNvSpPr>
            <a:spLocks noGrp="1"/>
          </p:cNvSpPr>
          <p:nvPr>
            <p:ph type="pic" sz="quarter" idx="29"/>
          </p:nvPr>
        </p:nvSpPr>
        <p:spPr>
          <a:xfrm>
            <a:off x="9136814"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61" name="Text Placeholder 2">
            <a:extLst>
              <a:ext uri="{FF2B5EF4-FFF2-40B4-BE49-F238E27FC236}">
                <a16:creationId xmlns:a16="http://schemas.microsoft.com/office/drawing/2014/main" id="{5026D39F-46AB-4680-9A52-F367344A3531}"/>
              </a:ext>
            </a:extLst>
          </p:cNvPr>
          <p:cNvSpPr>
            <a:spLocks noGrp="1"/>
          </p:cNvSpPr>
          <p:nvPr>
            <p:ph type="body" idx="32" hasCustomPrompt="1"/>
          </p:nvPr>
        </p:nvSpPr>
        <p:spPr>
          <a:xfrm>
            <a:off x="8759806"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5" name="Text Placeholder 2">
            <a:extLst>
              <a:ext uri="{FF2B5EF4-FFF2-40B4-BE49-F238E27FC236}">
                <a16:creationId xmlns:a16="http://schemas.microsoft.com/office/drawing/2014/main" id="{04E11FE2-6320-4E8C-A5B3-8104AF329ADA}"/>
              </a:ext>
            </a:extLst>
          </p:cNvPr>
          <p:cNvSpPr>
            <a:spLocks noGrp="1"/>
          </p:cNvSpPr>
          <p:nvPr>
            <p:ph type="body" idx="36" hasCustomPrompt="1"/>
          </p:nvPr>
        </p:nvSpPr>
        <p:spPr>
          <a:xfrm>
            <a:off x="8744480" y="5668583"/>
            <a:ext cx="1844126"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solidFill>
                  <a:srgbClr val="898989"/>
                </a:solidFill>
              </a:defRPr>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solidFill>
                  <a:srgbClr val="898989"/>
                </a:solidFill>
              </a:defRPr>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solidFill>
                  <a:srgbClr val="898989"/>
                </a:solidFill>
              </a:defRPr>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2857120649"/>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4C17E5-24ED-44BC-BA50-02EF903552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833D101-3AF0-4F06-90ED-B83615C36C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AE9FDE-AF95-49F8-A927-35A23C9E65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20XX</a:t>
            </a:r>
          </a:p>
        </p:txBody>
      </p:sp>
      <p:sp>
        <p:nvSpPr>
          <p:cNvPr id="5" name="Footer Placeholder 4">
            <a:extLst>
              <a:ext uri="{FF2B5EF4-FFF2-40B4-BE49-F238E27FC236}">
                <a16:creationId xmlns:a16="http://schemas.microsoft.com/office/drawing/2014/main" id="{CC2E900D-8FF9-4E80-860D-89C2D3B4E4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PRESENTATION TITLE</a:t>
            </a:r>
          </a:p>
        </p:txBody>
      </p:sp>
      <p:sp>
        <p:nvSpPr>
          <p:cNvPr id="6" name="Slide Number Placeholder 5">
            <a:extLst>
              <a:ext uri="{FF2B5EF4-FFF2-40B4-BE49-F238E27FC236}">
                <a16:creationId xmlns:a16="http://schemas.microsoft.com/office/drawing/2014/main" id="{F1A66A0C-1415-46A3-A1FF-BE18C70873E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9DFD55-3C28-40EF-9E31-A92D2E4017FF}" type="slidenum">
              <a:rPr lang="en-US" smtClean="0"/>
              <a:t>‹#›</a:t>
            </a:fld>
            <a:endParaRPr lang="en-US" dirty="0"/>
          </a:p>
        </p:txBody>
      </p:sp>
    </p:spTree>
    <p:extLst>
      <p:ext uri="{BB962C8B-B14F-4D97-AF65-F5344CB8AC3E}">
        <p14:creationId xmlns:p14="http://schemas.microsoft.com/office/powerpoint/2010/main" val="23190612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1" r:id="rId4"/>
    <p:sldLayoutId id="2147483666" r:id="rId5"/>
    <p:sldLayoutId id="2147483667" r:id="rId6"/>
    <p:sldLayoutId id="2147483654" r:id="rId7"/>
    <p:sldLayoutId id="2147483663" r:id="rId8"/>
    <p:sldLayoutId id="2147483662" r:id="rId9"/>
    <p:sldLayoutId id="2147483668" r:id="rId10"/>
    <p:sldLayoutId id="2147483652" r:id="rId11"/>
    <p:sldLayoutId id="2147483653" r:id="rId12"/>
    <p:sldLayoutId id="2147483660" r:id="rId13"/>
    <p:sldLayoutId id="2147483664" r:id="rId14"/>
    <p:sldLayoutId id="2147483665" r:id="rId15"/>
  </p:sldLayoutIdLst>
  <p:hf hdr="0"/>
  <p:txStyles>
    <p:titleStyle>
      <a:lvl1pPr algn="l" defTabSz="914400" rtl="0" eaLnBrk="1" latinLnBrk="0" hangingPunct="1">
        <a:lnSpc>
          <a:spcPct val="90000"/>
        </a:lnSpc>
        <a:spcBef>
          <a:spcPct val="0"/>
        </a:spcBef>
        <a:buNone/>
        <a:defRPr sz="44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75451-6A4B-484B-9ED1-353CCE25B0F4}"/>
              </a:ext>
            </a:extLst>
          </p:cNvPr>
          <p:cNvSpPr>
            <a:spLocks noGrp="1"/>
          </p:cNvSpPr>
          <p:nvPr>
            <p:ph type="ctrTitle"/>
          </p:nvPr>
        </p:nvSpPr>
        <p:spPr>
          <a:xfrm>
            <a:off x="6416040" y="3926048"/>
            <a:ext cx="4941771" cy="1630994"/>
          </a:xfrm>
        </p:spPr>
        <p:txBody>
          <a:bodyPr/>
          <a:lstStyle/>
          <a:p>
            <a:r>
              <a:rPr lang="en-US" dirty="0"/>
              <a:t>Lubbock </a:t>
            </a:r>
            <a:br>
              <a:rPr lang="en-US" dirty="0"/>
            </a:br>
            <a:r>
              <a:rPr lang="en-US" dirty="0"/>
              <a:t>Retail Integration Task Force – </a:t>
            </a:r>
            <a:r>
              <a:rPr lang="en-US" b="1" dirty="0"/>
              <a:t>LRITF</a:t>
            </a:r>
            <a:br>
              <a:rPr lang="en-US" b="1" dirty="0"/>
            </a:br>
            <a:r>
              <a:rPr lang="en-US" sz="2000" b="1" dirty="0"/>
              <a:t>April 2nd, 2024</a:t>
            </a:r>
          </a:p>
        </p:txBody>
      </p:sp>
      <p:sp>
        <p:nvSpPr>
          <p:cNvPr id="3" name="Subtitle 2">
            <a:extLst>
              <a:ext uri="{FF2B5EF4-FFF2-40B4-BE49-F238E27FC236}">
                <a16:creationId xmlns:a16="http://schemas.microsoft.com/office/drawing/2014/main" id="{0236A1B4-B8D1-4A72-8E20-0703F54BF1FE}"/>
              </a:ext>
            </a:extLst>
          </p:cNvPr>
          <p:cNvSpPr>
            <a:spLocks noGrp="1"/>
          </p:cNvSpPr>
          <p:nvPr>
            <p:ph type="subTitle" idx="1"/>
          </p:nvPr>
        </p:nvSpPr>
        <p:spPr>
          <a:xfrm>
            <a:off x="6416041" y="5586890"/>
            <a:ext cx="4941770" cy="396660"/>
          </a:xfrm>
        </p:spPr>
        <p:txBody>
          <a:bodyPr>
            <a:normAutofit/>
          </a:bodyPr>
          <a:lstStyle/>
          <a:p>
            <a:r>
              <a:rPr lang="en-US" dirty="0"/>
              <a:t>Chris Rowley     Michael Winegeart     Sheri Wiegand</a:t>
            </a:r>
          </a:p>
        </p:txBody>
      </p:sp>
    </p:spTree>
    <p:extLst>
      <p:ext uri="{BB962C8B-B14F-4D97-AF65-F5344CB8AC3E}">
        <p14:creationId xmlns:p14="http://schemas.microsoft.com/office/powerpoint/2010/main" val="2586058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A2CD4-732A-43E4-BCB9-CBA2055E0AC6}"/>
              </a:ext>
            </a:extLst>
          </p:cNvPr>
          <p:cNvSpPr>
            <a:spLocks noGrp="1"/>
          </p:cNvSpPr>
          <p:nvPr>
            <p:ph type="title"/>
          </p:nvPr>
        </p:nvSpPr>
        <p:spPr>
          <a:xfrm>
            <a:off x="-408148" y="578622"/>
            <a:ext cx="4666362" cy="1909763"/>
          </a:xfrm>
        </p:spPr>
        <p:txBody>
          <a:bodyPr>
            <a:normAutofit/>
          </a:bodyPr>
          <a:lstStyle/>
          <a:p>
            <a:pPr algn="ctr"/>
            <a:r>
              <a:rPr lang="en-US" dirty="0"/>
              <a:t>LRITF meeting</a:t>
            </a:r>
            <a:br>
              <a:rPr lang="en-US" dirty="0"/>
            </a:br>
            <a:r>
              <a:rPr lang="en-US" dirty="0"/>
              <a:t>3/5/24 </a:t>
            </a:r>
            <a:br>
              <a:rPr lang="en-US" dirty="0"/>
            </a:br>
            <a:r>
              <a:rPr lang="en-US" dirty="0"/>
              <a:t>&amp; </a:t>
            </a:r>
            <a:br>
              <a:rPr lang="en-US" dirty="0"/>
            </a:br>
            <a:r>
              <a:rPr lang="en-US" dirty="0"/>
              <a:t>Daily Market Calls </a:t>
            </a:r>
          </a:p>
        </p:txBody>
      </p:sp>
      <p:sp>
        <p:nvSpPr>
          <p:cNvPr id="3" name="Subtitle 2">
            <a:extLst>
              <a:ext uri="{FF2B5EF4-FFF2-40B4-BE49-F238E27FC236}">
                <a16:creationId xmlns:a16="http://schemas.microsoft.com/office/drawing/2014/main" id="{45FD0450-A909-4CD9-8912-96A19ACEB7CB}"/>
              </a:ext>
            </a:extLst>
          </p:cNvPr>
          <p:cNvSpPr>
            <a:spLocks noGrp="1"/>
          </p:cNvSpPr>
          <p:nvPr>
            <p:ph type="subTitle" idx="1"/>
          </p:nvPr>
        </p:nvSpPr>
        <p:spPr>
          <a:xfrm>
            <a:off x="4859717" y="833955"/>
            <a:ext cx="7090950" cy="5765628"/>
          </a:xfrm>
        </p:spPr>
        <p:txBody>
          <a:bodyPr>
            <a:normAutofit fontScale="77500" lnSpcReduction="20000"/>
          </a:bodyPr>
          <a:lstStyle/>
          <a:p>
            <a:pPr algn="ctr"/>
            <a:r>
              <a:rPr lang="en-US" sz="2800" b="1" dirty="0"/>
              <a:t>The Task Force reviewed the following:</a:t>
            </a:r>
          </a:p>
          <a:p>
            <a:pPr marL="457200" indent="-457200" algn="ctr">
              <a:buFont typeface="Arial" panose="020B0604020202020204" pitchFamily="34" charset="0"/>
              <a:buChar char="•"/>
            </a:pPr>
            <a:endParaRPr lang="en-US" sz="2800" dirty="0"/>
          </a:p>
          <a:p>
            <a:pPr marL="457200" indent="-457200">
              <a:buFont typeface="Arial" panose="020B0604020202020204" pitchFamily="34" charset="0"/>
              <a:buChar char="•"/>
            </a:pPr>
            <a:r>
              <a:rPr lang="en-US" sz="2300" b="1" u="sng" dirty="0"/>
              <a:t>Transition Stacking Logic </a:t>
            </a:r>
            <a:r>
              <a:rPr lang="en-US" sz="2300" b="1" dirty="0"/>
              <a:t>–</a:t>
            </a:r>
            <a:r>
              <a:rPr lang="en-US" sz="2300" dirty="0"/>
              <a:t> on 3/6/24, LP&amp;L officially removed the transition stacking logic where MVIs submitted for any requested date would be honored and would no longer push MVIs to the MMRD(+1) date.  The logic was removed to support the expected volume of true MVIs (apartment transitions)</a:t>
            </a:r>
          </a:p>
          <a:p>
            <a:pPr marL="914400" lvl="1" indent="-457200" algn="l">
              <a:buFont typeface="Courier New" panose="02070309020205020404" pitchFamily="49" charset="0"/>
              <a:buChar char="o"/>
            </a:pPr>
            <a:r>
              <a:rPr lang="en-US" sz="2100" dirty="0">
                <a:solidFill>
                  <a:schemeClr val="tx1">
                    <a:lumMod val="50000"/>
                    <a:lumOff val="50000"/>
                  </a:schemeClr>
                </a:solidFill>
              </a:rPr>
              <a:t>New logic would only apply to MVIs submitted after 3/6 thus any MMRDs with MMRD+1s would be considered “pairings” and the LP&amp;L functionality would allow the choice MVI to prevail.</a:t>
            </a:r>
          </a:p>
          <a:p>
            <a:pPr marL="914400" lvl="1" indent="-457200" algn="l">
              <a:buFont typeface="Courier New" panose="02070309020205020404" pitchFamily="49" charset="0"/>
              <a:buChar char="o"/>
            </a:pPr>
            <a:r>
              <a:rPr lang="en-US" sz="2100" dirty="0">
                <a:solidFill>
                  <a:schemeClr val="tx1">
                    <a:lumMod val="50000"/>
                    <a:lumOff val="50000"/>
                  </a:schemeClr>
                </a:solidFill>
              </a:rPr>
              <a:t>To continue to honor choice transactions for those customers who defaulted, DREPs received daily lists from ERCOT for MVIs to cancel.</a:t>
            </a:r>
          </a:p>
          <a:p>
            <a:pPr marL="914400" lvl="1" indent="-457200" algn="l">
              <a:buFont typeface="Courier New" panose="02070309020205020404" pitchFamily="49" charset="0"/>
              <a:buChar char="o"/>
            </a:pPr>
            <a:r>
              <a:rPr lang="en-US" sz="2100" dirty="0">
                <a:solidFill>
                  <a:schemeClr val="tx1">
                    <a:lumMod val="50000"/>
                    <a:lumOff val="50000"/>
                  </a:schemeClr>
                </a:solidFill>
              </a:rPr>
              <a:t>LP&amp;L unexecuted any MVI with an MMRD and MMRD+1 if a true MVI was completed </a:t>
            </a:r>
            <a:r>
              <a:rPr lang="en-US" sz="2100" i="1" dirty="0">
                <a:solidFill>
                  <a:schemeClr val="tx1">
                    <a:lumMod val="50000"/>
                    <a:lumOff val="50000"/>
                  </a:schemeClr>
                </a:solidFill>
              </a:rPr>
              <a:t>prior</a:t>
            </a:r>
            <a:r>
              <a:rPr lang="en-US" sz="2100" dirty="0">
                <a:solidFill>
                  <a:schemeClr val="tx1">
                    <a:lumMod val="50000"/>
                    <a:lumOff val="50000"/>
                  </a:schemeClr>
                </a:solidFill>
              </a:rPr>
              <a:t> to MMRD</a:t>
            </a:r>
          </a:p>
          <a:p>
            <a:pPr marL="914400" lvl="1" indent="-457200" algn="l">
              <a:buFont typeface="Courier New" panose="02070309020205020404" pitchFamily="49" charset="0"/>
              <a:buChar char="o"/>
            </a:pPr>
            <a:r>
              <a:rPr lang="en-US" sz="2100" dirty="0">
                <a:solidFill>
                  <a:schemeClr val="tx1">
                    <a:lumMod val="50000"/>
                    <a:lumOff val="50000"/>
                  </a:schemeClr>
                </a:solidFill>
              </a:rPr>
              <a:t>Any MVI or transactions requested once the first MVI completed (aside from above) will be executed</a:t>
            </a:r>
          </a:p>
          <a:p>
            <a:pPr marL="914400" lvl="1" indent="-457200" algn="l">
              <a:buFont typeface="Courier New" panose="02070309020205020404" pitchFamily="49" charset="0"/>
              <a:buChar char="o"/>
            </a:pPr>
            <a:r>
              <a:rPr lang="en-US" sz="2100" dirty="0">
                <a:solidFill>
                  <a:schemeClr val="tx1">
                    <a:lumMod val="50000"/>
                    <a:lumOff val="50000"/>
                  </a:schemeClr>
                </a:solidFill>
              </a:rPr>
              <a:t>REPs were encouraged to review T018 rejects MVI PRIOR TO DEFAULT to reach out to their customer confirming if another MVI needs to be submitted (make ready apartment units)</a:t>
            </a:r>
          </a:p>
          <a:p>
            <a:pPr marL="457200" indent="-457200">
              <a:buFont typeface="Arial" panose="020B0604020202020204" pitchFamily="34" charset="0"/>
              <a:buChar char="•"/>
            </a:pPr>
            <a:r>
              <a:rPr lang="en-US" sz="2300" b="1" u="sng" dirty="0">
                <a:solidFill>
                  <a:schemeClr val="tx1">
                    <a:lumMod val="50000"/>
                    <a:lumOff val="50000"/>
                  </a:schemeClr>
                </a:solidFill>
              </a:rPr>
              <a:t>Franchise Fee </a:t>
            </a:r>
            <a:r>
              <a:rPr lang="en-US" sz="2300" b="1" dirty="0">
                <a:solidFill>
                  <a:schemeClr val="tx1">
                    <a:lumMod val="50000"/>
                    <a:lumOff val="50000"/>
                  </a:schemeClr>
                </a:solidFill>
              </a:rPr>
              <a:t>– </a:t>
            </a:r>
            <a:r>
              <a:rPr lang="en-US" sz="2300" dirty="0">
                <a:solidFill>
                  <a:schemeClr val="tx1">
                    <a:lumMod val="50000"/>
                    <a:lumOff val="50000"/>
                  </a:schemeClr>
                </a:solidFill>
              </a:rPr>
              <a:t>LP&amp;L plans to add a ‘franchise fee’ line item to 810 charges and will be updated in their proposed October 2024 tariffs.  An existing SAC04 will be utilized. </a:t>
            </a:r>
          </a:p>
          <a:p>
            <a:pPr marL="457200" indent="-457200">
              <a:buFont typeface="Arial" panose="020B0604020202020204" pitchFamily="34" charset="0"/>
              <a:buChar char="•"/>
            </a:pPr>
            <a:endParaRPr lang="en-US" sz="2200" dirty="0"/>
          </a:p>
        </p:txBody>
      </p:sp>
    </p:spTree>
    <p:extLst>
      <p:ext uri="{BB962C8B-B14F-4D97-AF65-F5344CB8AC3E}">
        <p14:creationId xmlns:p14="http://schemas.microsoft.com/office/powerpoint/2010/main" val="3730415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A2CD4-732A-43E4-BCB9-CBA2055E0AC6}"/>
              </a:ext>
            </a:extLst>
          </p:cNvPr>
          <p:cNvSpPr>
            <a:spLocks noGrp="1"/>
          </p:cNvSpPr>
          <p:nvPr>
            <p:ph type="title"/>
          </p:nvPr>
        </p:nvSpPr>
        <p:spPr>
          <a:xfrm>
            <a:off x="-408148" y="578622"/>
            <a:ext cx="4666362" cy="1909763"/>
          </a:xfrm>
        </p:spPr>
        <p:txBody>
          <a:bodyPr>
            <a:normAutofit fontScale="90000"/>
          </a:bodyPr>
          <a:lstStyle/>
          <a:p>
            <a:pPr algn="ctr"/>
            <a:r>
              <a:rPr lang="en-US" dirty="0"/>
              <a:t>LRITF meeting</a:t>
            </a:r>
            <a:br>
              <a:rPr lang="en-US" dirty="0"/>
            </a:br>
            <a:r>
              <a:rPr lang="en-US" dirty="0"/>
              <a:t>3/5/24 </a:t>
            </a:r>
            <a:br>
              <a:rPr lang="en-US" dirty="0"/>
            </a:br>
            <a:r>
              <a:rPr lang="en-US" dirty="0"/>
              <a:t>&amp; </a:t>
            </a:r>
            <a:br>
              <a:rPr lang="en-US" dirty="0"/>
            </a:br>
            <a:r>
              <a:rPr lang="en-US" dirty="0"/>
              <a:t>Daily Market Calls – </a:t>
            </a:r>
            <a:br>
              <a:rPr lang="en-US" dirty="0"/>
            </a:br>
            <a:r>
              <a:rPr lang="en-US" dirty="0"/>
              <a:t>continued </a:t>
            </a:r>
          </a:p>
        </p:txBody>
      </p:sp>
      <p:sp>
        <p:nvSpPr>
          <p:cNvPr id="3" name="Subtitle 2">
            <a:extLst>
              <a:ext uri="{FF2B5EF4-FFF2-40B4-BE49-F238E27FC236}">
                <a16:creationId xmlns:a16="http://schemas.microsoft.com/office/drawing/2014/main" id="{45FD0450-A909-4CD9-8912-96A19ACEB7CB}"/>
              </a:ext>
            </a:extLst>
          </p:cNvPr>
          <p:cNvSpPr>
            <a:spLocks noGrp="1"/>
          </p:cNvSpPr>
          <p:nvPr>
            <p:ph type="subTitle" idx="1"/>
          </p:nvPr>
        </p:nvSpPr>
        <p:spPr>
          <a:xfrm>
            <a:off x="4768554" y="458089"/>
            <a:ext cx="7310300" cy="6173447"/>
          </a:xfrm>
        </p:spPr>
        <p:txBody>
          <a:bodyPr>
            <a:normAutofit lnSpcReduction="10000"/>
          </a:bodyPr>
          <a:lstStyle/>
          <a:p>
            <a:pPr algn="ctr"/>
            <a:r>
              <a:rPr lang="en-US" sz="2800" b="1" dirty="0"/>
              <a:t>The daily market calls discussed the following:</a:t>
            </a:r>
          </a:p>
          <a:p>
            <a:pPr marL="457200" indent="-457200" algn="ctr">
              <a:buFont typeface="Arial" panose="020B0604020202020204" pitchFamily="34" charset="0"/>
              <a:buChar char="•"/>
            </a:pPr>
            <a:endParaRPr lang="en-US" sz="2200" dirty="0"/>
          </a:p>
          <a:p>
            <a:pPr marL="457200" indent="-457200">
              <a:buFont typeface="Arial" panose="020B0604020202020204" pitchFamily="34" charset="0"/>
              <a:buChar char="•"/>
            </a:pPr>
            <a:r>
              <a:rPr lang="en-US" sz="1800" b="1" u="sng" dirty="0"/>
              <a:t>Retired ESIs </a:t>
            </a:r>
            <a:r>
              <a:rPr lang="en-US" sz="2200" b="1" dirty="0"/>
              <a:t>–</a:t>
            </a:r>
            <a:r>
              <a:rPr lang="en-US" sz="2200" dirty="0"/>
              <a:t> </a:t>
            </a:r>
            <a:r>
              <a:rPr lang="en-US" sz="1700" dirty="0"/>
              <a:t>LP&amp;L discovered some of the choice enrollments were performed on ESIs that were set to be retired.  The valid ESI at the premise was then assigned to a default REP during the DREP process.  </a:t>
            </a:r>
          </a:p>
          <a:p>
            <a:pPr marL="914400" lvl="1" indent="-457200" algn="l">
              <a:buFont typeface="Courier New" panose="02070309020205020404" pitchFamily="49" charset="0"/>
              <a:buChar char="o"/>
            </a:pPr>
            <a:r>
              <a:rPr lang="en-US" sz="1700" dirty="0">
                <a:solidFill>
                  <a:schemeClr val="tx1">
                    <a:lumMod val="50000"/>
                    <a:lumOff val="50000"/>
                  </a:schemeClr>
                </a:solidFill>
              </a:rPr>
              <a:t>Impacted REPs received a list of retired ESIs they had enrolled along with the valid ESI on the premise.  REPs were encouraged to contact their customer and ‘re-enroll’ on the valid ESI.</a:t>
            </a:r>
          </a:p>
          <a:p>
            <a:pPr marL="457200" indent="-457200">
              <a:buFont typeface="Arial" panose="020B0604020202020204" pitchFamily="34" charset="0"/>
              <a:buChar char="•"/>
            </a:pPr>
            <a:r>
              <a:rPr lang="en-US" sz="1800" b="1" u="sng" dirty="0"/>
              <a:t>Multiple ESIs, Same Account</a:t>
            </a:r>
            <a:r>
              <a:rPr lang="en-US" sz="1800" b="1" dirty="0"/>
              <a:t> </a:t>
            </a:r>
            <a:r>
              <a:rPr lang="en-US" sz="2200" b="1" dirty="0"/>
              <a:t>– </a:t>
            </a:r>
            <a:r>
              <a:rPr lang="en-US" dirty="0"/>
              <a:t>Some</a:t>
            </a:r>
            <a:r>
              <a:rPr lang="en-US" b="1" dirty="0"/>
              <a:t> </a:t>
            </a:r>
            <a:r>
              <a:rPr lang="en-US" dirty="0"/>
              <a:t>LP&amp;L customers had inquired why they received communications from a DREP when they had understood they enrolled with a choice provider.     </a:t>
            </a:r>
          </a:p>
          <a:p>
            <a:pPr marL="914400" lvl="1" indent="-457200" algn="l">
              <a:buFont typeface="Courier New" panose="02070309020205020404" pitchFamily="49" charset="0"/>
              <a:buChar char="o"/>
            </a:pPr>
            <a:r>
              <a:rPr lang="en-US" sz="1600" dirty="0">
                <a:solidFill>
                  <a:schemeClr val="tx1">
                    <a:lumMod val="50000"/>
                    <a:lumOff val="50000"/>
                  </a:schemeClr>
                </a:solidFill>
              </a:rPr>
              <a:t>LP&amp;L provided a list to impacted REPs where multiple ESIs existed on one account at LP&amp;L and one ESI had a choice provider while the second (third, fourth, </a:t>
            </a:r>
            <a:r>
              <a:rPr lang="en-US" sz="1600" dirty="0" err="1">
                <a:solidFill>
                  <a:schemeClr val="tx1">
                    <a:lumMod val="50000"/>
                    <a:lumOff val="50000"/>
                  </a:schemeClr>
                </a:solidFill>
              </a:rPr>
              <a:t>etc</a:t>
            </a:r>
            <a:r>
              <a:rPr lang="en-US" sz="1600" dirty="0">
                <a:solidFill>
                  <a:schemeClr val="tx1">
                    <a:lumMod val="50000"/>
                    <a:lumOff val="50000"/>
                  </a:schemeClr>
                </a:solidFill>
              </a:rPr>
              <a:t>) ESI(s) were defaulted to a DREP.</a:t>
            </a:r>
          </a:p>
          <a:p>
            <a:pPr marL="914400" lvl="1" indent="-457200" algn="l">
              <a:buFont typeface="Courier New" panose="02070309020205020404" pitchFamily="49" charset="0"/>
              <a:buChar char="o"/>
            </a:pPr>
            <a:r>
              <a:rPr lang="en-US" sz="1600" dirty="0">
                <a:solidFill>
                  <a:schemeClr val="tx1">
                    <a:lumMod val="50000"/>
                    <a:lumOff val="50000"/>
                  </a:schemeClr>
                </a:solidFill>
              </a:rPr>
              <a:t>REPs were encouraged to contact their customer to enroll the remaining ESIs on the account.  Since these were defaulted, the customers could switch at any time if they had already transitioned or the REP could submit an MMRD+1 MVI to trump the DREP transaction.</a:t>
            </a:r>
          </a:p>
          <a:p>
            <a:pPr marL="457200" indent="-457200">
              <a:buFont typeface="Courier New" panose="02070309020205020404" pitchFamily="49" charset="0"/>
              <a:buChar char="o"/>
            </a:pPr>
            <a:r>
              <a:rPr lang="en-US" sz="1800" b="1" u="sng" dirty="0">
                <a:solidFill>
                  <a:schemeClr val="tx1">
                    <a:lumMod val="50000"/>
                    <a:lumOff val="50000"/>
                  </a:schemeClr>
                </a:solidFill>
              </a:rPr>
              <a:t>No REP of Record (Left In Hot Process)</a:t>
            </a:r>
            <a:r>
              <a:rPr lang="en-US" sz="1800" b="1" dirty="0">
                <a:solidFill>
                  <a:schemeClr val="tx1">
                    <a:lumMod val="50000"/>
                    <a:lumOff val="50000"/>
                  </a:schemeClr>
                </a:solidFill>
              </a:rPr>
              <a:t> – </a:t>
            </a:r>
            <a:r>
              <a:rPr lang="en-US" sz="1700" dirty="0">
                <a:solidFill>
                  <a:schemeClr val="tx1">
                    <a:lumMod val="50000"/>
                    <a:lumOff val="50000"/>
                  </a:schemeClr>
                </a:solidFill>
              </a:rPr>
              <a:t>LP&amp;L initially planned to implement the LIH process reaching out to impacted customers whose original MVI was either cancelled by the customer or REP informing them of their need to select a REP.  LP&amp;L decided for the ~200 customers to implement a 3</a:t>
            </a:r>
            <a:r>
              <a:rPr lang="en-US" sz="1700" baseline="30000" dirty="0">
                <a:solidFill>
                  <a:schemeClr val="tx1">
                    <a:lumMod val="50000"/>
                    <a:lumOff val="50000"/>
                  </a:schemeClr>
                </a:solidFill>
              </a:rPr>
              <a:t>rd</a:t>
            </a:r>
            <a:r>
              <a:rPr lang="en-US" sz="1700" dirty="0">
                <a:solidFill>
                  <a:schemeClr val="tx1">
                    <a:lumMod val="50000"/>
                    <a:lumOff val="50000"/>
                  </a:schemeClr>
                </a:solidFill>
              </a:rPr>
              <a:t> DREP drop with effective dates of 4/1.  </a:t>
            </a:r>
          </a:p>
        </p:txBody>
      </p:sp>
    </p:spTree>
    <p:extLst>
      <p:ext uri="{BB962C8B-B14F-4D97-AF65-F5344CB8AC3E}">
        <p14:creationId xmlns:p14="http://schemas.microsoft.com/office/powerpoint/2010/main" val="16003107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A2CD4-732A-43E4-BCB9-CBA2055E0AC6}"/>
              </a:ext>
            </a:extLst>
          </p:cNvPr>
          <p:cNvSpPr>
            <a:spLocks noGrp="1"/>
          </p:cNvSpPr>
          <p:nvPr>
            <p:ph type="title"/>
          </p:nvPr>
        </p:nvSpPr>
        <p:spPr>
          <a:xfrm>
            <a:off x="-408148" y="578622"/>
            <a:ext cx="4666362" cy="1909763"/>
          </a:xfrm>
        </p:spPr>
        <p:txBody>
          <a:bodyPr>
            <a:normAutofit fontScale="90000"/>
          </a:bodyPr>
          <a:lstStyle/>
          <a:p>
            <a:pPr algn="ctr"/>
            <a:r>
              <a:rPr lang="en-US" dirty="0"/>
              <a:t>LRITF meeting</a:t>
            </a:r>
            <a:br>
              <a:rPr lang="en-US" dirty="0"/>
            </a:br>
            <a:r>
              <a:rPr lang="en-US" dirty="0"/>
              <a:t>3/5/24 </a:t>
            </a:r>
            <a:br>
              <a:rPr lang="en-US" dirty="0"/>
            </a:br>
            <a:r>
              <a:rPr lang="en-US" dirty="0"/>
              <a:t>&amp; </a:t>
            </a:r>
            <a:br>
              <a:rPr lang="en-US" dirty="0"/>
            </a:br>
            <a:r>
              <a:rPr lang="en-US" dirty="0"/>
              <a:t>Daily Market Calls – </a:t>
            </a:r>
            <a:br>
              <a:rPr lang="en-US" dirty="0"/>
            </a:br>
            <a:r>
              <a:rPr lang="en-US" dirty="0"/>
              <a:t>continued </a:t>
            </a:r>
          </a:p>
        </p:txBody>
      </p:sp>
      <p:sp>
        <p:nvSpPr>
          <p:cNvPr id="3" name="Subtitle 2">
            <a:extLst>
              <a:ext uri="{FF2B5EF4-FFF2-40B4-BE49-F238E27FC236}">
                <a16:creationId xmlns:a16="http://schemas.microsoft.com/office/drawing/2014/main" id="{45FD0450-A909-4CD9-8912-96A19ACEB7CB}"/>
              </a:ext>
            </a:extLst>
          </p:cNvPr>
          <p:cNvSpPr>
            <a:spLocks noGrp="1"/>
          </p:cNvSpPr>
          <p:nvPr>
            <p:ph type="subTitle" idx="1"/>
          </p:nvPr>
        </p:nvSpPr>
        <p:spPr>
          <a:xfrm>
            <a:off x="4751462" y="578622"/>
            <a:ext cx="7310300" cy="5917222"/>
          </a:xfrm>
        </p:spPr>
        <p:txBody>
          <a:bodyPr>
            <a:normAutofit fontScale="70000" lnSpcReduction="20000"/>
          </a:bodyPr>
          <a:lstStyle/>
          <a:p>
            <a:pPr marL="457200" indent="-457200">
              <a:buFont typeface="Arial" panose="020B0604020202020204" pitchFamily="34" charset="0"/>
              <a:buChar char="•"/>
            </a:pPr>
            <a:r>
              <a:rPr lang="en-US" sz="2600" b="1" u="sng" dirty="0"/>
              <a:t>LSE files</a:t>
            </a:r>
            <a:r>
              <a:rPr lang="en-US" sz="2200" b="1" dirty="0"/>
              <a:t>–</a:t>
            </a:r>
            <a:r>
              <a:rPr lang="en-US" sz="2200" dirty="0"/>
              <a:t> from 3/4 to ~3/19, LP&amp;L received a higher rejection rate on submitted LSE files to ERCOT for a variety of reasons:  formatting, null values, gap fills.   </a:t>
            </a:r>
          </a:p>
          <a:p>
            <a:pPr marL="914400" lvl="1" indent="-457200" algn="l">
              <a:buFont typeface="Courier New" panose="02070309020205020404" pitchFamily="49" charset="0"/>
              <a:buChar char="o"/>
            </a:pPr>
            <a:r>
              <a:rPr lang="en-US" sz="2300" dirty="0">
                <a:solidFill>
                  <a:schemeClr val="tx1">
                    <a:lumMod val="50000"/>
                    <a:lumOff val="50000"/>
                  </a:schemeClr>
                </a:solidFill>
              </a:rPr>
              <a:t>LP&amp;L has worked to correct errors and error rates 3/20 and forward are &lt; 1% are primarily due to meter exchange and gap fill estimations</a:t>
            </a:r>
          </a:p>
          <a:p>
            <a:pPr marL="914400" lvl="1" indent="-457200" algn="l">
              <a:buFont typeface="Courier New" panose="02070309020205020404" pitchFamily="49" charset="0"/>
              <a:buChar char="o"/>
            </a:pPr>
            <a:r>
              <a:rPr lang="en-US" sz="2300" dirty="0">
                <a:solidFill>
                  <a:schemeClr val="tx1">
                    <a:lumMod val="50000"/>
                    <a:lumOff val="50000"/>
                  </a:schemeClr>
                </a:solidFill>
              </a:rPr>
              <a:t>LP&amp;L plans to resubmit full files from 3/4 to 3/19 with a goal of completing by 4/5</a:t>
            </a:r>
          </a:p>
          <a:p>
            <a:pPr marL="914400" lvl="1" indent="-457200" algn="l">
              <a:buFont typeface="Courier New" panose="02070309020205020404" pitchFamily="49" charset="0"/>
              <a:buChar char="o"/>
            </a:pPr>
            <a:r>
              <a:rPr lang="en-US" sz="2300" dirty="0">
                <a:solidFill>
                  <a:schemeClr val="tx1">
                    <a:lumMod val="50000"/>
                    <a:lumOff val="50000"/>
                  </a:schemeClr>
                </a:solidFill>
              </a:rPr>
              <a:t>With estimation process running the next day around 5PM, LP&amp;L LSE files should be submitted with a day lag, i.e. yesterday’s interval data will be submitted tomorrow </a:t>
            </a:r>
          </a:p>
          <a:p>
            <a:pPr marL="457200" indent="-457200">
              <a:buFont typeface="Arial" panose="020B0604020202020204" pitchFamily="34" charset="0"/>
              <a:buChar char="•"/>
            </a:pPr>
            <a:r>
              <a:rPr lang="en-US" sz="2600" b="1" u="sng" dirty="0"/>
              <a:t>867/810s</a:t>
            </a:r>
            <a:r>
              <a:rPr lang="en-US" sz="2600" b="1" dirty="0"/>
              <a:t> </a:t>
            </a:r>
            <a:r>
              <a:rPr lang="en-US" sz="2200" b="1" dirty="0"/>
              <a:t>–</a:t>
            </a:r>
            <a:r>
              <a:rPr lang="en-US" sz="2200" dirty="0"/>
              <a:t> mid March, LP&amp;L cycles 2 &amp; 3 experienced short billing cycles due to transition of de-coupling of billing.  Impacted REPs received a list ESIs.  </a:t>
            </a:r>
          </a:p>
          <a:p>
            <a:pPr marL="914400" lvl="1" indent="-457200" algn="l">
              <a:buFont typeface="Courier New" panose="02070309020205020404" pitchFamily="49" charset="0"/>
              <a:buChar char="o"/>
            </a:pPr>
            <a:r>
              <a:rPr lang="en-US" sz="2300" dirty="0">
                <a:solidFill>
                  <a:schemeClr val="tx1">
                    <a:lumMod val="50000"/>
                    <a:lumOff val="50000"/>
                  </a:schemeClr>
                </a:solidFill>
              </a:rPr>
              <a:t>LP&amp;L also generated final bills for early cycles/customers with 1 – 6 day bills.</a:t>
            </a:r>
          </a:p>
          <a:p>
            <a:pPr marL="914400" lvl="1" indent="-457200" algn="l">
              <a:buFont typeface="Courier New" panose="02070309020205020404" pitchFamily="49" charset="0"/>
              <a:buChar char="o"/>
            </a:pPr>
            <a:r>
              <a:rPr lang="en-US" sz="2300" dirty="0">
                <a:solidFill>
                  <a:schemeClr val="tx1">
                    <a:lumMod val="50000"/>
                    <a:lumOff val="50000"/>
                  </a:schemeClr>
                </a:solidFill>
              </a:rPr>
              <a:t>Formats of 810s did not allow the 35 day due date and are expected to be cancelled/rebilled.</a:t>
            </a:r>
          </a:p>
          <a:p>
            <a:pPr marL="914400" lvl="1" indent="-457200" algn="l">
              <a:buFont typeface="Courier New" panose="02070309020205020404" pitchFamily="49" charset="0"/>
              <a:buChar char="o"/>
            </a:pPr>
            <a:r>
              <a:rPr lang="en-US" sz="2300" dirty="0">
                <a:solidFill>
                  <a:schemeClr val="tx1">
                    <a:lumMod val="50000"/>
                    <a:lumOff val="50000"/>
                  </a:schemeClr>
                </a:solidFill>
              </a:rPr>
              <a:t>Some REPs received duplicate 810s for the same period with the first 810 billing for incorrect amounts due to rounding and are expected to be cancelled by LP&amp;L.</a:t>
            </a:r>
          </a:p>
          <a:p>
            <a:pPr marL="914400" lvl="1" indent="-457200" algn="l">
              <a:buFont typeface="Courier New" panose="02070309020205020404" pitchFamily="49" charset="0"/>
              <a:buChar char="o"/>
            </a:pPr>
            <a:r>
              <a:rPr lang="en-US" sz="2300" dirty="0">
                <a:solidFill>
                  <a:schemeClr val="tx1">
                    <a:lumMod val="50000"/>
                    <a:lumOff val="50000"/>
                  </a:schemeClr>
                </a:solidFill>
              </a:rPr>
              <a:t>867s/810s were also received with decimal values for register reads and kWh quantities.  LP&amp;L plans to cancel/rebill using whole numbers aligning with market practices of other TDUs.</a:t>
            </a:r>
          </a:p>
          <a:p>
            <a:pPr marL="342900" indent="-342900">
              <a:buFont typeface="Arial" panose="020B0604020202020204" pitchFamily="34" charset="0"/>
              <a:buChar char="•"/>
            </a:pPr>
            <a:r>
              <a:rPr lang="en-US" sz="2600" b="1" u="sng" dirty="0" err="1">
                <a:solidFill>
                  <a:schemeClr val="tx1">
                    <a:lumMod val="50000"/>
                    <a:lumOff val="50000"/>
                  </a:schemeClr>
                </a:solidFill>
              </a:rPr>
              <a:t>MarkeTraks</a:t>
            </a:r>
            <a:r>
              <a:rPr lang="en-US" sz="2600" b="1" u="sng" dirty="0">
                <a:solidFill>
                  <a:schemeClr val="tx1">
                    <a:lumMod val="50000"/>
                    <a:lumOff val="50000"/>
                  </a:schemeClr>
                </a:solidFill>
              </a:rPr>
              <a:t> </a:t>
            </a:r>
            <a:r>
              <a:rPr lang="en-US" sz="2600" b="1" dirty="0">
                <a:solidFill>
                  <a:schemeClr val="tx1">
                    <a:lumMod val="50000"/>
                    <a:lumOff val="50000"/>
                  </a:schemeClr>
                </a:solidFill>
              </a:rPr>
              <a:t>–</a:t>
            </a:r>
            <a:r>
              <a:rPr lang="en-US" sz="1900" dirty="0">
                <a:solidFill>
                  <a:schemeClr val="tx1">
                    <a:lumMod val="50000"/>
                    <a:lumOff val="50000"/>
                  </a:schemeClr>
                </a:solidFill>
              </a:rPr>
              <a:t> </a:t>
            </a:r>
            <a:r>
              <a:rPr lang="en-US" sz="2200" dirty="0">
                <a:solidFill>
                  <a:schemeClr val="tx1">
                    <a:lumMod val="50000"/>
                    <a:lumOff val="50000"/>
                  </a:schemeClr>
                </a:solidFill>
              </a:rPr>
              <a:t>LP&amp;L continue to work through submitted </a:t>
            </a:r>
            <a:r>
              <a:rPr lang="en-US" sz="2200" dirty="0" err="1">
                <a:solidFill>
                  <a:schemeClr val="tx1">
                    <a:lumMod val="50000"/>
                    <a:lumOff val="50000"/>
                  </a:schemeClr>
                </a:solidFill>
              </a:rPr>
              <a:t>MTs.</a:t>
            </a:r>
            <a:r>
              <a:rPr lang="en-US" sz="2200" dirty="0">
                <a:solidFill>
                  <a:schemeClr val="tx1">
                    <a:lumMod val="50000"/>
                    <a:lumOff val="50000"/>
                  </a:schemeClr>
                </a:solidFill>
              </a:rPr>
              <a:t> </a:t>
            </a:r>
          </a:p>
          <a:p>
            <a:pPr marL="342900" indent="-342900">
              <a:buFont typeface="Arial" panose="020B0604020202020204" pitchFamily="34" charset="0"/>
              <a:buChar char="•"/>
            </a:pPr>
            <a:r>
              <a:rPr lang="en-US" sz="2600" b="1" u="sng" dirty="0">
                <a:solidFill>
                  <a:schemeClr val="tx1">
                    <a:lumMod val="50000"/>
                    <a:lumOff val="50000"/>
                  </a:schemeClr>
                </a:solidFill>
              </a:rPr>
              <a:t>HI vs HU </a:t>
            </a:r>
            <a:r>
              <a:rPr lang="en-US" sz="2200" b="1" dirty="0">
                <a:solidFill>
                  <a:schemeClr val="tx1">
                    <a:lumMod val="50000"/>
                    <a:lumOff val="50000"/>
                  </a:schemeClr>
                </a:solidFill>
              </a:rPr>
              <a:t>– </a:t>
            </a:r>
            <a:r>
              <a:rPr lang="en-US" sz="2200" dirty="0">
                <a:solidFill>
                  <a:schemeClr val="tx1">
                    <a:lumMod val="50000"/>
                    <a:lumOff val="50000"/>
                  </a:schemeClr>
                </a:solidFill>
              </a:rPr>
              <a:t>LP&amp;L plans to accept HI requests on 814_16s and 814_01s and provide summary historical usage on an 867_02 where applicable.  Functionality will be modified week of 4/1.</a:t>
            </a:r>
            <a:endParaRPr lang="en-US" sz="2200" b="1" dirty="0">
              <a:solidFill>
                <a:schemeClr val="tx1">
                  <a:lumMod val="50000"/>
                  <a:lumOff val="50000"/>
                </a:schemeClr>
              </a:solidFill>
            </a:endParaRPr>
          </a:p>
        </p:txBody>
      </p:sp>
    </p:spTree>
    <p:extLst>
      <p:ext uri="{BB962C8B-B14F-4D97-AF65-F5344CB8AC3E}">
        <p14:creationId xmlns:p14="http://schemas.microsoft.com/office/powerpoint/2010/main" val="3491818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7762301-F83A-4BEA-9D11-E6C99FB574A8}"/>
              </a:ext>
            </a:extLst>
          </p:cNvPr>
          <p:cNvSpPr>
            <a:spLocks noGrp="1"/>
          </p:cNvSpPr>
          <p:nvPr>
            <p:ph type="title"/>
          </p:nvPr>
        </p:nvSpPr>
        <p:spPr>
          <a:xfrm>
            <a:off x="838200" y="285750"/>
            <a:ext cx="10515600" cy="1325563"/>
          </a:xfrm>
        </p:spPr>
        <p:txBody>
          <a:bodyPr/>
          <a:lstStyle/>
          <a:p>
            <a:r>
              <a:rPr lang="en-US" dirty="0"/>
              <a:t>Completed Action Items </a:t>
            </a:r>
            <a:br>
              <a:rPr lang="en-US" dirty="0"/>
            </a:br>
            <a:r>
              <a:rPr lang="en-US" b="1" dirty="0"/>
              <a:t>Q&amp;A </a:t>
            </a:r>
          </a:p>
        </p:txBody>
      </p:sp>
      <p:graphicFrame>
        <p:nvGraphicFramePr>
          <p:cNvPr id="2" name="Table 3">
            <a:extLst>
              <a:ext uri="{FF2B5EF4-FFF2-40B4-BE49-F238E27FC236}">
                <a16:creationId xmlns:a16="http://schemas.microsoft.com/office/drawing/2014/main" id="{C29CDCAF-D4A3-0BAD-5104-0AB1DB665FDB}"/>
              </a:ext>
            </a:extLst>
          </p:cNvPr>
          <p:cNvGraphicFramePr>
            <a:graphicFrameLocks noGrp="1"/>
          </p:cNvGraphicFramePr>
          <p:nvPr>
            <p:extLst>
              <p:ext uri="{D42A27DB-BD31-4B8C-83A1-F6EECF244321}">
                <p14:modId xmlns:p14="http://schemas.microsoft.com/office/powerpoint/2010/main" val="716460281"/>
              </p:ext>
            </p:extLst>
          </p:nvPr>
        </p:nvGraphicFramePr>
        <p:xfrm>
          <a:off x="179462" y="1421130"/>
          <a:ext cx="11616298" cy="5264912"/>
        </p:xfrm>
        <a:graphic>
          <a:graphicData uri="http://schemas.openxmlformats.org/drawingml/2006/table">
            <a:tbl>
              <a:tblPr firstRow="1" bandRow="1">
                <a:tableStyleId>{5C22544A-7EE6-4342-B048-85BDC9FD1C3A}</a:tableStyleId>
              </a:tblPr>
              <a:tblGrid>
                <a:gridCol w="11616298">
                  <a:extLst>
                    <a:ext uri="{9D8B030D-6E8A-4147-A177-3AD203B41FA5}">
                      <a16:colId xmlns:a16="http://schemas.microsoft.com/office/drawing/2014/main" val="651102246"/>
                    </a:ext>
                  </a:extLst>
                </a:gridCol>
              </a:tblGrid>
              <a:tr h="3434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tx1"/>
                          </a:solidFill>
                        </a:rPr>
                        <a:t>Transition to Competition </a:t>
                      </a:r>
                    </a:p>
                  </a:txBody>
                  <a:tcPr/>
                </a:tc>
                <a:extLst>
                  <a:ext uri="{0D108BD9-81ED-4DB2-BD59-A6C34878D82A}">
                    <a16:rowId xmlns:a16="http://schemas.microsoft.com/office/drawing/2014/main" val="2162009835"/>
                  </a:ext>
                </a:extLst>
              </a:tr>
              <a:tr h="4807712">
                <a:tc>
                  <a:txBody>
                    <a:bodyPr/>
                    <a:lstStyle/>
                    <a:p>
                      <a:r>
                        <a:rPr lang="en-US" sz="1600" b="1" kern="1200" dirty="0">
                          <a:solidFill>
                            <a:schemeClr val="dk1"/>
                          </a:solidFill>
                          <a:effectLst/>
                          <a:latin typeface="+mn-lt"/>
                          <a:ea typeface="+mn-ea"/>
                          <a:cs typeface="+mn-cs"/>
                        </a:rPr>
                        <a:t>Q:  Will any special transition stacking logic apply during the transition phase commencing 3/4/24?</a:t>
                      </a:r>
                      <a:endParaRPr lang="en-US" sz="1600" kern="1200" dirty="0">
                        <a:solidFill>
                          <a:schemeClr val="dk1"/>
                        </a:solidFill>
                        <a:effectLst/>
                        <a:latin typeface="+mn-lt"/>
                        <a:ea typeface="+mn-ea"/>
                        <a:cs typeface="+mn-cs"/>
                      </a:endParaRPr>
                    </a:p>
                    <a:p>
                      <a:r>
                        <a:rPr lang="en-US" sz="1600" b="1" kern="1200" dirty="0">
                          <a:solidFill>
                            <a:schemeClr val="dk1"/>
                          </a:solidFill>
                          <a:effectLst/>
                          <a:latin typeface="+mn-lt"/>
                          <a:ea typeface="+mn-ea"/>
                          <a:cs typeface="+mn-cs"/>
                        </a:rPr>
                        <a:t>A:  </a:t>
                      </a:r>
                      <a:r>
                        <a:rPr lang="en-US" sz="1600" kern="1200" dirty="0">
                          <a:solidFill>
                            <a:schemeClr val="dk1"/>
                          </a:solidFill>
                          <a:effectLst/>
                          <a:latin typeface="+mn-lt"/>
                          <a:ea typeface="+mn-ea"/>
                          <a:cs typeface="+mn-cs"/>
                        </a:rPr>
                        <a:t>The transition stacking logic (MMRD+1 to trump MMRD MVIs and pushing first MVI to MMRD or MMRD+1 post DREP assignment) was removed on 3/6/24 to allow for the efficient execution of the true MVIs since LP&amp;L was no longer accepting MVIs.  Any requested dates would be accepted. </a:t>
                      </a:r>
                      <a:endParaRPr lang="en-US" sz="1600" b="1" kern="1200" dirty="0">
                        <a:solidFill>
                          <a:schemeClr val="dk1"/>
                        </a:solidFill>
                        <a:effectLst/>
                        <a:latin typeface="+mn-lt"/>
                        <a:ea typeface="+mn-ea"/>
                        <a:cs typeface="+mn-cs"/>
                      </a:endParaRPr>
                    </a:p>
                    <a:p>
                      <a:endParaRPr lang="en-US" sz="1600" b="1" kern="1200" dirty="0">
                        <a:solidFill>
                          <a:schemeClr val="dk1"/>
                        </a:solidFill>
                        <a:effectLst/>
                        <a:latin typeface="+mn-lt"/>
                        <a:ea typeface="+mn-ea"/>
                        <a:cs typeface="+mn-cs"/>
                      </a:endParaRPr>
                    </a:p>
                    <a:p>
                      <a:r>
                        <a:rPr lang="en-US" sz="1600" b="1" kern="1200" dirty="0">
                          <a:solidFill>
                            <a:schemeClr val="dk1"/>
                          </a:solidFill>
                          <a:effectLst/>
                          <a:latin typeface="+mn-lt"/>
                          <a:ea typeface="+mn-ea"/>
                          <a:cs typeface="+mn-cs"/>
                        </a:rPr>
                        <a:t>Q:  Post 3/6/24, during the transition phase, will a defaulted customer be able to choose a provider prior to their scheduled cycle date (MMRD)?</a:t>
                      </a:r>
                      <a:endParaRPr lang="en-US" sz="1600" kern="1200" dirty="0">
                        <a:solidFill>
                          <a:schemeClr val="dk1"/>
                        </a:solidFill>
                        <a:effectLst/>
                        <a:latin typeface="+mn-lt"/>
                        <a:ea typeface="+mn-ea"/>
                        <a:cs typeface="+mn-cs"/>
                      </a:endParaRPr>
                    </a:p>
                    <a:p>
                      <a:r>
                        <a:rPr lang="en-US" sz="1600" b="1" kern="1200" dirty="0">
                          <a:solidFill>
                            <a:schemeClr val="dk1"/>
                          </a:solidFill>
                          <a:effectLst/>
                          <a:latin typeface="+mn-lt"/>
                          <a:ea typeface="+mn-ea"/>
                          <a:cs typeface="+mn-cs"/>
                        </a:rPr>
                        <a:t>A:  </a:t>
                      </a:r>
                      <a:r>
                        <a:rPr lang="en-US" sz="1600" kern="1200" dirty="0">
                          <a:solidFill>
                            <a:schemeClr val="dk1"/>
                          </a:solidFill>
                          <a:effectLst/>
                          <a:latin typeface="+mn-lt"/>
                          <a:ea typeface="+mn-ea"/>
                          <a:cs typeface="+mn-cs"/>
                        </a:rPr>
                        <a:t>Customers assigned to a DREP will still have the ability to select a provider of choice prior to their transitioning meter cycle.  REPs of choice should submit a MVI with an MMRD+1 date.  DREPs will be receiving daily reports from ERCOT listing the ESIs for which a choice transaction has been submitted after the DREP MVI.  DREPs committed to cancelling their MVI to allow for choice to occur.</a:t>
                      </a:r>
                    </a:p>
                    <a:p>
                      <a:endParaRPr lang="en-US" sz="1600" b="1" kern="1200" dirty="0">
                        <a:solidFill>
                          <a:schemeClr val="dk1"/>
                        </a:solidFill>
                        <a:effectLst/>
                        <a:latin typeface="+mn-lt"/>
                        <a:ea typeface="+mn-ea"/>
                        <a:cs typeface="+mn-cs"/>
                      </a:endParaRPr>
                    </a:p>
                    <a:p>
                      <a:r>
                        <a:rPr lang="en-US" sz="1600" b="1" kern="1200" dirty="0">
                          <a:solidFill>
                            <a:schemeClr val="dk1"/>
                          </a:solidFill>
                          <a:effectLst/>
                          <a:latin typeface="+mn-lt"/>
                          <a:ea typeface="+mn-ea"/>
                          <a:cs typeface="+mn-cs"/>
                        </a:rPr>
                        <a:t>Q:  Post 3/6/24, with removal of the transition logic, if a true MVI was processed prior to scheduled MMRD and MMRD+1 transactions, will the MMRD and MMRD+1 transactions also be processed?  If rejected, what rejection code will be received for the unexecuted MMRD and MMRD+1 transactions?</a:t>
                      </a:r>
                      <a:endParaRPr lang="en-US" sz="1600" kern="1200" dirty="0">
                        <a:solidFill>
                          <a:schemeClr val="dk1"/>
                        </a:solidFill>
                        <a:effectLst/>
                        <a:latin typeface="+mn-lt"/>
                        <a:ea typeface="+mn-ea"/>
                        <a:cs typeface="+mn-cs"/>
                      </a:endParaRPr>
                    </a:p>
                    <a:p>
                      <a:r>
                        <a:rPr lang="en-US" sz="1600" b="1" kern="1200" dirty="0">
                          <a:solidFill>
                            <a:schemeClr val="dk1"/>
                          </a:solidFill>
                          <a:effectLst/>
                          <a:latin typeface="+mn-lt"/>
                          <a:ea typeface="+mn-ea"/>
                          <a:cs typeface="+mn-cs"/>
                        </a:rPr>
                        <a:t>A:  </a:t>
                      </a:r>
                      <a:r>
                        <a:rPr lang="en-US" sz="1600" kern="1200" dirty="0">
                          <a:solidFill>
                            <a:schemeClr val="dk1"/>
                          </a:solidFill>
                          <a:effectLst/>
                          <a:latin typeface="+mn-lt"/>
                          <a:ea typeface="+mn-ea"/>
                          <a:cs typeface="+mn-cs"/>
                        </a:rPr>
                        <a:t>No, LP&amp;L will unexecute any MMRD and MMRD+1 MVIs if a true MVI is requested and executed prior to MMRD.   REPs will receive 814_28 </a:t>
                      </a:r>
                      <a:r>
                        <a:rPr lang="en-US" sz="1600" kern="1200" dirty="0" err="1">
                          <a:solidFill>
                            <a:schemeClr val="dk1"/>
                          </a:solidFill>
                          <a:effectLst/>
                          <a:latin typeface="+mn-lt"/>
                          <a:ea typeface="+mn-ea"/>
                          <a:cs typeface="+mn-cs"/>
                        </a:rPr>
                        <a:t>Unexecutables</a:t>
                      </a:r>
                      <a:r>
                        <a:rPr lang="en-US" sz="1600" kern="1200" dirty="0">
                          <a:solidFill>
                            <a:schemeClr val="dk1"/>
                          </a:solidFill>
                          <a:effectLst/>
                          <a:latin typeface="+mn-lt"/>
                          <a:ea typeface="+mn-ea"/>
                          <a:cs typeface="+mn-cs"/>
                        </a:rPr>
                        <a:t> with T018 coded as “MVI prior to default”.  REPs are encouraged to contact their customers confirming if another MVI should be resubmitted (primarily for “make ready” apartment units</a:t>
                      </a:r>
                      <a:r>
                        <a:rPr lang="en-US" sz="1800" kern="1200" dirty="0">
                          <a:solidFill>
                            <a:schemeClr val="dk1"/>
                          </a:solidFill>
                          <a:effectLst/>
                          <a:latin typeface="+mn-lt"/>
                          <a:ea typeface="+mn-ea"/>
                          <a:cs typeface="+mn-cs"/>
                        </a:rPr>
                        <a:t>. </a:t>
                      </a:r>
                      <a:endParaRPr lang="en-US" sz="2000" b="1" kern="1200" dirty="0">
                        <a:solidFill>
                          <a:schemeClr val="dk1"/>
                        </a:solidFill>
                        <a:effectLst/>
                        <a:latin typeface="+mn-lt"/>
                        <a:ea typeface="+mn-ea"/>
                        <a:cs typeface="+mn-cs"/>
                      </a:endParaRPr>
                    </a:p>
                  </a:txBody>
                  <a:tcPr/>
                </a:tc>
                <a:extLst>
                  <a:ext uri="{0D108BD9-81ED-4DB2-BD59-A6C34878D82A}">
                    <a16:rowId xmlns:a16="http://schemas.microsoft.com/office/drawing/2014/main" val="1552790991"/>
                  </a:ext>
                </a:extLst>
              </a:tr>
            </a:tbl>
          </a:graphicData>
        </a:graphic>
      </p:graphicFrame>
    </p:spTree>
    <p:extLst>
      <p:ext uri="{BB962C8B-B14F-4D97-AF65-F5344CB8AC3E}">
        <p14:creationId xmlns:p14="http://schemas.microsoft.com/office/powerpoint/2010/main" val="41271022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7762301-F83A-4BEA-9D11-E6C99FB574A8}"/>
              </a:ext>
            </a:extLst>
          </p:cNvPr>
          <p:cNvSpPr>
            <a:spLocks noGrp="1"/>
          </p:cNvSpPr>
          <p:nvPr>
            <p:ph type="title"/>
          </p:nvPr>
        </p:nvSpPr>
        <p:spPr>
          <a:xfrm>
            <a:off x="838200" y="285750"/>
            <a:ext cx="10515600" cy="1325563"/>
          </a:xfrm>
        </p:spPr>
        <p:txBody>
          <a:bodyPr/>
          <a:lstStyle/>
          <a:p>
            <a:r>
              <a:rPr lang="en-US" dirty="0"/>
              <a:t>Completed Action Items </a:t>
            </a:r>
            <a:br>
              <a:rPr lang="en-US" dirty="0"/>
            </a:br>
            <a:r>
              <a:rPr lang="en-US" b="1" dirty="0"/>
              <a:t>Q&amp;A </a:t>
            </a:r>
          </a:p>
        </p:txBody>
      </p:sp>
      <p:graphicFrame>
        <p:nvGraphicFramePr>
          <p:cNvPr id="5" name="Table 3">
            <a:extLst>
              <a:ext uri="{FF2B5EF4-FFF2-40B4-BE49-F238E27FC236}">
                <a16:creationId xmlns:a16="http://schemas.microsoft.com/office/drawing/2014/main" id="{84BAF7D9-E31E-F76C-6AE7-67DE907DE1BA}"/>
              </a:ext>
            </a:extLst>
          </p:cNvPr>
          <p:cNvGraphicFramePr>
            <a:graphicFrameLocks noGrp="1"/>
          </p:cNvGraphicFramePr>
          <p:nvPr>
            <p:extLst>
              <p:ext uri="{D42A27DB-BD31-4B8C-83A1-F6EECF244321}">
                <p14:modId xmlns:p14="http://schemas.microsoft.com/office/powerpoint/2010/main" val="147145338"/>
              </p:ext>
            </p:extLst>
          </p:nvPr>
        </p:nvGraphicFramePr>
        <p:xfrm>
          <a:off x="457199" y="1611313"/>
          <a:ext cx="11272837" cy="1583253"/>
        </p:xfrm>
        <a:graphic>
          <a:graphicData uri="http://schemas.openxmlformats.org/drawingml/2006/table">
            <a:tbl>
              <a:tblPr firstRow="1" bandRow="1">
                <a:tableStyleId>{5C22544A-7EE6-4342-B048-85BDC9FD1C3A}</a:tableStyleId>
              </a:tblPr>
              <a:tblGrid>
                <a:gridCol w="11272837">
                  <a:extLst>
                    <a:ext uri="{9D8B030D-6E8A-4147-A177-3AD203B41FA5}">
                      <a16:colId xmlns:a16="http://schemas.microsoft.com/office/drawing/2014/main" val="651102246"/>
                    </a:ext>
                  </a:extLst>
                </a:gridCol>
              </a:tblGrid>
              <a:tr h="3336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Transition to Competition - continued</a:t>
                      </a:r>
                    </a:p>
                  </a:txBody>
                  <a:tcPr/>
                </a:tc>
                <a:extLst>
                  <a:ext uri="{0D108BD9-81ED-4DB2-BD59-A6C34878D82A}">
                    <a16:rowId xmlns:a16="http://schemas.microsoft.com/office/drawing/2014/main" val="2162009835"/>
                  </a:ext>
                </a:extLst>
              </a:tr>
              <a:tr h="1187013">
                <a:tc>
                  <a:txBody>
                    <a:bodyPr/>
                    <a:lstStyle/>
                    <a:p>
                      <a:r>
                        <a:rPr lang="en-US" sz="1600" b="1" kern="1200" dirty="0">
                          <a:solidFill>
                            <a:schemeClr val="dk1"/>
                          </a:solidFill>
                          <a:effectLst/>
                          <a:latin typeface="+mn-lt"/>
                          <a:ea typeface="+mn-ea"/>
                          <a:cs typeface="+mn-cs"/>
                        </a:rPr>
                        <a:t>Q:  How will LP&amp;L handle ESIs with no assigned Rep Of Record?</a:t>
                      </a:r>
                      <a:endParaRPr lang="en-US" sz="1600" kern="1200" dirty="0">
                        <a:solidFill>
                          <a:schemeClr val="dk1"/>
                        </a:solidFill>
                        <a:effectLst/>
                        <a:latin typeface="+mn-lt"/>
                        <a:ea typeface="+mn-ea"/>
                        <a:cs typeface="+mn-cs"/>
                      </a:endParaRPr>
                    </a:p>
                    <a:p>
                      <a:r>
                        <a:rPr lang="en-US" sz="1600" b="1" kern="1200" dirty="0">
                          <a:solidFill>
                            <a:schemeClr val="dk1"/>
                          </a:solidFill>
                          <a:effectLst/>
                          <a:latin typeface="+mn-lt"/>
                          <a:ea typeface="+mn-ea"/>
                          <a:cs typeface="+mn-cs"/>
                        </a:rPr>
                        <a:t>A:  </a:t>
                      </a:r>
                      <a:r>
                        <a:rPr lang="en-US" sz="1600" kern="1200" dirty="0">
                          <a:solidFill>
                            <a:schemeClr val="dk1"/>
                          </a:solidFill>
                          <a:effectLst/>
                          <a:latin typeface="+mn-lt"/>
                          <a:ea typeface="+mn-ea"/>
                          <a:cs typeface="+mn-cs"/>
                        </a:rPr>
                        <a:t>LP&amp;L has attempted to make contact with customers whose DREP enrollment was cancelled (and a new REP was not chosen) or situations where an enrollment was cancelled due to a customer failing to submit a required deposit.  Calls are being made and door hangers applied notifying customer they must select a REP of Choice or power may be interrupted. </a:t>
                      </a:r>
                      <a:endParaRPr lang="en-US" sz="1600" kern="1200" dirty="0">
                        <a:solidFill>
                          <a:schemeClr val="dk1"/>
                        </a:solidFill>
                        <a:effectLst/>
                        <a:highlight>
                          <a:srgbClr val="FFFF00"/>
                        </a:highlight>
                        <a:latin typeface="+mn-lt"/>
                        <a:ea typeface="+mn-ea"/>
                        <a:cs typeface="+mn-cs"/>
                      </a:endParaRPr>
                    </a:p>
                  </a:txBody>
                  <a:tcPr/>
                </a:tc>
                <a:extLst>
                  <a:ext uri="{0D108BD9-81ED-4DB2-BD59-A6C34878D82A}">
                    <a16:rowId xmlns:a16="http://schemas.microsoft.com/office/drawing/2014/main" val="1552790991"/>
                  </a:ext>
                </a:extLst>
              </a:tr>
            </a:tbl>
          </a:graphicData>
        </a:graphic>
      </p:graphicFrame>
      <p:graphicFrame>
        <p:nvGraphicFramePr>
          <p:cNvPr id="2" name="Table 3">
            <a:extLst>
              <a:ext uri="{FF2B5EF4-FFF2-40B4-BE49-F238E27FC236}">
                <a16:creationId xmlns:a16="http://schemas.microsoft.com/office/drawing/2014/main" id="{E2F251B3-E636-D049-6F28-190AD09B55E1}"/>
              </a:ext>
            </a:extLst>
          </p:cNvPr>
          <p:cNvGraphicFramePr>
            <a:graphicFrameLocks noGrp="1"/>
          </p:cNvGraphicFramePr>
          <p:nvPr>
            <p:extLst>
              <p:ext uri="{D42A27DB-BD31-4B8C-83A1-F6EECF244321}">
                <p14:modId xmlns:p14="http://schemas.microsoft.com/office/powerpoint/2010/main" val="3949692119"/>
              </p:ext>
            </p:extLst>
          </p:nvPr>
        </p:nvGraphicFramePr>
        <p:xfrm>
          <a:off x="457199" y="3263840"/>
          <a:ext cx="11272837" cy="2194560"/>
        </p:xfrm>
        <a:graphic>
          <a:graphicData uri="http://schemas.openxmlformats.org/drawingml/2006/table">
            <a:tbl>
              <a:tblPr firstRow="1" bandRow="1">
                <a:tableStyleId>{5C22544A-7EE6-4342-B048-85BDC9FD1C3A}</a:tableStyleId>
              </a:tblPr>
              <a:tblGrid>
                <a:gridCol w="11272837">
                  <a:extLst>
                    <a:ext uri="{9D8B030D-6E8A-4147-A177-3AD203B41FA5}">
                      <a16:colId xmlns:a16="http://schemas.microsoft.com/office/drawing/2014/main" val="651102246"/>
                    </a:ext>
                  </a:extLst>
                </a:gridCol>
              </a:tblGrid>
              <a:tr h="3336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ERCOT Market Requirements</a:t>
                      </a:r>
                    </a:p>
                  </a:txBody>
                  <a:tcPr/>
                </a:tc>
                <a:extLst>
                  <a:ext uri="{0D108BD9-81ED-4DB2-BD59-A6C34878D82A}">
                    <a16:rowId xmlns:a16="http://schemas.microsoft.com/office/drawing/2014/main" val="2162009835"/>
                  </a:ext>
                </a:extLst>
              </a:tr>
              <a:tr h="1187013">
                <a:tc>
                  <a:txBody>
                    <a:bodyPr/>
                    <a:lstStyle/>
                    <a:p>
                      <a:r>
                        <a:rPr lang="en-US" sz="1600" b="1" kern="1200" dirty="0">
                          <a:solidFill>
                            <a:schemeClr val="dk1"/>
                          </a:solidFill>
                          <a:effectLst/>
                          <a:latin typeface="+mn-lt"/>
                          <a:ea typeface="+mn-ea"/>
                          <a:cs typeface="+mn-cs"/>
                        </a:rPr>
                        <a:t>Q:  Will LP&amp;L submit LSE files to </a:t>
                      </a:r>
                      <a:r>
                        <a:rPr lang="en-US" sz="1600" b="1" u="sng" kern="1200" dirty="0">
                          <a:solidFill>
                            <a:schemeClr val="dk1"/>
                          </a:solidFill>
                          <a:effectLst/>
                          <a:latin typeface="+mn-lt"/>
                          <a:ea typeface="+mn-ea"/>
                          <a:cs typeface="+mn-cs"/>
                        </a:rPr>
                        <a:t>Smart Meter Texas</a:t>
                      </a:r>
                      <a:r>
                        <a:rPr lang="en-US" sz="1600" b="1" kern="1200" dirty="0">
                          <a:solidFill>
                            <a:schemeClr val="dk1"/>
                          </a:solidFill>
                          <a:effectLst/>
                          <a:latin typeface="+mn-lt"/>
                          <a:ea typeface="+mn-ea"/>
                          <a:cs typeface="+mn-cs"/>
                        </a:rPr>
                        <a:t> for customer and REP access?</a:t>
                      </a:r>
                      <a:endParaRPr lang="en-US" sz="1600" kern="1200" dirty="0">
                        <a:solidFill>
                          <a:schemeClr val="dk1"/>
                        </a:solidFill>
                        <a:effectLst/>
                        <a:latin typeface="+mn-lt"/>
                        <a:ea typeface="+mn-ea"/>
                        <a:cs typeface="+mn-cs"/>
                      </a:endParaRPr>
                    </a:p>
                    <a:p>
                      <a:r>
                        <a:rPr lang="en-US" sz="1600" b="1" kern="1200" dirty="0">
                          <a:solidFill>
                            <a:schemeClr val="dk1"/>
                          </a:solidFill>
                          <a:effectLst/>
                          <a:latin typeface="+mn-lt"/>
                          <a:ea typeface="+mn-ea"/>
                          <a:cs typeface="+mn-cs"/>
                        </a:rPr>
                        <a:t>A:  </a:t>
                      </a:r>
                      <a:r>
                        <a:rPr lang="en-US" sz="1600" kern="1200" dirty="0">
                          <a:solidFill>
                            <a:schemeClr val="dk1"/>
                          </a:solidFill>
                          <a:effectLst/>
                          <a:highlight>
                            <a:srgbClr val="FFFF00"/>
                          </a:highlight>
                          <a:latin typeface="+mn-lt"/>
                          <a:ea typeface="+mn-ea"/>
                          <a:cs typeface="+mn-cs"/>
                        </a:rPr>
                        <a:t>An SMT Participation Agreement has been fully signed and executed between the SMT JDOA, TDSPs, and LP&amp;L.  </a:t>
                      </a:r>
                      <a:r>
                        <a:rPr lang="en-US" sz="1600" kern="1200" dirty="0">
                          <a:solidFill>
                            <a:schemeClr val="dk1"/>
                          </a:solidFill>
                          <a:effectLst/>
                          <a:latin typeface="+mn-lt"/>
                          <a:ea typeface="+mn-ea"/>
                          <a:cs typeface="+mn-cs"/>
                        </a:rPr>
                        <a:t>It is expected LP&amp;L will not integrate LSE files until </a:t>
                      </a:r>
                      <a:r>
                        <a:rPr lang="en-US" sz="1600" strike="sngStrike" kern="1200" dirty="0">
                          <a:solidFill>
                            <a:schemeClr val="dk1"/>
                          </a:solidFill>
                          <a:effectLst/>
                          <a:latin typeface="+mn-lt"/>
                          <a:ea typeface="+mn-ea"/>
                          <a:cs typeface="+mn-cs"/>
                        </a:rPr>
                        <a:t>at least Q2 of</a:t>
                      </a:r>
                      <a:r>
                        <a:rPr lang="en-US" sz="1600" kern="1200" dirty="0">
                          <a:solidFill>
                            <a:schemeClr val="dk1"/>
                          </a:solidFill>
                          <a:effectLst/>
                          <a:latin typeface="+mn-lt"/>
                          <a:ea typeface="+mn-ea"/>
                          <a:cs typeface="+mn-cs"/>
                        </a:rPr>
                        <a:t> Q4 2024.  </a:t>
                      </a:r>
                      <a:r>
                        <a:rPr lang="en-US" sz="1600" kern="1200" dirty="0">
                          <a:solidFill>
                            <a:schemeClr val="dk1"/>
                          </a:solidFill>
                          <a:effectLst/>
                          <a:highlight>
                            <a:srgbClr val="FFFF00"/>
                          </a:highlight>
                          <a:latin typeface="+mn-lt"/>
                          <a:ea typeface="+mn-ea"/>
                          <a:cs typeface="+mn-cs"/>
                        </a:rPr>
                        <a:t>SMT has completed the SMT3.0 update and the MOU functionality will be ready for LP&amp;L. </a:t>
                      </a:r>
                      <a:r>
                        <a:rPr lang="en-US" sz="1600" kern="1200" dirty="0">
                          <a:solidFill>
                            <a:schemeClr val="dk1"/>
                          </a:solidFill>
                          <a:effectLst/>
                          <a:latin typeface="+mn-lt"/>
                          <a:ea typeface="+mn-ea"/>
                          <a:cs typeface="+mn-cs"/>
                        </a:rPr>
                        <a:t> As a workaround, REPs are encouraged to utilize ERCOT’s AMS Settlement extract to obtain daily interval data files (which is available at OD+4)</a:t>
                      </a:r>
                      <a:r>
                        <a:rPr lang="en-US" sz="1600" b="1" kern="1200" dirty="0">
                          <a:solidFill>
                            <a:schemeClr val="dk1"/>
                          </a:solidFill>
                          <a:effectLst/>
                          <a:latin typeface="+mn-lt"/>
                          <a:ea typeface="+mn-ea"/>
                          <a:cs typeface="+mn-cs"/>
                        </a:rPr>
                        <a:t>.  </a:t>
                      </a:r>
                      <a:r>
                        <a:rPr lang="en-US" sz="1600" strike="sngStrike" kern="1200" dirty="0">
                          <a:solidFill>
                            <a:schemeClr val="dk1"/>
                          </a:solidFill>
                          <a:effectLst/>
                          <a:latin typeface="+mn-lt"/>
                          <a:ea typeface="+mn-ea"/>
                          <a:cs typeface="+mn-cs"/>
                        </a:rPr>
                        <a:t>With the delay of the transition, LP&amp;L is hopeful an agreement is reached with SMT and REPs will be able to retrieve daily LSE files in the same manner as other TDUs.  </a:t>
                      </a:r>
                      <a:r>
                        <a:rPr lang="en-US" sz="1600" kern="1200" dirty="0">
                          <a:solidFill>
                            <a:schemeClr val="dk1"/>
                          </a:solidFill>
                          <a:effectLst/>
                          <a:latin typeface="+mn-lt"/>
                          <a:ea typeface="+mn-ea"/>
                          <a:cs typeface="+mn-cs"/>
                        </a:rPr>
                        <a:t>LP&amp;L will continue to provide updates for SMT utilization when REPs will be able to retrieve daily LSE files in the same manner as other TDUs.</a:t>
                      </a:r>
                      <a:endParaRPr lang="en-US" sz="1600" kern="1200" dirty="0">
                        <a:solidFill>
                          <a:schemeClr val="dk1"/>
                        </a:solidFill>
                        <a:effectLst/>
                        <a:highlight>
                          <a:srgbClr val="FFFF00"/>
                        </a:highlight>
                        <a:latin typeface="+mn-lt"/>
                        <a:ea typeface="+mn-ea"/>
                        <a:cs typeface="+mn-cs"/>
                      </a:endParaRPr>
                    </a:p>
                  </a:txBody>
                  <a:tcPr/>
                </a:tc>
                <a:extLst>
                  <a:ext uri="{0D108BD9-81ED-4DB2-BD59-A6C34878D82A}">
                    <a16:rowId xmlns:a16="http://schemas.microsoft.com/office/drawing/2014/main" val="1552790991"/>
                  </a:ext>
                </a:extLst>
              </a:tr>
            </a:tbl>
          </a:graphicData>
        </a:graphic>
      </p:graphicFrame>
    </p:spTree>
    <p:extLst>
      <p:ext uri="{BB962C8B-B14F-4D97-AF65-F5344CB8AC3E}">
        <p14:creationId xmlns:p14="http://schemas.microsoft.com/office/powerpoint/2010/main" val="772517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7762301-F83A-4BEA-9D11-E6C99FB574A8}"/>
              </a:ext>
            </a:extLst>
          </p:cNvPr>
          <p:cNvSpPr>
            <a:spLocks noGrp="1"/>
          </p:cNvSpPr>
          <p:nvPr>
            <p:ph type="title"/>
          </p:nvPr>
        </p:nvSpPr>
        <p:spPr>
          <a:xfrm>
            <a:off x="838200" y="0"/>
            <a:ext cx="10515600" cy="1325563"/>
          </a:xfrm>
        </p:spPr>
        <p:txBody>
          <a:bodyPr/>
          <a:lstStyle/>
          <a:p>
            <a:r>
              <a:rPr lang="en-US" dirty="0"/>
              <a:t>Completed Action Items </a:t>
            </a:r>
            <a:br>
              <a:rPr lang="en-US" dirty="0"/>
            </a:br>
            <a:r>
              <a:rPr lang="en-US" b="1" dirty="0"/>
              <a:t>Q&amp;A </a:t>
            </a:r>
          </a:p>
        </p:txBody>
      </p:sp>
      <p:graphicFrame>
        <p:nvGraphicFramePr>
          <p:cNvPr id="2" name="Table 3">
            <a:extLst>
              <a:ext uri="{FF2B5EF4-FFF2-40B4-BE49-F238E27FC236}">
                <a16:creationId xmlns:a16="http://schemas.microsoft.com/office/drawing/2014/main" id="{C29CDCAF-D4A3-0BAD-5104-0AB1DB665FDB}"/>
              </a:ext>
            </a:extLst>
          </p:cNvPr>
          <p:cNvGraphicFramePr>
            <a:graphicFrameLocks noGrp="1"/>
          </p:cNvGraphicFramePr>
          <p:nvPr>
            <p:extLst>
              <p:ext uri="{D42A27DB-BD31-4B8C-83A1-F6EECF244321}">
                <p14:modId xmlns:p14="http://schemas.microsoft.com/office/powerpoint/2010/main" val="3703375730"/>
              </p:ext>
            </p:extLst>
          </p:nvPr>
        </p:nvGraphicFramePr>
        <p:xfrm>
          <a:off x="435836" y="1076873"/>
          <a:ext cx="11433970" cy="4137044"/>
        </p:xfrm>
        <a:graphic>
          <a:graphicData uri="http://schemas.openxmlformats.org/drawingml/2006/table">
            <a:tbl>
              <a:tblPr firstRow="1" bandRow="1">
                <a:tableStyleId>{5C22544A-7EE6-4342-B048-85BDC9FD1C3A}</a:tableStyleId>
              </a:tblPr>
              <a:tblGrid>
                <a:gridCol w="11433970">
                  <a:extLst>
                    <a:ext uri="{9D8B030D-6E8A-4147-A177-3AD203B41FA5}">
                      <a16:colId xmlns:a16="http://schemas.microsoft.com/office/drawing/2014/main" val="651102246"/>
                    </a:ext>
                  </a:extLst>
                </a:gridCol>
              </a:tblGrid>
              <a:tr h="32689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TDSP Specific Activities</a:t>
                      </a:r>
                    </a:p>
                  </a:txBody>
                  <a:tcPr/>
                </a:tc>
                <a:extLst>
                  <a:ext uri="{0D108BD9-81ED-4DB2-BD59-A6C34878D82A}">
                    <a16:rowId xmlns:a16="http://schemas.microsoft.com/office/drawing/2014/main" val="2162009835"/>
                  </a:ext>
                </a:extLst>
              </a:tr>
              <a:tr h="3740804">
                <a:tc>
                  <a:txBody>
                    <a:bodyPr/>
                    <a:lstStyle/>
                    <a:p>
                      <a:r>
                        <a:rPr lang="en-US" sz="1600" b="1" kern="1200" dirty="0">
                          <a:solidFill>
                            <a:schemeClr val="dk1"/>
                          </a:solidFill>
                          <a:effectLst/>
                          <a:latin typeface="+mn-lt"/>
                          <a:ea typeface="+mn-ea"/>
                          <a:cs typeface="+mn-cs"/>
                        </a:rPr>
                        <a:t>Q:  What are LP&amp;L’s Priority Move In codes?  Where will the information be found?</a:t>
                      </a:r>
                      <a:endParaRPr lang="en-US" sz="1600" kern="1200" dirty="0">
                        <a:solidFill>
                          <a:schemeClr val="dk1"/>
                        </a:solidFill>
                        <a:effectLst/>
                        <a:latin typeface="+mn-lt"/>
                        <a:ea typeface="+mn-ea"/>
                        <a:cs typeface="+mn-cs"/>
                      </a:endParaRPr>
                    </a:p>
                    <a:p>
                      <a:r>
                        <a:rPr lang="en-US" sz="1600" b="1" kern="1200" dirty="0">
                          <a:solidFill>
                            <a:schemeClr val="dk1"/>
                          </a:solidFill>
                          <a:effectLst/>
                          <a:latin typeface="+mn-lt"/>
                          <a:ea typeface="+mn-ea"/>
                          <a:cs typeface="+mn-cs"/>
                        </a:rPr>
                        <a:t>A:  </a:t>
                      </a:r>
                      <a:r>
                        <a:rPr lang="en-US" sz="1600" kern="1200" dirty="0">
                          <a:solidFill>
                            <a:schemeClr val="dk1"/>
                          </a:solidFill>
                          <a:effectLst/>
                          <a:latin typeface="+mn-lt"/>
                          <a:ea typeface="+mn-ea"/>
                          <a:cs typeface="+mn-cs"/>
                        </a:rPr>
                        <a:t>LP&amp;L’s PMVI codes are similar to their Reconnect codes posted in the Retail Market Guides.  PMVI codes are required to be posted to LP&amp;L’s website:</a:t>
                      </a:r>
                    </a:p>
                    <a:p>
                      <a:endParaRPr lang="en-US" sz="1800" kern="1200" dirty="0">
                        <a:solidFill>
                          <a:schemeClr val="dk1"/>
                        </a:solidFill>
                        <a:effectLst/>
                        <a:latin typeface="+mn-lt"/>
                        <a:ea typeface="+mn-ea"/>
                        <a:cs typeface="+mn-cs"/>
                      </a:endParaRPr>
                    </a:p>
                    <a:p>
                      <a:endParaRPr lang="en-US" sz="1800" kern="1200" dirty="0">
                        <a:solidFill>
                          <a:schemeClr val="dk1"/>
                        </a:solidFill>
                        <a:effectLst/>
                        <a:latin typeface="+mn-lt"/>
                        <a:ea typeface="+mn-ea"/>
                        <a:cs typeface="+mn-cs"/>
                      </a:endParaRPr>
                    </a:p>
                    <a:p>
                      <a:endParaRPr lang="en-US" sz="1800" kern="1200" dirty="0">
                        <a:solidFill>
                          <a:schemeClr val="dk1"/>
                        </a:solidFill>
                        <a:effectLst/>
                        <a:latin typeface="+mn-lt"/>
                        <a:ea typeface="+mn-ea"/>
                        <a:cs typeface="+mn-cs"/>
                      </a:endParaRPr>
                    </a:p>
                    <a:p>
                      <a:endParaRPr lang="en-US" sz="1800" kern="1200" dirty="0">
                        <a:solidFill>
                          <a:schemeClr val="dk1"/>
                        </a:solidFill>
                        <a:effectLst/>
                        <a:latin typeface="+mn-lt"/>
                        <a:ea typeface="+mn-ea"/>
                        <a:cs typeface="+mn-cs"/>
                      </a:endParaRPr>
                    </a:p>
                    <a:p>
                      <a:endParaRPr lang="en-US" sz="1800" kern="1200" dirty="0">
                        <a:solidFill>
                          <a:schemeClr val="dk1"/>
                        </a:solidFill>
                        <a:effectLst/>
                        <a:latin typeface="+mn-lt"/>
                        <a:ea typeface="+mn-ea"/>
                        <a:cs typeface="+mn-cs"/>
                      </a:endParaRPr>
                    </a:p>
                    <a:p>
                      <a:endParaRPr lang="en-US" sz="1800" kern="1200" dirty="0">
                        <a:solidFill>
                          <a:schemeClr val="dk1"/>
                        </a:solidFill>
                        <a:effectLst/>
                        <a:latin typeface="+mn-lt"/>
                        <a:ea typeface="+mn-ea"/>
                        <a:cs typeface="+mn-cs"/>
                      </a:endParaRPr>
                    </a:p>
                    <a:p>
                      <a:r>
                        <a:rPr lang="en-US" sz="1600" b="1" kern="1200" dirty="0">
                          <a:solidFill>
                            <a:schemeClr val="dk1"/>
                          </a:solidFill>
                          <a:effectLst/>
                          <a:latin typeface="+mn-lt"/>
                          <a:ea typeface="+mn-ea"/>
                          <a:cs typeface="+mn-cs"/>
                        </a:rPr>
                        <a:t>Q:  Will LP&amp;L accept 814_01, 814_16s, and/or 814_26s coded with HI vs HU (interval historical usage vs summary historical usage) to generate an 867_02?</a:t>
                      </a:r>
                      <a:endParaRPr lang="en-US" sz="1600" kern="1200" dirty="0">
                        <a:solidFill>
                          <a:schemeClr val="dk1"/>
                        </a:solidFill>
                        <a:effectLst/>
                        <a:latin typeface="+mn-lt"/>
                        <a:ea typeface="+mn-ea"/>
                        <a:cs typeface="+mn-cs"/>
                      </a:endParaRPr>
                    </a:p>
                    <a:p>
                      <a:r>
                        <a:rPr lang="en-US" sz="1600" b="1" kern="1200" dirty="0">
                          <a:solidFill>
                            <a:schemeClr val="dk1"/>
                          </a:solidFill>
                          <a:effectLst/>
                          <a:latin typeface="+mn-lt"/>
                          <a:ea typeface="+mn-ea"/>
                          <a:cs typeface="+mn-cs"/>
                        </a:rPr>
                        <a:t>A:  </a:t>
                      </a:r>
                      <a:r>
                        <a:rPr lang="en-US" sz="1600" kern="1200" dirty="0">
                          <a:solidFill>
                            <a:schemeClr val="dk1"/>
                          </a:solidFill>
                          <a:effectLst/>
                          <a:latin typeface="+mn-lt"/>
                          <a:ea typeface="+mn-ea"/>
                          <a:cs typeface="+mn-cs"/>
                        </a:rPr>
                        <a:t>LP&amp;L is currently working on functionality to allow an HI code to generate summary historical usage if interval usage is not present.</a:t>
                      </a:r>
                      <a:r>
                        <a:rPr lang="en-US" sz="1600" b="1" kern="1200" dirty="0">
                          <a:solidFill>
                            <a:schemeClr val="dk1"/>
                          </a:solidFill>
                          <a:effectLst/>
                          <a:latin typeface="+mn-lt"/>
                          <a:ea typeface="+mn-ea"/>
                          <a:cs typeface="+mn-cs"/>
                        </a:rPr>
                        <a:t> </a:t>
                      </a:r>
                      <a:endParaRPr lang="en-US" sz="1600" kern="1200" dirty="0">
                        <a:solidFill>
                          <a:schemeClr val="dk1"/>
                        </a:solidFill>
                        <a:effectLst/>
                        <a:latin typeface="+mn-lt"/>
                        <a:ea typeface="+mn-ea"/>
                        <a:cs typeface="+mn-cs"/>
                      </a:endParaRPr>
                    </a:p>
                  </a:txBody>
                  <a:tcPr/>
                </a:tc>
                <a:extLst>
                  <a:ext uri="{0D108BD9-81ED-4DB2-BD59-A6C34878D82A}">
                    <a16:rowId xmlns:a16="http://schemas.microsoft.com/office/drawing/2014/main" val="1552790991"/>
                  </a:ext>
                </a:extLst>
              </a:tr>
            </a:tbl>
          </a:graphicData>
        </a:graphic>
      </p:graphicFrame>
      <p:pic>
        <p:nvPicPr>
          <p:cNvPr id="4" name="Picture 3">
            <a:extLst>
              <a:ext uri="{FF2B5EF4-FFF2-40B4-BE49-F238E27FC236}">
                <a16:creationId xmlns:a16="http://schemas.microsoft.com/office/drawing/2014/main" id="{2D0B37D7-9733-B0B3-BEB6-E7D57908D3CF}"/>
              </a:ext>
            </a:extLst>
          </p:cNvPr>
          <p:cNvPicPr>
            <a:picLocks noChangeAspect="1"/>
          </p:cNvPicPr>
          <p:nvPr/>
        </p:nvPicPr>
        <p:blipFill>
          <a:blip r:embed="rId2"/>
          <a:stretch>
            <a:fillRect/>
          </a:stretch>
        </p:blipFill>
        <p:spPr>
          <a:xfrm>
            <a:off x="5293972" y="2109924"/>
            <a:ext cx="5073650" cy="1549400"/>
          </a:xfrm>
          <a:prstGeom prst="rect">
            <a:avLst/>
          </a:prstGeom>
        </p:spPr>
      </p:pic>
    </p:spTree>
    <p:extLst>
      <p:ext uri="{BB962C8B-B14F-4D97-AF65-F5344CB8AC3E}">
        <p14:creationId xmlns:p14="http://schemas.microsoft.com/office/powerpoint/2010/main" val="37126565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3DB88-62DD-4C41-977F-D59BEF14EE76}"/>
              </a:ext>
            </a:extLst>
          </p:cNvPr>
          <p:cNvSpPr>
            <a:spLocks noGrp="1"/>
          </p:cNvSpPr>
          <p:nvPr>
            <p:ph type="title"/>
          </p:nvPr>
        </p:nvSpPr>
        <p:spPr>
          <a:xfrm>
            <a:off x="838200" y="5509419"/>
            <a:ext cx="4082142" cy="585788"/>
          </a:xfrm>
        </p:spPr>
        <p:txBody>
          <a:bodyPr>
            <a:normAutofit/>
          </a:bodyPr>
          <a:lstStyle/>
          <a:p>
            <a:r>
              <a:rPr lang="en-US" dirty="0"/>
              <a:t>TIMELINE of Actions</a:t>
            </a:r>
          </a:p>
        </p:txBody>
      </p:sp>
      <p:sp>
        <p:nvSpPr>
          <p:cNvPr id="3" name="Text Placeholder 2">
            <a:extLst>
              <a:ext uri="{FF2B5EF4-FFF2-40B4-BE49-F238E27FC236}">
                <a16:creationId xmlns:a16="http://schemas.microsoft.com/office/drawing/2014/main" id="{AEF37E83-2D8B-42EF-A2C4-5D2BBDB1F05B}"/>
              </a:ext>
            </a:extLst>
          </p:cNvPr>
          <p:cNvSpPr>
            <a:spLocks noGrp="1"/>
          </p:cNvSpPr>
          <p:nvPr>
            <p:ph type="body" sz="quarter" idx="13"/>
          </p:nvPr>
        </p:nvSpPr>
        <p:spPr>
          <a:xfrm>
            <a:off x="166074" y="1507772"/>
            <a:ext cx="2141764" cy="514350"/>
          </a:xfrm>
        </p:spPr>
        <p:txBody>
          <a:bodyPr/>
          <a:lstStyle/>
          <a:p>
            <a:r>
              <a:rPr lang="en-US" b="1" dirty="0"/>
              <a:t>Q1 2023</a:t>
            </a:r>
          </a:p>
        </p:txBody>
      </p:sp>
      <p:sp>
        <p:nvSpPr>
          <p:cNvPr id="4" name="Text Placeholder 3">
            <a:extLst>
              <a:ext uri="{FF2B5EF4-FFF2-40B4-BE49-F238E27FC236}">
                <a16:creationId xmlns:a16="http://schemas.microsoft.com/office/drawing/2014/main" id="{B0D77839-2CFD-4BC8-85DA-9EE69CCE1B20}"/>
              </a:ext>
            </a:extLst>
          </p:cNvPr>
          <p:cNvSpPr>
            <a:spLocks noGrp="1"/>
          </p:cNvSpPr>
          <p:nvPr>
            <p:ph type="body" sz="quarter" idx="14"/>
          </p:nvPr>
        </p:nvSpPr>
        <p:spPr>
          <a:xfrm>
            <a:off x="732131" y="2584097"/>
            <a:ext cx="2141764" cy="514350"/>
          </a:xfrm>
        </p:spPr>
        <p:txBody>
          <a:bodyPr/>
          <a:lstStyle/>
          <a:p>
            <a:r>
              <a:rPr lang="en-US" b="1" dirty="0"/>
              <a:t>Q2 2023</a:t>
            </a:r>
          </a:p>
        </p:txBody>
      </p:sp>
      <p:sp>
        <p:nvSpPr>
          <p:cNvPr id="5" name="Text Placeholder 4">
            <a:extLst>
              <a:ext uri="{FF2B5EF4-FFF2-40B4-BE49-F238E27FC236}">
                <a16:creationId xmlns:a16="http://schemas.microsoft.com/office/drawing/2014/main" id="{57E386FF-C90F-4484-A843-D4BA75FFF002}"/>
              </a:ext>
            </a:extLst>
          </p:cNvPr>
          <p:cNvSpPr>
            <a:spLocks noGrp="1"/>
          </p:cNvSpPr>
          <p:nvPr>
            <p:ph type="body" sz="quarter" idx="15"/>
          </p:nvPr>
        </p:nvSpPr>
        <p:spPr>
          <a:xfrm>
            <a:off x="1338556" y="3660422"/>
            <a:ext cx="2141764" cy="514350"/>
          </a:xfrm>
        </p:spPr>
        <p:txBody>
          <a:bodyPr/>
          <a:lstStyle/>
          <a:p>
            <a:r>
              <a:rPr lang="en-US" b="1" dirty="0"/>
              <a:t>Q3 2023</a:t>
            </a:r>
          </a:p>
        </p:txBody>
      </p:sp>
      <p:sp>
        <p:nvSpPr>
          <p:cNvPr id="6" name="Text Placeholder 5">
            <a:extLst>
              <a:ext uri="{FF2B5EF4-FFF2-40B4-BE49-F238E27FC236}">
                <a16:creationId xmlns:a16="http://schemas.microsoft.com/office/drawing/2014/main" id="{F30780D1-5C1B-411C-81ED-7B9970FCBF8A}"/>
              </a:ext>
            </a:extLst>
          </p:cNvPr>
          <p:cNvSpPr>
            <a:spLocks noGrp="1"/>
          </p:cNvSpPr>
          <p:nvPr>
            <p:ph type="body" sz="quarter" idx="16"/>
          </p:nvPr>
        </p:nvSpPr>
        <p:spPr>
          <a:xfrm>
            <a:off x="1922756" y="4736748"/>
            <a:ext cx="2141764" cy="514350"/>
          </a:xfrm>
        </p:spPr>
        <p:txBody>
          <a:bodyPr/>
          <a:lstStyle/>
          <a:p>
            <a:r>
              <a:rPr lang="en-US" b="1" dirty="0"/>
              <a:t>Q4 2023 </a:t>
            </a:r>
          </a:p>
        </p:txBody>
      </p:sp>
      <p:sp>
        <p:nvSpPr>
          <p:cNvPr id="12" name="Text Placeholder 11">
            <a:extLst>
              <a:ext uri="{FF2B5EF4-FFF2-40B4-BE49-F238E27FC236}">
                <a16:creationId xmlns:a16="http://schemas.microsoft.com/office/drawing/2014/main" id="{FABE7D8B-D1CD-44C0-AD2D-2ABA67684E97}"/>
              </a:ext>
            </a:extLst>
          </p:cNvPr>
          <p:cNvSpPr>
            <a:spLocks noGrp="1"/>
          </p:cNvSpPr>
          <p:nvPr>
            <p:ph type="body" sz="quarter" idx="17"/>
          </p:nvPr>
        </p:nvSpPr>
        <p:spPr>
          <a:xfrm>
            <a:off x="4201510" y="1162136"/>
            <a:ext cx="7824415" cy="1390367"/>
          </a:xfrm>
          <a:ln>
            <a:solidFill>
              <a:schemeClr val="tx1"/>
            </a:solidFill>
          </a:ln>
        </p:spPr>
        <p:txBody>
          <a:bodyPr>
            <a:normAutofit/>
          </a:bodyPr>
          <a:lstStyle/>
          <a:p>
            <a:pPr>
              <a:spcBef>
                <a:spcPts val="0"/>
              </a:spcBef>
            </a:pPr>
            <a:r>
              <a:rPr lang="en-US" dirty="0">
                <a:highlight>
                  <a:srgbClr val="FFFF00"/>
                </a:highlight>
              </a:rPr>
              <a:t>LP&amp;L Rates </a:t>
            </a:r>
          </a:p>
          <a:p>
            <a:pPr>
              <a:spcBef>
                <a:spcPts val="0"/>
              </a:spcBef>
            </a:pPr>
            <a:r>
              <a:rPr lang="en-US" dirty="0">
                <a:highlight>
                  <a:srgbClr val="FFFF00"/>
                </a:highlight>
              </a:rPr>
              <a:t>Customer Enrollment Process – Detailed Timeline</a:t>
            </a:r>
          </a:p>
          <a:p>
            <a:pPr>
              <a:spcBef>
                <a:spcPts val="0"/>
              </a:spcBef>
            </a:pPr>
            <a:r>
              <a:rPr lang="en-US" dirty="0">
                <a:highlight>
                  <a:srgbClr val="FFFF00"/>
                </a:highlight>
              </a:rPr>
              <a:t>PUCT Complaint Process / Application of PUCT Rules</a:t>
            </a:r>
          </a:p>
          <a:p>
            <a:pPr>
              <a:spcBef>
                <a:spcPts val="0"/>
              </a:spcBef>
            </a:pPr>
            <a:r>
              <a:rPr lang="en-US" dirty="0">
                <a:highlight>
                  <a:srgbClr val="FFFF00"/>
                </a:highlight>
              </a:rPr>
              <a:t>Transaction Timelines / TXSET Timelines </a:t>
            </a:r>
          </a:p>
          <a:p>
            <a:pPr>
              <a:spcBef>
                <a:spcPts val="0"/>
              </a:spcBef>
            </a:pPr>
            <a:r>
              <a:rPr lang="en-US" dirty="0">
                <a:highlight>
                  <a:srgbClr val="FFFF00"/>
                </a:highlight>
              </a:rPr>
              <a:t>CSA Process</a:t>
            </a:r>
          </a:p>
        </p:txBody>
      </p:sp>
      <p:sp>
        <p:nvSpPr>
          <p:cNvPr id="13" name="Text Placeholder 12">
            <a:extLst>
              <a:ext uri="{FF2B5EF4-FFF2-40B4-BE49-F238E27FC236}">
                <a16:creationId xmlns:a16="http://schemas.microsoft.com/office/drawing/2014/main" id="{8C2F0B15-120C-423F-8EE5-F303B19D5CC5}"/>
              </a:ext>
            </a:extLst>
          </p:cNvPr>
          <p:cNvSpPr>
            <a:spLocks noGrp="1"/>
          </p:cNvSpPr>
          <p:nvPr>
            <p:ph type="body" sz="quarter" idx="18"/>
          </p:nvPr>
        </p:nvSpPr>
        <p:spPr>
          <a:xfrm>
            <a:off x="4780012" y="2649580"/>
            <a:ext cx="5487937" cy="1010842"/>
          </a:xfrm>
          <a:ln>
            <a:solidFill>
              <a:schemeClr val="tx1"/>
            </a:solidFill>
          </a:ln>
        </p:spPr>
        <p:txBody>
          <a:bodyPr>
            <a:normAutofit/>
          </a:bodyPr>
          <a:lstStyle/>
          <a:p>
            <a:pPr>
              <a:spcBef>
                <a:spcPts val="0"/>
              </a:spcBef>
            </a:pPr>
            <a:r>
              <a:rPr lang="en-US" dirty="0">
                <a:highlight>
                  <a:srgbClr val="FFFF00"/>
                </a:highlight>
              </a:rPr>
              <a:t>Mass Customer Lists</a:t>
            </a:r>
          </a:p>
          <a:p>
            <a:pPr>
              <a:spcBef>
                <a:spcPts val="0"/>
              </a:spcBef>
            </a:pPr>
            <a:r>
              <a:rPr lang="en-US" dirty="0">
                <a:highlight>
                  <a:srgbClr val="FFFF00"/>
                </a:highlight>
              </a:rPr>
              <a:t>Power to Choose website</a:t>
            </a:r>
          </a:p>
          <a:p>
            <a:pPr>
              <a:spcBef>
                <a:spcPts val="0"/>
              </a:spcBef>
            </a:pPr>
            <a:r>
              <a:rPr lang="en-US" dirty="0">
                <a:highlight>
                  <a:srgbClr val="FFFF00"/>
                </a:highlight>
              </a:rPr>
              <a:t>Customer Forums/Town Halls</a:t>
            </a:r>
          </a:p>
          <a:p>
            <a:pPr>
              <a:spcBef>
                <a:spcPts val="0"/>
              </a:spcBef>
            </a:pPr>
            <a:r>
              <a:rPr lang="en-US" dirty="0">
                <a:highlight>
                  <a:srgbClr val="FFFF00"/>
                </a:highlight>
              </a:rPr>
              <a:t>Flight Testing / Bank Testing</a:t>
            </a:r>
          </a:p>
        </p:txBody>
      </p:sp>
      <p:sp>
        <p:nvSpPr>
          <p:cNvPr id="14" name="Text Placeholder 13">
            <a:extLst>
              <a:ext uri="{FF2B5EF4-FFF2-40B4-BE49-F238E27FC236}">
                <a16:creationId xmlns:a16="http://schemas.microsoft.com/office/drawing/2014/main" id="{300D2644-F516-41F1-A88D-93673EA209A4}"/>
              </a:ext>
            </a:extLst>
          </p:cNvPr>
          <p:cNvSpPr>
            <a:spLocks noGrp="1"/>
          </p:cNvSpPr>
          <p:nvPr>
            <p:ph type="body" sz="quarter" idx="19"/>
          </p:nvPr>
        </p:nvSpPr>
        <p:spPr>
          <a:xfrm>
            <a:off x="5376913" y="3749407"/>
            <a:ext cx="6181203" cy="1010842"/>
          </a:xfrm>
          <a:ln>
            <a:solidFill>
              <a:schemeClr val="tx1"/>
            </a:solidFill>
          </a:ln>
        </p:spPr>
        <p:txBody>
          <a:bodyPr>
            <a:normAutofit/>
          </a:bodyPr>
          <a:lstStyle/>
          <a:p>
            <a:pPr>
              <a:spcBef>
                <a:spcPts val="0"/>
              </a:spcBef>
            </a:pPr>
            <a:r>
              <a:rPr lang="en-US" dirty="0">
                <a:highlight>
                  <a:srgbClr val="FFFF00"/>
                </a:highlight>
              </a:rPr>
              <a:t>CBCI files </a:t>
            </a:r>
          </a:p>
          <a:p>
            <a:pPr>
              <a:spcBef>
                <a:spcPts val="0"/>
              </a:spcBef>
            </a:pPr>
            <a:r>
              <a:rPr lang="en-US" dirty="0">
                <a:highlight>
                  <a:srgbClr val="FFFF00"/>
                </a:highlight>
              </a:rPr>
              <a:t>Default REP Selection Process</a:t>
            </a:r>
          </a:p>
          <a:p>
            <a:pPr>
              <a:spcBef>
                <a:spcPts val="0"/>
              </a:spcBef>
            </a:pPr>
            <a:r>
              <a:rPr lang="en-US" dirty="0">
                <a:highlight>
                  <a:srgbClr val="FFFF00"/>
                </a:highlight>
              </a:rPr>
              <a:t>DNP Blackout Period</a:t>
            </a:r>
          </a:p>
          <a:p>
            <a:pPr>
              <a:spcBef>
                <a:spcPts val="0"/>
              </a:spcBef>
            </a:pPr>
            <a:r>
              <a:rPr lang="en-US" dirty="0">
                <a:highlight>
                  <a:srgbClr val="FFFF00"/>
                </a:highlight>
              </a:rPr>
              <a:t>Market Operations Group Established</a:t>
            </a:r>
          </a:p>
          <a:p>
            <a:endParaRPr lang="en-US" dirty="0"/>
          </a:p>
        </p:txBody>
      </p:sp>
      <p:sp>
        <p:nvSpPr>
          <p:cNvPr id="15" name="Text Placeholder 14">
            <a:extLst>
              <a:ext uri="{FF2B5EF4-FFF2-40B4-BE49-F238E27FC236}">
                <a16:creationId xmlns:a16="http://schemas.microsoft.com/office/drawing/2014/main" id="{9405A1F0-98C1-4B11-8D9A-3C009ADC44D0}"/>
              </a:ext>
            </a:extLst>
          </p:cNvPr>
          <p:cNvSpPr>
            <a:spLocks noGrp="1"/>
          </p:cNvSpPr>
          <p:nvPr>
            <p:ph type="body" sz="quarter" idx="20"/>
          </p:nvPr>
        </p:nvSpPr>
        <p:spPr>
          <a:xfrm>
            <a:off x="6191504" y="4849234"/>
            <a:ext cx="5102680" cy="1010842"/>
          </a:xfrm>
        </p:spPr>
        <p:txBody>
          <a:bodyPr>
            <a:normAutofit/>
          </a:bodyPr>
          <a:lstStyle/>
          <a:p>
            <a:r>
              <a:rPr lang="en-US" sz="2000" dirty="0"/>
              <a:t>GO LIVE – Transition to Competition</a:t>
            </a:r>
            <a:endParaRPr lang="en-US" sz="3200" b="1" dirty="0">
              <a:solidFill>
                <a:srgbClr val="FF0000"/>
              </a:solidFill>
            </a:endParaRPr>
          </a:p>
        </p:txBody>
      </p:sp>
      <p:sp>
        <p:nvSpPr>
          <p:cNvPr id="7" name="Text Placeholder 2">
            <a:extLst>
              <a:ext uri="{FF2B5EF4-FFF2-40B4-BE49-F238E27FC236}">
                <a16:creationId xmlns:a16="http://schemas.microsoft.com/office/drawing/2014/main" id="{6B0CAF54-0361-DE50-1D4F-A721E8C35987}"/>
              </a:ext>
            </a:extLst>
          </p:cNvPr>
          <p:cNvSpPr txBox="1">
            <a:spLocks/>
          </p:cNvSpPr>
          <p:nvPr/>
        </p:nvSpPr>
        <p:spPr>
          <a:xfrm>
            <a:off x="-232682" y="455260"/>
            <a:ext cx="2141764" cy="514350"/>
          </a:xfrm>
          <a:prstGeom prst="rect">
            <a:avLst/>
          </a:prstGeom>
        </p:spPr>
        <p:txBody>
          <a:bodyPr vert="horz" lIns="91440" tIns="45720" rIns="91440" bIns="45720" rtlCol="0" anchor="ctr">
            <a:normAutofit/>
          </a:bodyPr>
          <a:lstStyle>
            <a:lvl1pPr marL="0" indent="0" algn="r" defTabSz="914400" rtl="0" eaLnBrk="1" latinLnBrk="0" hangingPunct="1">
              <a:lnSpc>
                <a:spcPct val="90000"/>
              </a:lnSpc>
              <a:spcBef>
                <a:spcPts val="1000"/>
              </a:spcBef>
              <a:buFont typeface="Arial" panose="020B0604020202020204" pitchFamily="34" charset="0"/>
              <a:buNone/>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a:t>Q4 2022</a:t>
            </a:r>
            <a:endParaRPr lang="en-US" b="1" dirty="0"/>
          </a:p>
        </p:txBody>
      </p:sp>
      <p:cxnSp>
        <p:nvCxnSpPr>
          <p:cNvPr id="9" name="Straight Connector 8">
            <a:extLst>
              <a:ext uri="{FF2B5EF4-FFF2-40B4-BE49-F238E27FC236}">
                <a16:creationId xmlns:a16="http://schemas.microsoft.com/office/drawing/2014/main" id="{FC3F24CF-4CB3-A110-D52F-D678A4F4DE9D}"/>
              </a:ext>
            </a:extLst>
          </p:cNvPr>
          <p:cNvCxnSpPr/>
          <p:nvPr/>
        </p:nvCxnSpPr>
        <p:spPr>
          <a:xfrm>
            <a:off x="2152650" y="712435"/>
            <a:ext cx="1514475" cy="0"/>
          </a:xfrm>
          <a:prstGeom prst="line">
            <a:avLst/>
          </a:prstGeom>
        </p:spPr>
        <p:style>
          <a:lnRef idx="1">
            <a:schemeClr val="dk1"/>
          </a:lnRef>
          <a:fillRef idx="0">
            <a:schemeClr val="dk1"/>
          </a:fillRef>
          <a:effectRef idx="0">
            <a:schemeClr val="dk1"/>
          </a:effectRef>
          <a:fontRef idx="minor">
            <a:schemeClr val="tx1"/>
          </a:fontRef>
        </p:style>
      </p:cxnSp>
      <p:sp>
        <p:nvSpPr>
          <p:cNvPr id="10" name="Text Placeholder 11">
            <a:extLst>
              <a:ext uri="{FF2B5EF4-FFF2-40B4-BE49-F238E27FC236}">
                <a16:creationId xmlns:a16="http://schemas.microsoft.com/office/drawing/2014/main" id="{CE608BEA-8329-6B3A-57DC-1FB35A894E82}"/>
              </a:ext>
            </a:extLst>
          </p:cNvPr>
          <p:cNvSpPr txBox="1">
            <a:spLocks/>
          </p:cNvSpPr>
          <p:nvPr/>
        </p:nvSpPr>
        <p:spPr>
          <a:xfrm>
            <a:off x="3786868" y="42483"/>
            <a:ext cx="1842407" cy="1010842"/>
          </a:xfrm>
          <a:prstGeom prst="rect">
            <a:avLst/>
          </a:prstGeom>
          <a:ln>
            <a:solidFill>
              <a:schemeClr val="tx1"/>
            </a:solidFill>
          </a:ln>
        </p:spPr>
        <p:txBody>
          <a:bodyPr vert="horz" lIns="91440" tIns="45720" rIns="91440" bIns="45720" rtlCol="0" anchor="t">
            <a:norm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US" dirty="0">
                <a:highlight>
                  <a:srgbClr val="FFFF00"/>
                </a:highlight>
              </a:rPr>
              <a:t>Pro Forma Tariff</a:t>
            </a:r>
          </a:p>
          <a:p>
            <a:pPr>
              <a:spcBef>
                <a:spcPts val="0"/>
              </a:spcBef>
            </a:pPr>
            <a:r>
              <a:rPr lang="en-US" dirty="0">
                <a:highlight>
                  <a:srgbClr val="FFFF00"/>
                </a:highlight>
              </a:rPr>
              <a:t>Access Agreement</a:t>
            </a:r>
          </a:p>
          <a:p>
            <a:pPr>
              <a:spcBef>
                <a:spcPts val="0"/>
              </a:spcBef>
            </a:pPr>
            <a:r>
              <a:rPr lang="en-US" dirty="0">
                <a:highlight>
                  <a:srgbClr val="FFFF00"/>
                </a:highlight>
              </a:rPr>
              <a:t>POLR Process</a:t>
            </a:r>
          </a:p>
          <a:p>
            <a:pPr>
              <a:spcBef>
                <a:spcPts val="0"/>
              </a:spcBef>
            </a:pPr>
            <a:r>
              <a:rPr lang="en-US" dirty="0">
                <a:highlight>
                  <a:srgbClr val="FFFF00"/>
                </a:highlight>
              </a:rPr>
              <a:t>Safety Net Process</a:t>
            </a:r>
          </a:p>
          <a:p>
            <a:pPr>
              <a:spcBef>
                <a:spcPts val="0"/>
              </a:spcBef>
            </a:pPr>
            <a:endParaRPr lang="en-US" dirty="0"/>
          </a:p>
        </p:txBody>
      </p:sp>
      <p:sp>
        <p:nvSpPr>
          <p:cNvPr id="11" name="Text Placeholder 13">
            <a:extLst>
              <a:ext uri="{FF2B5EF4-FFF2-40B4-BE49-F238E27FC236}">
                <a16:creationId xmlns:a16="http://schemas.microsoft.com/office/drawing/2014/main" id="{2363DBBD-5350-507E-BC19-223B0F571E19}"/>
              </a:ext>
            </a:extLst>
          </p:cNvPr>
          <p:cNvSpPr txBox="1">
            <a:spLocks/>
          </p:cNvSpPr>
          <p:nvPr/>
        </p:nvSpPr>
        <p:spPr>
          <a:xfrm>
            <a:off x="8726620" y="3756241"/>
            <a:ext cx="3436435" cy="1010842"/>
          </a:xfrm>
          <a:prstGeom prst="rect">
            <a:avLst/>
          </a:prstGeom>
        </p:spPr>
        <p:txBody>
          <a:bodyPr vert="horz" lIns="91440" tIns="45720" rIns="91440" bIns="45720" rtlCol="0" anchor="t">
            <a:norm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US" dirty="0">
                <a:highlight>
                  <a:srgbClr val="FFFF00"/>
                </a:highlight>
              </a:rPr>
              <a:t>Tampering Information Process</a:t>
            </a:r>
          </a:p>
          <a:p>
            <a:pPr>
              <a:spcBef>
                <a:spcPts val="0"/>
              </a:spcBef>
            </a:pPr>
            <a:r>
              <a:rPr lang="en-US" dirty="0">
                <a:highlight>
                  <a:srgbClr val="FF0000"/>
                </a:highlight>
              </a:rPr>
              <a:t>Smart Meter Texas</a:t>
            </a:r>
          </a:p>
        </p:txBody>
      </p:sp>
      <p:sp>
        <p:nvSpPr>
          <p:cNvPr id="19" name="Text Placeholder 12">
            <a:extLst>
              <a:ext uri="{FF2B5EF4-FFF2-40B4-BE49-F238E27FC236}">
                <a16:creationId xmlns:a16="http://schemas.microsoft.com/office/drawing/2014/main" id="{DA46CF1C-6D3A-2375-2B7F-70C8B5564E42}"/>
              </a:ext>
            </a:extLst>
          </p:cNvPr>
          <p:cNvSpPr txBox="1">
            <a:spLocks/>
          </p:cNvSpPr>
          <p:nvPr/>
        </p:nvSpPr>
        <p:spPr>
          <a:xfrm>
            <a:off x="7612426" y="2639262"/>
            <a:ext cx="2795896" cy="1010842"/>
          </a:xfrm>
          <a:prstGeom prst="rect">
            <a:avLst/>
          </a:prstGeom>
        </p:spPr>
        <p:txBody>
          <a:bodyPr vert="horz" lIns="91440" tIns="45720" rIns="91440" bIns="45720" rtlCol="0" anchor="t">
            <a:norm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US" dirty="0">
                <a:highlight>
                  <a:srgbClr val="FFFF00"/>
                </a:highlight>
              </a:rPr>
              <a:t>ESI IDs in TDSP Extract</a:t>
            </a:r>
          </a:p>
          <a:p>
            <a:pPr>
              <a:spcBef>
                <a:spcPts val="0"/>
              </a:spcBef>
            </a:pPr>
            <a:r>
              <a:rPr lang="en-US" dirty="0">
                <a:highlight>
                  <a:srgbClr val="FFFF00"/>
                </a:highlight>
              </a:rPr>
              <a:t>RMG Chapter 8 Revisions </a:t>
            </a:r>
          </a:p>
          <a:p>
            <a:pPr>
              <a:spcBef>
                <a:spcPts val="0"/>
              </a:spcBef>
            </a:pPr>
            <a:r>
              <a:rPr lang="en-US" dirty="0">
                <a:highlight>
                  <a:srgbClr val="FFFF00"/>
                </a:highlight>
              </a:rPr>
              <a:t>Historical Usage Requests</a:t>
            </a:r>
          </a:p>
          <a:p>
            <a:pPr>
              <a:spcBef>
                <a:spcPts val="0"/>
              </a:spcBef>
            </a:pPr>
            <a:r>
              <a:rPr lang="en-US" dirty="0">
                <a:highlight>
                  <a:srgbClr val="FFFF00"/>
                </a:highlight>
              </a:rPr>
              <a:t>TDSP AMS Data Practices</a:t>
            </a:r>
          </a:p>
        </p:txBody>
      </p:sp>
      <p:sp>
        <p:nvSpPr>
          <p:cNvPr id="20" name="Text Placeholder 12">
            <a:extLst>
              <a:ext uri="{FF2B5EF4-FFF2-40B4-BE49-F238E27FC236}">
                <a16:creationId xmlns:a16="http://schemas.microsoft.com/office/drawing/2014/main" id="{86FD8C4A-8908-0BC3-9721-B7571CC0CB43}"/>
              </a:ext>
            </a:extLst>
          </p:cNvPr>
          <p:cNvSpPr txBox="1">
            <a:spLocks/>
          </p:cNvSpPr>
          <p:nvPr/>
        </p:nvSpPr>
        <p:spPr>
          <a:xfrm>
            <a:off x="8822873" y="1162135"/>
            <a:ext cx="3369127" cy="1430097"/>
          </a:xfrm>
          <a:prstGeom prst="rect">
            <a:avLst/>
          </a:prstGeom>
        </p:spPr>
        <p:txBody>
          <a:bodyPr vert="horz" lIns="91440" tIns="45720" rIns="91440" bIns="45720" rtlCol="0" anchor="t">
            <a:no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US" u="sng" dirty="0"/>
              <a:t>ERCOT Activities</a:t>
            </a:r>
            <a:r>
              <a:rPr lang="en-US" dirty="0"/>
              <a:t>:  </a:t>
            </a:r>
            <a:r>
              <a:rPr lang="en-US" dirty="0">
                <a:highlight>
                  <a:srgbClr val="FFFF00"/>
                </a:highlight>
              </a:rPr>
              <a:t>SAC04s</a:t>
            </a:r>
            <a:r>
              <a:rPr lang="en-US" dirty="0"/>
              <a:t>, </a:t>
            </a:r>
            <a:r>
              <a:rPr lang="en-US" dirty="0">
                <a:highlight>
                  <a:srgbClr val="FFFF00"/>
                </a:highlight>
              </a:rPr>
              <a:t>Load Profiles </a:t>
            </a:r>
          </a:p>
          <a:p>
            <a:pPr>
              <a:spcBef>
                <a:spcPts val="0"/>
              </a:spcBef>
            </a:pPr>
            <a:r>
              <a:rPr lang="en-US" u="sng" dirty="0"/>
              <a:t>TSDP Activities</a:t>
            </a:r>
            <a:r>
              <a:rPr lang="en-US" dirty="0"/>
              <a:t>:  </a:t>
            </a:r>
            <a:r>
              <a:rPr lang="en-US" dirty="0">
                <a:highlight>
                  <a:srgbClr val="FFFF00"/>
                </a:highlight>
              </a:rPr>
              <a:t>Critical Care</a:t>
            </a:r>
            <a:r>
              <a:rPr lang="en-US" dirty="0"/>
              <a:t>, </a:t>
            </a:r>
            <a:r>
              <a:rPr lang="en-US" dirty="0">
                <a:highlight>
                  <a:srgbClr val="FFFF00"/>
                </a:highlight>
              </a:rPr>
              <a:t>DLFs</a:t>
            </a:r>
            <a:r>
              <a:rPr lang="en-US" dirty="0"/>
              <a:t>, </a:t>
            </a:r>
            <a:r>
              <a:rPr lang="en-US" dirty="0">
                <a:highlight>
                  <a:srgbClr val="FFFF00"/>
                </a:highlight>
              </a:rPr>
              <a:t>Solar/DG</a:t>
            </a:r>
            <a:r>
              <a:rPr lang="en-US" dirty="0"/>
              <a:t>, </a:t>
            </a:r>
            <a:r>
              <a:rPr lang="en-US" dirty="0">
                <a:highlight>
                  <a:srgbClr val="FFFF00"/>
                </a:highlight>
              </a:rPr>
              <a:t>Switch Hold Files</a:t>
            </a:r>
            <a:r>
              <a:rPr lang="en-US" dirty="0"/>
              <a:t>, </a:t>
            </a:r>
            <a:r>
              <a:rPr lang="en-US" dirty="0">
                <a:highlight>
                  <a:srgbClr val="FFFF00"/>
                </a:highlight>
              </a:rPr>
              <a:t>BUSIDDRQ</a:t>
            </a:r>
            <a:r>
              <a:rPr lang="en-US" dirty="0"/>
              <a:t>, </a:t>
            </a:r>
            <a:r>
              <a:rPr lang="en-US" dirty="0">
                <a:highlight>
                  <a:srgbClr val="FFFF00"/>
                </a:highlight>
              </a:rPr>
              <a:t>Call Center</a:t>
            </a:r>
            <a:r>
              <a:rPr lang="en-US" dirty="0"/>
              <a:t>, </a:t>
            </a:r>
            <a:r>
              <a:rPr lang="en-US" dirty="0">
                <a:highlight>
                  <a:srgbClr val="FFFF00"/>
                </a:highlight>
              </a:rPr>
              <a:t>OGFLT</a:t>
            </a:r>
            <a:r>
              <a:rPr lang="en-US" dirty="0"/>
              <a:t>, </a:t>
            </a:r>
            <a:r>
              <a:rPr lang="en-US" dirty="0">
                <a:highlight>
                  <a:srgbClr val="FFFF00"/>
                </a:highlight>
              </a:rPr>
              <a:t>Weather Moratoriums</a:t>
            </a:r>
            <a:r>
              <a:rPr lang="en-US" dirty="0"/>
              <a:t>, </a:t>
            </a:r>
            <a:r>
              <a:rPr lang="en-US" dirty="0">
                <a:highlight>
                  <a:srgbClr val="FFFF00"/>
                </a:highlight>
              </a:rPr>
              <a:t>Proration</a:t>
            </a:r>
          </a:p>
        </p:txBody>
      </p:sp>
      <p:sp>
        <p:nvSpPr>
          <p:cNvPr id="8" name="TextBox 7">
            <a:extLst>
              <a:ext uri="{FF2B5EF4-FFF2-40B4-BE49-F238E27FC236}">
                <a16:creationId xmlns:a16="http://schemas.microsoft.com/office/drawing/2014/main" id="{A397A720-6C90-B62D-44DF-86994CC8CFE3}"/>
              </a:ext>
            </a:extLst>
          </p:cNvPr>
          <p:cNvSpPr txBox="1"/>
          <p:nvPr/>
        </p:nvSpPr>
        <p:spPr>
          <a:xfrm rot="20171211">
            <a:off x="10422523" y="4835599"/>
            <a:ext cx="1324908" cy="830997"/>
          </a:xfrm>
          <a:prstGeom prst="rect">
            <a:avLst/>
          </a:prstGeom>
          <a:noFill/>
        </p:spPr>
        <p:txBody>
          <a:bodyPr wrap="square" rtlCol="0">
            <a:spAutoFit/>
          </a:bodyPr>
          <a:lstStyle/>
          <a:p>
            <a:pPr algn="ctr"/>
            <a:r>
              <a:rPr lang="en-US" sz="2400" b="1" dirty="0">
                <a:solidFill>
                  <a:srgbClr val="FF0000"/>
                </a:solidFill>
              </a:rPr>
              <a:t>March 2024</a:t>
            </a:r>
          </a:p>
        </p:txBody>
      </p:sp>
      <p:sp>
        <p:nvSpPr>
          <p:cNvPr id="16" name="TextBox 15">
            <a:extLst>
              <a:ext uri="{FF2B5EF4-FFF2-40B4-BE49-F238E27FC236}">
                <a16:creationId xmlns:a16="http://schemas.microsoft.com/office/drawing/2014/main" id="{723DCEB8-ABDB-4570-6633-646221D19029}"/>
              </a:ext>
            </a:extLst>
          </p:cNvPr>
          <p:cNvSpPr txBox="1"/>
          <p:nvPr/>
        </p:nvSpPr>
        <p:spPr>
          <a:xfrm>
            <a:off x="6191504" y="5251097"/>
            <a:ext cx="1905233" cy="1477328"/>
          </a:xfrm>
          <a:prstGeom prst="rect">
            <a:avLst/>
          </a:prstGeom>
          <a:noFill/>
        </p:spPr>
        <p:txBody>
          <a:bodyPr wrap="square" rtlCol="0">
            <a:spAutoFit/>
          </a:bodyPr>
          <a:lstStyle/>
          <a:p>
            <a:r>
              <a:rPr lang="en-US" dirty="0">
                <a:highlight>
                  <a:srgbClr val="FFFF00"/>
                </a:highlight>
              </a:rPr>
              <a:t>Completed</a:t>
            </a:r>
          </a:p>
          <a:p>
            <a:r>
              <a:rPr lang="en-US" dirty="0">
                <a:highlight>
                  <a:srgbClr val="00FFFF"/>
                </a:highlight>
              </a:rPr>
              <a:t>Q3 2023</a:t>
            </a:r>
          </a:p>
          <a:p>
            <a:r>
              <a:rPr lang="en-US" dirty="0">
                <a:highlight>
                  <a:srgbClr val="FF00FF"/>
                </a:highlight>
              </a:rPr>
              <a:t>Q4 2023</a:t>
            </a:r>
          </a:p>
          <a:p>
            <a:r>
              <a:rPr lang="en-US" dirty="0">
                <a:highlight>
                  <a:srgbClr val="00FF00"/>
                </a:highlight>
              </a:rPr>
              <a:t>Q1 2024</a:t>
            </a:r>
          </a:p>
          <a:p>
            <a:r>
              <a:rPr lang="en-US" dirty="0">
                <a:highlight>
                  <a:srgbClr val="FF0000"/>
                </a:highlight>
              </a:rPr>
              <a:t>Q4 2024</a:t>
            </a:r>
          </a:p>
        </p:txBody>
      </p:sp>
    </p:spTree>
    <p:extLst>
      <p:ext uri="{BB962C8B-B14F-4D97-AF65-F5344CB8AC3E}">
        <p14:creationId xmlns:p14="http://schemas.microsoft.com/office/powerpoint/2010/main" val="332104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8FC28-E0BD-4387-B8BE-9965D1A57FF1}"/>
              </a:ext>
            </a:extLst>
          </p:cNvPr>
          <p:cNvSpPr>
            <a:spLocks noGrp="1"/>
          </p:cNvSpPr>
          <p:nvPr>
            <p:ph type="title"/>
          </p:nvPr>
        </p:nvSpPr>
        <p:spPr>
          <a:xfrm>
            <a:off x="5481637" y="733719"/>
            <a:ext cx="5111750" cy="1204912"/>
          </a:xfrm>
        </p:spPr>
        <p:txBody>
          <a:bodyPr>
            <a:normAutofit fontScale="90000"/>
          </a:bodyPr>
          <a:lstStyle/>
          <a:p>
            <a:r>
              <a:rPr lang="en-US" dirty="0" err="1"/>
              <a:t>Lritf</a:t>
            </a:r>
            <a:r>
              <a:rPr lang="en-US" dirty="0"/>
              <a:t> meeting</a:t>
            </a:r>
            <a:br>
              <a:rPr lang="en-US" dirty="0"/>
            </a:br>
            <a:r>
              <a:rPr lang="en-US" dirty="0"/>
              <a:t>4/2/2024 @ 1:00PM </a:t>
            </a:r>
            <a:br>
              <a:rPr lang="en-US" dirty="0"/>
            </a:br>
            <a:r>
              <a:rPr lang="en-US" dirty="0"/>
              <a:t>following RMS </a:t>
            </a:r>
          </a:p>
        </p:txBody>
      </p:sp>
      <p:sp>
        <p:nvSpPr>
          <p:cNvPr id="3" name="Text Placeholder 2">
            <a:extLst>
              <a:ext uri="{FF2B5EF4-FFF2-40B4-BE49-F238E27FC236}">
                <a16:creationId xmlns:a16="http://schemas.microsoft.com/office/drawing/2014/main" id="{FED19BCA-B61F-4EA6-A1FB-CCA3BD8506FB}"/>
              </a:ext>
            </a:extLst>
          </p:cNvPr>
          <p:cNvSpPr>
            <a:spLocks noGrp="1"/>
          </p:cNvSpPr>
          <p:nvPr>
            <p:ph type="body" idx="1"/>
          </p:nvPr>
        </p:nvSpPr>
        <p:spPr>
          <a:xfrm>
            <a:off x="4857794" y="2077778"/>
            <a:ext cx="3585451" cy="3512235"/>
          </a:xfrm>
        </p:spPr>
        <p:txBody>
          <a:bodyPr>
            <a:noAutofit/>
          </a:bodyPr>
          <a:lstStyle/>
          <a:p>
            <a:r>
              <a:rPr lang="en-US" sz="2000" b="1" u="sng" dirty="0"/>
              <a:t>AGENDA ITEMS:</a:t>
            </a:r>
          </a:p>
          <a:p>
            <a:pPr marL="285750" indent="-285750">
              <a:buFont typeface="Courier New" panose="02070309020205020404" pitchFamily="49" charset="0"/>
              <a:buChar char="o"/>
            </a:pPr>
            <a:r>
              <a:rPr lang="en-US" dirty="0"/>
              <a:t>Customer Choice MVI Transaction Status Update– </a:t>
            </a:r>
          </a:p>
          <a:p>
            <a:pPr marL="742950" lvl="1" indent="-285750">
              <a:buFont typeface="Courier New" panose="02070309020205020404" pitchFamily="49" charset="0"/>
              <a:buChar char="o"/>
            </a:pPr>
            <a:r>
              <a:rPr lang="en-US" sz="1400" dirty="0"/>
              <a:t>MVI counts</a:t>
            </a:r>
          </a:p>
          <a:p>
            <a:pPr marL="742950" lvl="1" indent="-285750">
              <a:buFont typeface="Courier New" panose="02070309020205020404" pitchFamily="49" charset="0"/>
              <a:buChar char="o"/>
            </a:pPr>
            <a:r>
              <a:rPr lang="en-US" sz="1400" dirty="0"/>
              <a:t>CSA counts</a:t>
            </a:r>
          </a:p>
          <a:p>
            <a:pPr marL="285750" indent="-285750">
              <a:buFont typeface="Courier New" panose="02070309020205020404" pitchFamily="49" charset="0"/>
              <a:buChar char="o"/>
            </a:pPr>
            <a:r>
              <a:rPr lang="en-US" dirty="0"/>
              <a:t>Clean Up in General / Inadvertent Gains </a:t>
            </a:r>
          </a:p>
          <a:p>
            <a:pPr marL="742950" lvl="1" indent="-285750">
              <a:buFont typeface="Courier New" panose="02070309020205020404" pitchFamily="49" charset="0"/>
              <a:buChar char="o"/>
            </a:pPr>
            <a:r>
              <a:rPr kumimoji="0" lang="en-US" sz="1400" b="0" i="0" u="none" strike="noStrike" kern="1200" cap="none" spc="50" normalizeH="0" baseline="0" noProof="0" dirty="0">
                <a:ln>
                  <a:noFill/>
                </a:ln>
                <a:solidFill>
                  <a:schemeClr val="tx1">
                    <a:lumMod val="50000"/>
                    <a:lumOff val="50000"/>
                  </a:schemeClr>
                </a:solidFill>
                <a:effectLst/>
                <a:uLnTx/>
                <a:uFillTx/>
                <a:latin typeface="Tenorite"/>
                <a:ea typeface="+mn-ea"/>
                <a:cs typeface="+mn-cs"/>
              </a:rPr>
              <a:t>Cancelled </a:t>
            </a:r>
            <a:r>
              <a:rPr lang="en-US" sz="1400" spc="50" dirty="0">
                <a:solidFill>
                  <a:schemeClr val="tx1">
                    <a:lumMod val="50000"/>
                    <a:lumOff val="50000"/>
                  </a:schemeClr>
                </a:solidFill>
                <a:latin typeface="Tenorite"/>
              </a:rPr>
              <a:t>DREP Transactions (No REP of Record)</a:t>
            </a:r>
          </a:p>
          <a:p>
            <a:pPr marL="742950" lvl="1" indent="-285750">
              <a:buFont typeface="Courier New" panose="02070309020205020404" pitchFamily="49" charset="0"/>
              <a:buChar char="o"/>
            </a:pPr>
            <a:r>
              <a:rPr kumimoji="0" lang="en-US" sz="1400" b="0" i="0" u="none" strike="noStrike" kern="1200" cap="none" spc="50" normalizeH="0" baseline="0" noProof="0" dirty="0">
                <a:ln>
                  <a:noFill/>
                </a:ln>
                <a:solidFill>
                  <a:schemeClr val="tx1">
                    <a:lumMod val="50000"/>
                    <a:lumOff val="50000"/>
                  </a:schemeClr>
                </a:solidFill>
                <a:effectLst/>
                <a:uLnTx/>
                <a:uFillTx/>
                <a:latin typeface="Tenorite"/>
                <a:ea typeface="+mn-ea"/>
                <a:cs typeface="+mn-cs"/>
              </a:rPr>
              <a:t>Choice MVI trumping DREP (Cancel w/ Approval MTs)</a:t>
            </a:r>
          </a:p>
          <a:p>
            <a:pPr marL="742950" lvl="1" indent="-285750">
              <a:buFont typeface="Courier New" panose="02070309020205020404" pitchFamily="49" charset="0"/>
              <a:buChar char="o"/>
            </a:pPr>
            <a:r>
              <a:rPr lang="en-US" sz="1400" spc="50" dirty="0">
                <a:solidFill>
                  <a:schemeClr val="tx1">
                    <a:lumMod val="50000"/>
                    <a:lumOff val="50000"/>
                  </a:schemeClr>
                </a:solidFill>
                <a:latin typeface="Tenorite"/>
              </a:rPr>
              <a:t>Multiple ESIs for same customer – Different REPs</a:t>
            </a:r>
          </a:p>
          <a:p>
            <a:pPr marL="742950" lvl="1" indent="-285750">
              <a:buFont typeface="Courier New" panose="02070309020205020404" pitchFamily="49" charset="0"/>
              <a:buChar char="o"/>
            </a:pPr>
            <a:r>
              <a:rPr kumimoji="0" lang="en-US" sz="1400" b="0" i="0" u="none" strike="noStrike" kern="1200" cap="none" spc="50" normalizeH="0" baseline="0" noProof="0" dirty="0">
                <a:ln>
                  <a:noFill/>
                </a:ln>
                <a:solidFill>
                  <a:schemeClr val="tx1">
                    <a:lumMod val="50000"/>
                    <a:lumOff val="50000"/>
                  </a:schemeClr>
                </a:solidFill>
                <a:effectLst/>
                <a:uLnTx/>
                <a:uFillTx/>
                <a:latin typeface="Tenorite"/>
                <a:ea typeface="+mn-ea"/>
                <a:cs typeface="+mn-cs"/>
              </a:rPr>
              <a:t>Retired ESIs</a:t>
            </a:r>
          </a:p>
          <a:p>
            <a:pPr marL="742950" lvl="1" indent="-285750">
              <a:buFont typeface="Courier New" panose="02070309020205020404" pitchFamily="49" charset="0"/>
              <a:buChar char="o"/>
            </a:pPr>
            <a:r>
              <a:rPr lang="en-US" sz="1400" spc="50" dirty="0">
                <a:solidFill>
                  <a:schemeClr val="tx1">
                    <a:lumMod val="50000"/>
                    <a:lumOff val="50000"/>
                  </a:schemeClr>
                </a:solidFill>
                <a:latin typeface="Tenorite"/>
              </a:rPr>
              <a:t>MMRD+1 trumping MMRD</a:t>
            </a:r>
          </a:p>
          <a:p>
            <a:pPr marL="742950" lvl="1" indent="-285750">
              <a:buFont typeface="Courier New" panose="02070309020205020404" pitchFamily="49" charset="0"/>
              <a:buChar char="o"/>
            </a:pPr>
            <a:r>
              <a:rPr kumimoji="0" lang="en-US" sz="1400" b="0" i="0" u="none" strike="noStrike" kern="1200" cap="none" spc="50" normalizeH="0" baseline="0" noProof="0" dirty="0">
                <a:ln>
                  <a:noFill/>
                </a:ln>
                <a:solidFill>
                  <a:schemeClr val="tx1">
                    <a:lumMod val="50000"/>
                    <a:lumOff val="50000"/>
                  </a:schemeClr>
                </a:solidFill>
                <a:effectLst/>
                <a:uLnTx/>
                <a:uFillTx/>
                <a:latin typeface="Tenorite"/>
                <a:ea typeface="+mn-ea"/>
                <a:cs typeface="+mn-cs"/>
              </a:rPr>
              <a:t>Enrolling Incorrect Address (Current Occupant Process)</a:t>
            </a:r>
          </a:p>
          <a:p>
            <a:pPr marL="742950" lvl="1" indent="-285750">
              <a:buFont typeface="Courier New" panose="02070309020205020404" pitchFamily="49" charset="0"/>
              <a:buChar char="o"/>
            </a:pPr>
            <a:r>
              <a:rPr lang="en-US" sz="1400" spc="50" dirty="0">
                <a:solidFill>
                  <a:schemeClr val="tx1">
                    <a:lumMod val="50000"/>
                    <a:lumOff val="50000"/>
                  </a:schemeClr>
                </a:solidFill>
                <a:latin typeface="Tenorite"/>
              </a:rPr>
              <a:t>Others</a:t>
            </a:r>
            <a:endParaRPr kumimoji="0" lang="en-US" sz="1400" b="0" i="0" u="none" strike="noStrike" kern="1200" cap="none" spc="50" normalizeH="0" baseline="0" noProof="0" dirty="0">
              <a:ln>
                <a:noFill/>
              </a:ln>
              <a:solidFill>
                <a:schemeClr val="tx1">
                  <a:lumMod val="50000"/>
                  <a:lumOff val="50000"/>
                </a:schemeClr>
              </a:solidFill>
              <a:effectLst/>
              <a:uLnTx/>
              <a:uFillTx/>
              <a:latin typeface="Tenorite"/>
              <a:ea typeface="+mn-ea"/>
              <a:cs typeface="+mn-cs"/>
            </a:endParaRPr>
          </a:p>
        </p:txBody>
      </p:sp>
      <p:sp>
        <p:nvSpPr>
          <p:cNvPr id="6" name="Slide Number Placeholder 5">
            <a:extLst>
              <a:ext uri="{FF2B5EF4-FFF2-40B4-BE49-F238E27FC236}">
                <a16:creationId xmlns:a16="http://schemas.microsoft.com/office/drawing/2014/main" id="{7C4B8313-9270-4128-8674-3A3E42B806BC}"/>
              </a:ext>
            </a:extLst>
          </p:cNvPr>
          <p:cNvSpPr>
            <a:spLocks noGrp="1"/>
          </p:cNvSpPr>
          <p:nvPr>
            <p:ph type="sldNum" sz="quarter" idx="12"/>
          </p:nvPr>
        </p:nvSpPr>
        <p:spPr>
          <a:xfrm>
            <a:off x="8610600" y="6356350"/>
            <a:ext cx="2743200" cy="365125"/>
          </a:xfrm>
        </p:spPr>
        <p:txBody>
          <a:bodyPr/>
          <a:lstStyle/>
          <a:p>
            <a:fld id="{A49DFD55-3C28-40EF-9E31-A92D2E4017FF}" type="slidenum">
              <a:rPr lang="en-US" smtClean="0"/>
              <a:pPr/>
              <a:t>9</a:t>
            </a:fld>
            <a:endParaRPr lang="en-US" dirty="0"/>
          </a:p>
        </p:txBody>
      </p:sp>
      <p:sp>
        <p:nvSpPr>
          <p:cNvPr id="4" name="Text Placeholder 2">
            <a:extLst>
              <a:ext uri="{FF2B5EF4-FFF2-40B4-BE49-F238E27FC236}">
                <a16:creationId xmlns:a16="http://schemas.microsoft.com/office/drawing/2014/main" id="{8118C496-0839-50B0-80D2-9204302C21D1}"/>
              </a:ext>
            </a:extLst>
          </p:cNvPr>
          <p:cNvSpPr txBox="1">
            <a:spLocks/>
          </p:cNvSpPr>
          <p:nvPr/>
        </p:nvSpPr>
        <p:spPr>
          <a:xfrm>
            <a:off x="8610600" y="2160940"/>
            <a:ext cx="3332843" cy="1833562"/>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lvl="1"/>
            <a:endParaRPr lang="en-US" sz="2400" dirty="0"/>
          </a:p>
          <a:p>
            <a:endParaRPr lang="en-US" sz="1800" dirty="0"/>
          </a:p>
        </p:txBody>
      </p:sp>
      <p:sp>
        <p:nvSpPr>
          <p:cNvPr id="7" name="TextBox 6">
            <a:extLst>
              <a:ext uri="{FF2B5EF4-FFF2-40B4-BE49-F238E27FC236}">
                <a16:creationId xmlns:a16="http://schemas.microsoft.com/office/drawing/2014/main" id="{AE79CA5F-FFB9-FADB-BDA6-8973EBE8C50E}"/>
              </a:ext>
            </a:extLst>
          </p:cNvPr>
          <p:cNvSpPr txBox="1"/>
          <p:nvPr/>
        </p:nvSpPr>
        <p:spPr>
          <a:xfrm>
            <a:off x="8443245" y="2475370"/>
            <a:ext cx="3585451" cy="2369880"/>
          </a:xfrm>
          <a:prstGeom prst="rect">
            <a:avLst/>
          </a:prstGeom>
          <a:noFill/>
        </p:spPr>
        <p:txBody>
          <a:bodyPr wrap="square">
            <a:spAutoFit/>
          </a:bodyPr>
          <a:lstStyle/>
          <a:p>
            <a:pPr marL="285750" marR="0" lvl="0" indent="-285750" algn="l" defTabSz="914400" rtl="0" eaLnBrk="1" fontAlgn="auto" latinLnBrk="0" hangingPunct="1">
              <a:lnSpc>
                <a:spcPct val="100000"/>
              </a:lnSpc>
              <a:spcBef>
                <a:spcPts val="1000"/>
              </a:spcBef>
              <a:spcAft>
                <a:spcPts val="0"/>
              </a:spcAft>
              <a:buClrTx/>
              <a:buSzTx/>
              <a:buFont typeface="Courier New" panose="02070309020205020404" pitchFamily="49" charset="0"/>
              <a:buChar char="o"/>
              <a:tabLst/>
              <a:defRPr/>
            </a:pPr>
            <a:r>
              <a:rPr lang="en-US" sz="1400" spc="50" dirty="0">
                <a:solidFill>
                  <a:prstClr val="black"/>
                </a:solidFill>
                <a:latin typeface="Tenorite"/>
              </a:rPr>
              <a:t>LSE Files</a:t>
            </a:r>
          </a:p>
          <a:p>
            <a:pPr marL="742950" lvl="1" indent="-285750">
              <a:spcBef>
                <a:spcPts val="1000"/>
              </a:spcBef>
              <a:buFont typeface="Courier New" panose="02070309020205020404" pitchFamily="49" charset="0"/>
              <a:buChar char="o"/>
              <a:defRPr/>
            </a:pPr>
            <a:r>
              <a:rPr lang="en-US" sz="1400" spc="50" dirty="0">
                <a:solidFill>
                  <a:schemeClr val="tx1">
                    <a:lumMod val="50000"/>
                    <a:lumOff val="50000"/>
                  </a:schemeClr>
                </a:solidFill>
                <a:latin typeface="Tenorite"/>
              </a:rPr>
              <a:t>Interval Data Delivery to ERCOT</a:t>
            </a:r>
          </a:p>
          <a:p>
            <a:pPr marL="742950" lvl="1" indent="-285750">
              <a:spcBef>
                <a:spcPts val="1000"/>
              </a:spcBef>
              <a:buFont typeface="Courier New" panose="02070309020205020404" pitchFamily="49" charset="0"/>
              <a:buChar char="o"/>
              <a:defRPr/>
            </a:pPr>
            <a:r>
              <a:rPr lang="en-US" sz="1400" spc="50" dirty="0">
                <a:solidFill>
                  <a:schemeClr val="tx1">
                    <a:lumMod val="50000"/>
                    <a:lumOff val="50000"/>
                  </a:schemeClr>
                </a:solidFill>
                <a:latin typeface="Tenorite"/>
              </a:rPr>
              <a:t>AMS Data Practices</a:t>
            </a:r>
          </a:p>
          <a:p>
            <a:pPr marL="285750" marR="0" lvl="0" indent="-285750" algn="l" defTabSz="914400" rtl="0" eaLnBrk="1" fontAlgn="auto" latinLnBrk="0" hangingPunct="1">
              <a:lnSpc>
                <a:spcPct val="100000"/>
              </a:lnSpc>
              <a:spcBef>
                <a:spcPts val="1000"/>
              </a:spcBef>
              <a:spcAft>
                <a:spcPts val="0"/>
              </a:spcAft>
              <a:buClrTx/>
              <a:buSzTx/>
              <a:buFont typeface="Courier New" panose="02070309020205020404" pitchFamily="49" charset="0"/>
              <a:buChar char="o"/>
              <a:tabLst/>
              <a:defRPr/>
            </a:pPr>
            <a:r>
              <a:rPr kumimoji="0" lang="en-US" sz="1400" b="0" i="0" u="none" strike="noStrike" kern="1200" cap="none" spc="50" normalizeH="0" baseline="0" noProof="0" dirty="0">
                <a:ln>
                  <a:noFill/>
                </a:ln>
                <a:solidFill>
                  <a:prstClr val="black"/>
                </a:solidFill>
                <a:effectLst/>
                <a:uLnTx/>
                <a:uFillTx/>
                <a:latin typeface="Tenorite"/>
                <a:ea typeface="+mn-ea"/>
                <a:cs typeface="+mn-cs"/>
              </a:rPr>
              <a:t>DLFs</a:t>
            </a:r>
          </a:p>
          <a:p>
            <a:pPr marL="285750" marR="0" lvl="0" indent="-285750" algn="l" defTabSz="914400" rtl="0" eaLnBrk="1" fontAlgn="auto" latinLnBrk="0" hangingPunct="1">
              <a:lnSpc>
                <a:spcPct val="100000"/>
              </a:lnSpc>
              <a:spcBef>
                <a:spcPts val="1000"/>
              </a:spcBef>
              <a:spcAft>
                <a:spcPts val="0"/>
              </a:spcAft>
              <a:buClrTx/>
              <a:buSzTx/>
              <a:buFont typeface="Courier New" panose="02070309020205020404" pitchFamily="49" charset="0"/>
              <a:buChar char="o"/>
              <a:tabLst/>
              <a:defRPr/>
            </a:pPr>
            <a:r>
              <a:rPr lang="en-US" sz="1400" spc="50" dirty="0">
                <a:solidFill>
                  <a:prstClr val="black"/>
                </a:solidFill>
                <a:latin typeface="Tenorite"/>
              </a:rPr>
              <a:t>MVI Priority Codes</a:t>
            </a:r>
          </a:p>
          <a:p>
            <a:pPr marL="285750" marR="0" lvl="0" indent="-285750" algn="l" defTabSz="914400" rtl="0" eaLnBrk="1" fontAlgn="auto" latinLnBrk="0" hangingPunct="1">
              <a:lnSpc>
                <a:spcPct val="100000"/>
              </a:lnSpc>
              <a:spcBef>
                <a:spcPts val="1000"/>
              </a:spcBef>
              <a:spcAft>
                <a:spcPts val="0"/>
              </a:spcAft>
              <a:buClrTx/>
              <a:buSzTx/>
              <a:buFont typeface="Courier New" panose="02070309020205020404" pitchFamily="49" charset="0"/>
              <a:buChar char="o"/>
              <a:tabLst/>
              <a:defRPr/>
            </a:pPr>
            <a:r>
              <a:rPr lang="en-US" sz="1400" spc="50" dirty="0">
                <a:solidFill>
                  <a:prstClr val="black"/>
                </a:solidFill>
                <a:latin typeface="Tenorite"/>
              </a:rPr>
              <a:t>Historical Usage – HI vs HU</a:t>
            </a:r>
            <a:endParaRPr kumimoji="0" lang="en-US" sz="1400" b="0" i="0" u="none" strike="noStrike" kern="1200" cap="none" spc="50" normalizeH="0" baseline="0" noProof="0" dirty="0">
              <a:ln>
                <a:noFill/>
              </a:ln>
              <a:solidFill>
                <a:prstClr val="black"/>
              </a:solidFill>
              <a:effectLst/>
              <a:uLnTx/>
              <a:uFillTx/>
              <a:latin typeface="Tenorite"/>
              <a:ea typeface="+mn-ea"/>
              <a:cs typeface="+mn-cs"/>
            </a:endParaRPr>
          </a:p>
          <a:p>
            <a:pPr marL="285750" marR="0" lvl="0" indent="-285750" algn="l" defTabSz="914400" rtl="0" eaLnBrk="1" fontAlgn="auto" latinLnBrk="0" hangingPunct="1">
              <a:lnSpc>
                <a:spcPct val="100000"/>
              </a:lnSpc>
              <a:spcBef>
                <a:spcPts val="1000"/>
              </a:spcBef>
              <a:spcAft>
                <a:spcPts val="0"/>
              </a:spcAft>
              <a:buClrTx/>
              <a:buSzTx/>
              <a:buFont typeface="Courier New" panose="02070309020205020404" pitchFamily="49" charset="0"/>
              <a:buChar char="o"/>
              <a:tabLst/>
              <a:defRPr/>
            </a:pPr>
            <a:r>
              <a:rPr kumimoji="0" lang="en-US" sz="1400" b="0" i="0" u="none" strike="noStrike" kern="1200" cap="none" spc="50" normalizeH="0" baseline="0" noProof="0" dirty="0">
                <a:ln>
                  <a:noFill/>
                </a:ln>
                <a:solidFill>
                  <a:prstClr val="black"/>
                </a:solidFill>
                <a:effectLst/>
                <a:uLnTx/>
                <a:uFillTx/>
                <a:latin typeface="Tenorite"/>
                <a:ea typeface="+mn-ea"/>
                <a:cs typeface="+mn-cs"/>
              </a:rPr>
              <a:t>Open Discussion</a:t>
            </a:r>
          </a:p>
        </p:txBody>
      </p:sp>
    </p:spTree>
    <p:extLst>
      <p:ext uri="{BB962C8B-B14F-4D97-AF65-F5344CB8AC3E}">
        <p14:creationId xmlns:p14="http://schemas.microsoft.com/office/powerpoint/2010/main" val="1742861620"/>
      </p:ext>
    </p:extLst>
  </p:cSld>
  <p:clrMapOvr>
    <a:masterClrMapping/>
  </p:clrMapOvr>
</p:sld>
</file>

<file path=ppt/theme/theme1.xml><?xml version="1.0" encoding="utf-8"?>
<a:theme xmlns:a="http://schemas.openxmlformats.org/drawingml/2006/main" name="Office Theme">
  <a:themeElements>
    <a:clrScheme name="Custom 149">
      <a:dk1>
        <a:sysClr val="windowText" lastClr="000000"/>
      </a:dk1>
      <a:lt1>
        <a:sysClr val="window" lastClr="FFFFFF"/>
      </a:lt1>
      <a:dk2>
        <a:srgbClr val="44546A"/>
      </a:dk2>
      <a:lt2>
        <a:srgbClr val="E7E6E6"/>
      </a:lt2>
      <a:accent1>
        <a:srgbClr val="E9E6DF"/>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56">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inimalist Presentation_tm67328976_Win32_LW_SL_v3" id="{B5A5B451-F186-4F05-917D-430247B33515}" vid="{C0610F80-F57F-4E6B-A096-3AEBDD5FC54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301C185768C3E408FE8B8C3F8D37975" ma:contentTypeVersion="2" ma:contentTypeDescription="Create a new document." ma:contentTypeScope="" ma:versionID="9b04f6b9d1b09819d8e0494aa04ef37b">
  <xsd:schema xmlns:xsd="http://www.w3.org/2001/XMLSchema" xmlns:xs="http://www.w3.org/2001/XMLSchema" xmlns:p="http://schemas.microsoft.com/office/2006/metadata/properties" xmlns:ns3="64d8430e-2f2f-4531-b32d-6b607c09e505" targetNamespace="http://schemas.microsoft.com/office/2006/metadata/properties" ma:root="true" ma:fieldsID="c5b8bfd76399d6aa05673803bec67fbb" ns3:_="">
    <xsd:import namespace="64d8430e-2f2f-4531-b32d-6b607c09e505"/>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d8430e-2f2f-4531-b32d-6b607c09e50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FD6FE22-81A0-4500-AFD0-342D21BB9A2C}">
  <ds:schemaRefs>
    <ds:schemaRef ds:uri="http://schemas.microsoft.com/sharepoint/v3/contenttype/forms"/>
  </ds:schemaRefs>
</ds:datastoreItem>
</file>

<file path=customXml/itemProps2.xml><?xml version="1.0" encoding="utf-8"?>
<ds:datastoreItem xmlns:ds="http://schemas.openxmlformats.org/officeDocument/2006/customXml" ds:itemID="{9E9368C0-2F96-4471-97C1-424663A632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4d8430e-2f2f-4531-b32d-6b607c09e50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9C43685-694E-4579-B109-3C418D49DA65}">
  <ds:schemaRefs>
    <ds:schemaRef ds:uri="http://schemas.microsoft.com/office/2006/documentManagement/types"/>
    <ds:schemaRef ds:uri="64d8430e-2f2f-4531-b32d-6b607c09e505"/>
    <ds:schemaRef ds:uri="http://purl.org/dc/elements/1.1/"/>
    <ds:schemaRef ds:uri="http://schemas.microsoft.com/office/infopath/2007/PartnerControls"/>
    <ds:schemaRef ds:uri="http://purl.org/dc/terms/"/>
    <ds:schemaRef ds:uri="http://schemas.openxmlformats.org/package/2006/metadata/core-properties"/>
    <ds:schemaRef ds:uri="http://schemas.microsoft.com/office/2006/metadata/properties"/>
    <ds:schemaRef ds:uri="http://www.w3.org/XML/1998/namespace"/>
    <ds:schemaRef ds:uri="http://purl.org/dc/dcmitype/"/>
  </ds:schemaRefs>
</ds:datastoreItem>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Minimalist presentation</Template>
  <TotalTime>4083</TotalTime>
  <Words>1825</Words>
  <Application>Microsoft Office PowerPoint</Application>
  <PresentationFormat>Widescreen</PresentationFormat>
  <Paragraphs>121</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Courier New</vt:lpstr>
      <vt:lpstr>Tenorite</vt:lpstr>
      <vt:lpstr>Office Theme</vt:lpstr>
      <vt:lpstr>Lubbock  Retail Integration Task Force – LRITF April 2nd, 2024</vt:lpstr>
      <vt:lpstr>LRITF meeting 3/5/24  &amp;  Daily Market Calls </vt:lpstr>
      <vt:lpstr>LRITF meeting 3/5/24  &amp;  Daily Market Calls –  continued </vt:lpstr>
      <vt:lpstr>LRITF meeting 3/5/24  &amp;  Daily Market Calls –  continued </vt:lpstr>
      <vt:lpstr>Completed Action Items  Q&amp;A </vt:lpstr>
      <vt:lpstr>Completed Action Items  Q&amp;A </vt:lpstr>
      <vt:lpstr>Completed Action Items  Q&amp;A </vt:lpstr>
      <vt:lpstr>TIMELINE of Actions</vt:lpstr>
      <vt:lpstr>Lritf meeting 4/2/2024 @ 1:00PM  following RMS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Lubbock  Retail Integration Task Force - LRITF</dc:title>
  <dc:creator>Wiegand, Sheri</dc:creator>
  <cp:lastModifiedBy>Wiegand, Sheri</cp:lastModifiedBy>
  <cp:revision>52</cp:revision>
  <dcterms:created xsi:type="dcterms:W3CDTF">2022-10-07T18:03:56Z</dcterms:created>
  <dcterms:modified xsi:type="dcterms:W3CDTF">2024-03-29T23:28:30Z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0x0101007301C185768C3E408FE8B8C3F8D37975</vt:lpwstr>
  </property>
</Properties>
</file>